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299" r:id="rId4"/>
    <p:sldId id="263" r:id="rId5"/>
    <p:sldId id="266" r:id="rId6"/>
    <p:sldId id="267" r:id="rId7"/>
    <p:sldId id="268" r:id="rId8"/>
    <p:sldId id="275" r:id="rId9"/>
    <p:sldId id="285" r:id="rId10"/>
    <p:sldId id="295" r:id="rId11"/>
    <p:sldId id="278" r:id="rId12"/>
    <p:sldId id="279" r:id="rId13"/>
    <p:sldId id="290" r:id="rId14"/>
    <p:sldId id="289" r:id="rId15"/>
    <p:sldId id="297" r:id="rId16"/>
    <p:sldId id="291" r:id="rId17"/>
    <p:sldId id="296" r:id="rId18"/>
    <p:sldId id="294" r:id="rId19"/>
    <p:sldId id="262" r:id="rId20"/>
    <p:sldId id="298" r:id="rId21"/>
    <p:sldId id="301" r:id="rId22"/>
    <p:sldId id="300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E86"/>
    <a:srgbClr val="016C48"/>
    <a:srgbClr val="4A9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4/3/2015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3874"/>
              </p:ext>
            </p:extLst>
          </p:nvPr>
        </p:nvGraphicFramePr>
        <p:xfrm>
          <a:off x="1958293" y="2330550"/>
          <a:ext cx="8463999" cy="30099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62120"/>
                <a:gridCol w="6001879"/>
              </a:tblGrid>
              <a:tr h="3324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Scope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smtClean="0">
                          <a:latin typeface="Calibri" panose="020F0502020204030204" pitchFamily="34" charset="0"/>
                        </a:rPr>
                        <a:t>Singleton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Single instance per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IoC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Any number of instances per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IoC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container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Scopes a bean to a single HTTP request (web)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Scopes a bean to a single HTTP session (web)</a:t>
                      </a:r>
                    </a:p>
                  </a:txBody>
                  <a:tcPr anchor="ctr"/>
                </a:tc>
              </a:tr>
              <a:tr h="574303">
                <a:tc>
                  <a:txBody>
                    <a:bodyPr/>
                    <a:lstStyle/>
                    <a:p>
                      <a:pPr algn="l"/>
                      <a:r>
                        <a:rPr lang="en-US" sz="2000" smtClean="0">
                          <a:latin typeface="Calibri" panose="020F0502020204030204" pitchFamily="34" charset="0"/>
                        </a:rPr>
                        <a:t>Global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Scopes a bean to a global HTTP session (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portlet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web)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(component) stereotypes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96462"/>
              </p:ext>
            </p:extLst>
          </p:nvPr>
        </p:nvGraphicFramePr>
        <p:xfrm>
          <a:off x="2216945" y="2596936"/>
          <a:ext cx="7766222" cy="2435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0410"/>
                <a:gridCol w="5485812"/>
              </a:tblGrid>
              <a:tr h="33249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Stereotype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@Component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Generic component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@Repository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Repository/DAO component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@Service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Business service component</a:t>
                      </a:r>
                    </a:p>
                  </a:txBody>
                  <a:tcPr anchor="ctr"/>
                </a:tc>
              </a:tr>
              <a:tr h="5098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@Controller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Web controller component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@Service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TransactionService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@Component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TransferFundsAction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extends Action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beans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ComponentScan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IBankingApplication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Spring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@Configuration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IBankingApplication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Bean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UI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return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UIFactory.getInstance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0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beans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@Service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TransactionService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Autowired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TransactionService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this.accountDao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accountDao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this.emailService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emailService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0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stand-alone, production-grade Spring based applications that you can “just run”.</a:t>
            </a:r>
          </a:p>
          <a:p>
            <a:pPr lvl="1"/>
            <a:r>
              <a:rPr lang="en-US" dirty="0" smtClean="0"/>
              <a:t>Provides a radically faster and widely accessible experience for Spring development.</a:t>
            </a:r>
          </a:p>
          <a:p>
            <a:pPr lvl="1"/>
            <a:r>
              <a:rPr lang="en-US" dirty="0" smtClean="0"/>
              <a:t>Opinionated out of the box, but gets out of the way quickly as requirements start to diverge from the defaults.</a:t>
            </a:r>
          </a:p>
          <a:p>
            <a:pPr lvl="1"/>
            <a:r>
              <a:rPr lang="en-US" dirty="0" smtClean="0"/>
              <a:t>Wide range of non-functional features common for large classes of projects such as embedded servers, security, metrics, checks, externalized configuration, etc.</a:t>
            </a:r>
          </a:p>
          <a:p>
            <a:pPr lvl="1"/>
            <a:r>
              <a:rPr lang="en-US" dirty="0" smtClean="0"/>
              <a:t>No code generation and no requirement for XML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&lt;parent&gt;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org.springframework.boot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&gt;spring-boot-starter-parent&lt;/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version&gt;1.2.3.RELEASE&lt;/version&gt;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&lt;/parent&gt;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&lt;dependency&gt;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org.springframework.boot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&gt;spring-boot-starter&lt;/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142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Spring Boot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EnableAutoConfiguration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IBankingApplication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implements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CommandLineRunner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public static void main(String[]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SpringApplication.run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IBankingApplication.class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@Override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public void run(String...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iBanking</a:t>
            </a:r>
            <a:r>
              <a:rPr lang="en-US" dirty="0" smtClean="0"/>
              <a:t> “</a:t>
            </a:r>
            <a:r>
              <a:rPr lang="en-US" dirty="0" err="1" smtClean="0"/>
              <a:t>springification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Refactor the Library application to use dependency injection using the Spring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Refactor the </a:t>
            </a:r>
            <a:r>
              <a:rPr lang="en-US" dirty="0" err="1" smtClean="0"/>
              <a:t>AliExpress</a:t>
            </a:r>
            <a:r>
              <a:rPr lang="en-US" smtClean="0"/>
              <a:t> application </a:t>
            </a:r>
            <a:r>
              <a:rPr lang="en-US" dirty="0" smtClean="0"/>
              <a:t>to use dependency injection using the Spring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Spring’s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yet powerful</a:t>
            </a:r>
          </a:p>
          <a:p>
            <a:pPr lvl="1"/>
            <a:r>
              <a:rPr lang="en-US" dirty="0"/>
              <a:t>It should be easy to use but it must not sacrifice the power.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Use only the modules that you need.</a:t>
            </a:r>
          </a:p>
          <a:p>
            <a:r>
              <a:rPr lang="en-US" dirty="0"/>
              <a:t>Choice</a:t>
            </a:r>
          </a:p>
          <a:p>
            <a:pPr lvl="1"/>
            <a:r>
              <a:rPr lang="en-US" dirty="0"/>
              <a:t>One size does not fit all. Supports a variety of frameworks such as persistence (JDBC, </a:t>
            </a:r>
            <a:r>
              <a:rPr lang="en-US" dirty="0" smtClean="0"/>
              <a:t>JPA</a:t>
            </a:r>
            <a:r>
              <a:rPr lang="en-US" dirty="0"/>
              <a:t>, </a:t>
            </a:r>
            <a:r>
              <a:rPr lang="en-US" dirty="0" smtClean="0"/>
              <a:t>Hibernate, etc.), </a:t>
            </a:r>
            <a:r>
              <a:rPr lang="en-US" dirty="0"/>
              <a:t>web (JSF, Struts, </a:t>
            </a:r>
            <a:r>
              <a:rPr lang="en-US" dirty="0" smtClean="0"/>
              <a:t>Tapestry, etc.).</a:t>
            </a:r>
            <a:endParaRPr lang="en-US" dirty="0"/>
          </a:p>
          <a:p>
            <a:pPr lvl="1"/>
            <a:r>
              <a:rPr lang="en-US" dirty="0"/>
              <a:t>In fact, you can integrate it with pretty much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objects a.k.a. POJOs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Benefits:</a:t>
            </a:r>
            <a:endParaRPr lang="en-US" dirty="0"/>
          </a:p>
          <a:p>
            <a:pPr lvl="1"/>
            <a:r>
              <a:rPr lang="en-US" dirty="0"/>
              <a:t>De-coupling from any technology.</a:t>
            </a:r>
          </a:p>
          <a:p>
            <a:pPr lvl="1"/>
            <a:r>
              <a:rPr lang="en-US" dirty="0"/>
              <a:t>The developer to focus on the business value instead of dealing with the technology.</a:t>
            </a:r>
          </a:p>
          <a:p>
            <a:pPr lvl="1"/>
            <a:r>
              <a:rPr lang="en-US" dirty="0"/>
              <a:t>Objects can be easily tested in isolation.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(DI) /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r>
              <a:rPr lang="en-US" dirty="0"/>
              <a:t>Aspect Oriented Programming (AOP)</a:t>
            </a:r>
          </a:p>
          <a:p>
            <a:r>
              <a:rPr lang="en-US" dirty="0"/>
              <a:t>Enterprise Service Abstractions</a:t>
            </a:r>
          </a:p>
          <a:p>
            <a:pPr lvl="1"/>
            <a:r>
              <a:rPr lang="en-US" dirty="0"/>
              <a:t>The “</a:t>
            </a:r>
            <a:r>
              <a:rPr lang="en-US" dirty="0" smtClean="0"/>
              <a:t>template” </a:t>
            </a:r>
            <a:r>
              <a:rPr lang="en-US" dirty="0"/>
              <a:t>pattern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81" y="2388029"/>
            <a:ext cx="3077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Dependency injection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53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(application context)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Central to the Spring Framework is its </a:t>
            </a:r>
            <a:r>
              <a:rPr lang="en-US" sz="1800" b="1" dirty="0"/>
              <a:t>inversion of control (</a:t>
            </a:r>
            <a:r>
              <a:rPr lang="en-US" sz="1800" b="1" dirty="0" err="1"/>
              <a:t>IoC</a:t>
            </a:r>
            <a:r>
              <a:rPr lang="en-US" sz="1800" b="1" dirty="0"/>
              <a:t>) container</a:t>
            </a:r>
            <a:r>
              <a:rPr lang="en-US" sz="1800" dirty="0"/>
              <a:t>, which provides a consistent means of configuring and managing Java objects using </a:t>
            </a:r>
            <a:r>
              <a:rPr lang="en-US" sz="1800" dirty="0" smtClean="0"/>
              <a:t>reflection.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container is responsible for managing object lifecycles of specific objects: creating these objects, calling their initialization methods, and configuring these objects by wiring them together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Objects created by the container are also called managed objects or beans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Objects can be obtained by means of either </a:t>
            </a:r>
            <a:r>
              <a:rPr lang="en-US" sz="1800" b="1" dirty="0"/>
              <a:t>dependency lookup </a:t>
            </a:r>
            <a:r>
              <a:rPr lang="en-US" sz="1800" dirty="0"/>
              <a:t>or </a:t>
            </a:r>
            <a:r>
              <a:rPr lang="en-US" sz="1800" b="1" dirty="0"/>
              <a:t>dependency </a:t>
            </a:r>
            <a:r>
              <a:rPr lang="en-US" sz="1800" b="1" dirty="0" smtClean="0"/>
              <a:t>injection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Dependency </a:t>
            </a:r>
            <a:r>
              <a:rPr lang="en-US" sz="1600" dirty="0"/>
              <a:t>lookup is a pattern where a caller asks the container object for an object with a specific name or of a specific </a:t>
            </a:r>
            <a:r>
              <a:rPr lang="en-US" sz="1600" dirty="0" smtClean="0"/>
              <a:t>type.</a:t>
            </a:r>
          </a:p>
          <a:p>
            <a:pPr lvl="1"/>
            <a:r>
              <a:rPr lang="en-US" sz="1600" dirty="0" smtClean="0"/>
              <a:t>Dependency </a:t>
            </a:r>
            <a:r>
              <a:rPr lang="en-US" sz="1600" dirty="0"/>
              <a:t>injection is a pattern where the container passes objects </a:t>
            </a:r>
            <a:r>
              <a:rPr lang="en-US" sz="1600" dirty="0" smtClean="0"/>
              <a:t>to </a:t>
            </a:r>
            <a:r>
              <a:rPr lang="en-US" sz="1600" dirty="0"/>
              <a:t>other objects, via either constructors, properties, or factory methods.</a:t>
            </a:r>
          </a:p>
        </p:txBody>
      </p:sp>
    </p:spTree>
    <p:extLst>
      <p:ext uri="{BB962C8B-B14F-4D97-AF65-F5344CB8AC3E}">
        <p14:creationId xmlns:p14="http://schemas.microsoft.com/office/powerpoint/2010/main" val="23255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that is instantiated, assembled and otherwise managed by a Spring </a:t>
            </a:r>
            <a:r>
              <a:rPr lang="en-US" dirty="0" err="1" smtClean="0"/>
              <a:t>IoC</a:t>
            </a:r>
            <a:r>
              <a:rPr lang="en-US" dirty="0" smtClean="0"/>
              <a:t> container.</a:t>
            </a:r>
          </a:p>
          <a:p>
            <a:r>
              <a:rPr lang="en-US" dirty="0" smtClean="0"/>
              <a:t>In other words, you don’t need to create an object using the “new” operator, the Spring </a:t>
            </a:r>
            <a:r>
              <a:rPr lang="en-US" dirty="0" err="1" smtClean="0"/>
              <a:t>IoC</a:t>
            </a:r>
            <a:r>
              <a:rPr lang="en-US" dirty="0" smtClean="0"/>
              <a:t> container does that for you.</a:t>
            </a:r>
          </a:p>
          <a:p>
            <a:r>
              <a:rPr lang="en-US" dirty="0" smtClean="0"/>
              <a:t>Objects that should be managed by the </a:t>
            </a:r>
            <a:r>
              <a:rPr lang="en-US" dirty="0" err="1" smtClean="0"/>
              <a:t>IoC</a:t>
            </a:r>
            <a:r>
              <a:rPr lang="en-US" dirty="0" smtClean="0"/>
              <a:t> container:</a:t>
            </a:r>
          </a:p>
          <a:p>
            <a:pPr lvl="1"/>
            <a:r>
              <a:rPr lang="en-US" dirty="0" smtClean="0"/>
              <a:t>Example: services, DAOs (repositories), controllers</a:t>
            </a:r>
          </a:p>
          <a:p>
            <a:r>
              <a:rPr lang="en-US" dirty="0" smtClean="0"/>
              <a:t>Objects that shouldn’t be managed by the </a:t>
            </a:r>
            <a:r>
              <a:rPr lang="en-US" dirty="0" err="1" smtClean="0"/>
              <a:t>IoC</a:t>
            </a:r>
            <a:r>
              <a:rPr lang="en-US" dirty="0" smtClean="0"/>
              <a:t> container:</a:t>
            </a:r>
          </a:p>
          <a:p>
            <a:pPr lvl="1"/>
            <a:r>
              <a:rPr lang="en-US" dirty="0" smtClean="0"/>
              <a:t>Example: entities</a:t>
            </a:r>
          </a:p>
        </p:txBody>
      </p:sp>
    </p:spTree>
    <p:extLst>
      <p:ext uri="{BB962C8B-B14F-4D97-AF65-F5344CB8AC3E}">
        <p14:creationId xmlns:p14="http://schemas.microsoft.com/office/powerpoint/2010/main" val="22392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756</Words>
  <Application>Microsoft Office PowerPoint</Application>
  <PresentationFormat>Widescreen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Diamond Grid 16x9</vt:lpstr>
      <vt:lpstr>Spring</vt:lpstr>
      <vt:lpstr>Demo: iBanking “springification”</vt:lpstr>
      <vt:lpstr>Overview</vt:lpstr>
      <vt:lpstr>Spring’s values</vt:lpstr>
      <vt:lpstr>Simple objects a.k.a. POJOs</vt:lpstr>
      <vt:lpstr>Core concepts</vt:lpstr>
      <vt:lpstr>Dependency injection</vt:lpstr>
      <vt:lpstr>Spring IoC container (application context)</vt:lpstr>
      <vt:lpstr>Spring bean</vt:lpstr>
      <vt:lpstr>Bean scopes</vt:lpstr>
      <vt:lpstr>Bean (component) stereotypes</vt:lpstr>
      <vt:lpstr>Declaring beans</vt:lpstr>
      <vt:lpstr>Scanning beans</vt:lpstr>
      <vt:lpstr>Producing Spring beans</vt:lpstr>
      <vt:lpstr>Injecting beans</vt:lpstr>
      <vt:lpstr>Spring Boot</vt:lpstr>
      <vt:lpstr>Spring Boot</vt:lpstr>
      <vt:lpstr>Maven dependency</vt:lpstr>
      <vt:lpstr>Running a Spring Boot application</vt:lpstr>
      <vt:lpstr>Exercises</vt:lpstr>
      <vt:lpstr>Exercise: Library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2015-04-03T11:01:41Z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