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handoutMasterIdLst>
    <p:handoutMasterId r:id="rId14"/>
  </p:handoutMasterIdLst>
  <p:sldIdLst>
    <p:sldId id="261" r:id="rId3"/>
    <p:sldId id="257" r:id="rId4"/>
    <p:sldId id="269" r:id="rId5"/>
    <p:sldId id="267" r:id="rId6"/>
    <p:sldId id="270" r:id="rId7"/>
    <p:sldId id="274" r:id="rId8"/>
    <p:sldId id="268" r:id="rId9"/>
    <p:sldId id="275"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C48"/>
    <a:srgbClr val="4A967C"/>
    <a:srgbClr val="579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guide pos="3840"/>
        <p:guide orient="horz" pos="2160"/>
      </p:guideLst>
    </p:cSldViewPr>
  </p:slid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cxnSp>
        <p:nvCxnSpPr>
          <p:cNvPr id="58" name="Straight Connector 57"/>
          <p:cNvCxnSpPr/>
          <p:nvPr userDrawn="1"/>
        </p:nvCxnSpPr>
        <p:spPr>
          <a:xfrm>
            <a:off x="1295400" y="5294175"/>
            <a:ext cx="96012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 descr="C:\Users\branka.bugariska\Desktop\LogotoUshtePogolem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93845" y="5414885"/>
            <a:ext cx="1492358" cy="3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3/6/2015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useBgFill="1">
        <p:nvSpPr>
          <p:cNvPr id="3" name="Content Placeholder 2"/>
          <p:cNvSpPr>
            <a:spLocks noGrp="1"/>
          </p:cNvSpPr>
          <p:nvPr>
            <p:ph idx="1" hasCustomPrompt="1"/>
          </p:nvPr>
        </p:nvSpPr>
        <p:spPr>
          <a:ln>
            <a:solidFill>
              <a:schemeClr val="tx1">
                <a:lumMod val="50000"/>
                <a:lumOff val="50000"/>
              </a:schemeClr>
            </a:solidFill>
            <a:prstDash val="dash"/>
          </a:ln>
        </p:spPr>
        <p:txBody>
          <a:bodyPr tIns="91440" bIns="91440">
            <a:normAutofit/>
          </a:bodyPr>
          <a:lstStyle>
            <a:lvl1pPr marL="0" indent="0">
              <a:lnSpc>
                <a:spcPct val="100000"/>
              </a:lnSpc>
              <a:spcBef>
                <a:spcPts val="0"/>
              </a:spcBef>
              <a:buNone/>
              <a:defRPr sz="1600" baseline="0">
                <a:latin typeface="Consolas" panose="020B0609020204030204" pitchFamily="49" charset="0"/>
                <a:cs typeface="Consolas" panose="020B0609020204030204" pitchFamily="49" charset="0"/>
              </a:defRPr>
            </a:lvl1pPr>
          </a:lstStyle>
          <a:p>
            <a:pPr lvl="0"/>
            <a:r>
              <a:rPr lang="en-US" dirty="0" smtClean="0"/>
              <a:t>Place your code here…</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3/6/2015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53453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rgbClr val="4A967C"/>
            </a:gs>
            <a:gs pos="97000">
              <a:srgbClr val="4A967C"/>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3/6/2015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3/6/2015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3/6/2015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3/6/2015</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659739"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3/6/2015</a:t>
            </a:fld>
            <a:endParaRPr lang="en-US"/>
          </a:p>
        </p:txBody>
      </p:sp>
      <p:sp>
        <p:nvSpPr>
          <p:cNvPr id="5" name="Footer Placeholder 4"/>
          <p:cNvSpPr>
            <a:spLocks noGrp="1"/>
          </p:cNvSpPr>
          <p:nvPr>
            <p:ph type="ftr" sz="quarter" idx="3"/>
          </p:nvPr>
        </p:nvSpPr>
        <p:spPr>
          <a:xfrm>
            <a:off x="1963054" y="6289679"/>
            <a:ext cx="7652948"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8" descr="C:\Users\branka.bugariska\Desktop\LogotoUshtePogolem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29434" y="6232351"/>
            <a:ext cx="1004751" cy="25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51" r:id="rId4"/>
    <p:sldLayoutId id="2147483652" r:id="rId5"/>
    <p:sldLayoutId id="2147483653" r:id="rId6"/>
    <p:sldLayoutId id="2147483654" r:id="rId7"/>
    <p:sldLayoutId id="2147483655" r:id="rId8"/>
    <p:sldLayoutId id="2147483656" r:id="rId9"/>
    <p:sldLayoutId id="2147483669" r:id="rId10"/>
    <p:sldLayoutId id="2147483658" r:id="rId11"/>
    <p:sldLayoutId id="214748365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kern="1200">
          <a:solidFill>
            <a:srgbClr val="016C48"/>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800"/>
        </a:spcBef>
        <a:buClr>
          <a:srgbClr val="016C48"/>
        </a:buClr>
        <a:buSzPct val="100000"/>
        <a:buFont typeface="Arial" pitchFamily="34" charset="0"/>
        <a:buChar char="•"/>
        <a:defRPr sz="2000" kern="1200">
          <a:solidFill>
            <a:schemeClr val="tx1"/>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1200"/>
        </a:spcBef>
        <a:buClr>
          <a:srgbClr val="016C48"/>
        </a:buClr>
        <a:buSzPct val="100000"/>
        <a:buFont typeface="Arial" pitchFamily="34" charset="0"/>
        <a:buChar char="-"/>
        <a:defRPr sz="1800" kern="1200">
          <a:solidFill>
            <a:schemeClr val="tx1"/>
          </a:solidFill>
          <a:latin typeface="Calibri" panose="020F0502020204030204" pitchFamily="34" charset="0"/>
          <a:ea typeface="+mn-ea"/>
          <a:cs typeface="+mn-cs"/>
        </a:defRPr>
      </a:lvl2pPr>
      <a:lvl3pPr marL="685800" indent="-179388" algn="l" defTabSz="914400" rtl="0" eaLnBrk="1" latinLnBrk="0" hangingPunct="1">
        <a:lnSpc>
          <a:spcPct val="90000"/>
        </a:lnSpc>
        <a:spcBef>
          <a:spcPts val="800"/>
        </a:spcBef>
        <a:buClr>
          <a:srgbClr val="016C48"/>
        </a:buClr>
        <a:buSzPct val="100000"/>
        <a:buFont typeface="Arial" pitchFamily="34" charset="0"/>
        <a:buChar char="-"/>
        <a:defRPr sz="1600" kern="1200">
          <a:solidFill>
            <a:schemeClr val="tx1"/>
          </a:solidFill>
          <a:latin typeface="Calibri" panose="020F0502020204030204" pitchFamily="34" charset="0"/>
          <a:ea typeface="+mn-ea"/>
          <a:cs typeface="+mn-cs"/>
        </a:defRPr>
      </a:lvl3pPr>
      <a:lvl4pPr marL="914400" indent="-182880" algn="l" defTabSz="914400" rtl="0" eaLnBrk="1" latinLnBrk="0" hangingPunct="1">
        <a:lnSpc>
          <a:spcPct val="90000"/>
        </a:lnSpc>
        <a:spcBef>
          <a:spcPts val="8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4pPr>
      <a:lvl5pPr marL="1143000" indent="-179388" algn="l" defTabSz="914400" rtl="0" eaLnBrk="1" latinLnBrk="0" hangingPunct="1">
        <a:lnSpc>
          <a:spcPct val="90000"/>
        </a:lnSpc>
        <a:spcBef>
          <a:spcPts val="6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Hello World</a:t>
            </a:r>
            <a:endParaRPr lang="en-US" dirty="0"/>
          </a:p>
        </p:txBody>
      </p:sp>
      <p:sp>
        <p:nvSpPr>
          <p:cNvPr id="4" name="Content Placeholder 3"/>
          <p:cNvSpPr>
            <a:spLocks noGrp="1"/>
          </p:cNvSpPr>
          <p:nvPr>
            <p:ph idx="1"/>
          </p:nvPr>
        </p:nvSpPr>
        <p:spPr/>
        <p:txBody>
          <a:bodyPr>
            <a:normAutofit/>
          </a:bodyPr>
          <a:lstStyle/>
          <a:p>
            <a:pPr marL="457200" indent="-457200">
              <a:buFont typeface="+mj-lt"/>
              <a:buAutoNum type="arabicPeriod" startAt="2"/>
            </a:pPr>
            <a:r>
              <a:rPr lang="en-US" dirty="0" smtClean="0"/>
              <a:t>Compile the source file:</a:t>
            </a:r>
            <a:br>
              <a:rPr lang="en-US" dirty="0" smtClean="0"/>
            </a:br>
            <a:r>
              <a:rPr lang="en-US" dirty="0" smtClean="0">
                <a:solidFill>
                  <a:schemeClr val="accent1">
                    <a:lumMod val="50000"/>
                  </a:schemeClr>
                </a:solidFill>
              </a:rPr>
              <a:t/>
            </a:r>
            <a:br>
              <a:rPr lang="en-US" dirty="0" smtClean="0">
                <a:solidFill>
                  <a:schemeClr val="accent1">
                    <a:lumMod val="50000"/>
                  </a:schemeClr>
                </a:solidFill>
              </a:rPr>
            </a:br>
            <a:r>
              <a:rPr lang="en-US" dirty="0" err="1" smtClean="0">
                <a:solidFill>
                  <a:schemeClr val="accent1">
                    <a:lumMod val="50000"/>
                  </a:schemeClr>
                </a:solidFill>
                <a:cs typeface="Consolas" panose="020B0609020204030204" pitchFamily="49" charset="0"/>
              </a:rPr>
              <a:t>javac</a:t>
            </a:r>
            <a:r>
              <a:rPr lang="en-US" dirty="0" smtClean="0">
                <a:solidFill>
                  <a:schemeClr val="accent1">
                    <a:lumMod val="50000"/>
                  </a:schemeClr>
                </a:solidFill>
                <a:cs typeface="Consolas" panose="020B0609020204030204" pitchFamily="49" charset="0"/>
              </a:rPr>
              <a:t> HelloWorld.java</a:t>
            </a:r>
          </a:p>
          <a:p>
            <a:pPr marL="457200" indent="-457200">
              <a:buFont typeface="+mj-lt"/>
              <a:buAutoNum type="arabicPeriod" startAt="2"/>
            </a:pPr>
            <a:r>
              <a:rPr lang="en-US" dirty="0" smtClean="0"/>
              <a:t>Run the </a:t>
            </a:r>
            <a:r>
              <a:rPr lang="en-US" dirty="0" err="1" smtClean="0"/>
              <a:t>HelloWorld</a:t>
            </a:r>
            <a:r>
              <a:rPr lang="en-US" dirty="0" smtClean="0"/>
              <a:t> application:</a:t>
            </a:r>
            <a:br>
              <a:rPr lang="en-US" dirty="0" smtClean="0"/>
            </a:br>
            <a:r>
              <a:rPr lang="en-US" dirty="0" smtClean="0"/>
              <a:t/>
            </a:r>
            <a:br>
              <a:rPr lang="en-US" dirty="0" smtClean="0"/>
            </a:br>
            <a:r>
              <a:rPr lang="en-US" dirty="0" smtClean="0">
                <a:solidFill>
                  <a:schemeClr val="accent1">
                    <a:lumMod val="50000"/>
                  </a:schemeClr>
                </a:solidFill>
              </a:rPr>
              <a:t>java </a:t>
            </a:r>
            <a:r>
              <a:rPr lang="en-US" dirty="0" err="1" smtClean="0">
                <a:solidFill>
                  <a:schemeClr val="accent1">
                    <a:lumMod val="50000"/>
                  </a:schemeClr>
                </a:solidFill>
              </a:rPr>
              <a:t>HelloWorld</a:t>
            </a:r>
            <a:endParaRPr lang="en-US" dirty="0" smtClean="0">
              <a:solidFill>
                <a:schemeClr val="accent1">
                  <a:lumMod val="50000"/>
                </a:schemeClr>
              </a:solidFill>
            </a:endParaRPr>
          </a:p>
        </p:txBody>
      </p:sp>
    </p:spTree>
    <p:extLst>
      <p:ext uri="{BB962C8B-B14F-4D97-AF65-F5344CB8AC3E}">
        <p14:creationId xmlns:p14="http://schemas.microsoft.com/office/powerpoint/2010/main" val="1021384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half" idx="1"/>
          </p:nvPr>
        </p:nvSpPr>
        <p:spPr>
          <a:xfrm>
            <a:off x="1295399" y="1981199"/>
            <a:ext cx="6496319" cy="3810001"/>
          </a:xfrm>
        </p:spPr>
        <p:txBody>
          <a:bodyPr>
            <a:normAutofit fontScale="92500" lnSpcReduction="10000"/>
          </a:bodyPr>
          <a:lstStyle/>
          <a:p>
            <a:pPr fontAlgn="ctr"/>
            <a:r>
              <a:rPr lang="en-US" dirty="0"/>
              <a:t>Developed by Games Gosling at Sun in the mid-1990s as a result of his "frustration" with C</a:t>
            </a:r>
            <a:r>
              <a:rPr lang="en-US" dirty="0" smtClean="0"/>
              <a:t>++</a:t>
            </a:r>
            <a:endParaRPr lang="en-US" dirty="0"/>
          </a:p>
          <a:p>
            <a:pPr fontAlgn="ctr"/>
            <a:r>
              <a:rPr lang="en-US" dirty="0"/>
              <a:t>First released in fall 1995</a:t>
            </a:r>
          </a:p>
          <a:p>
            <a:pPr fontAlgn="ctr"/>
            <a:r>
              <a:rPr lang="en-US" dirty="0"/>
              <a:t>Java applets would run on web pages</a:t>
            </a:r>
          </a:p>
          <a:p>
            <a:pPr fontAlgn="ctr"/>
            <a:r>
              <a:rPr lang="en-US" dirty="0"/>
              <a:t>Now days:</a:t>
            </a:r>
          </a:p>
          <a:p>
            <a:pPr lvl="1" fontAlgn="ctr"/>
            <a:r>
              <a:rPr lang="en-US" dirty="0"/>
              <a:t>Enterprise software - ERP, CRM, banks, government</a:t>
            </a:r>
          </a:p>
          <a:p>
            <a:pPr lvl="1" fontAlgn="ctr"/>
            <a:r>
              <a:rPr lang="en-US" dirty="0"/>
              <a:t>Science laboratories</a:t>
            </a:r>
          </a:p>
          <a:p>
            <a:pPr lvl="1" fontAlgn="ctr"/>
            <a:r>
              <a:rPr lang="en-US" dirty="0"/>
              <a:t>Web applications - Facebook, Twitter, etc.</a:t>
            </a:r>
          </a:p>
          <a:p>
            <a:pPr lvl="1" fontAlgn="ctr"/>
            <a:r>
              <a:rPr lang="en-US" dirty="0"/>
              <a:t>Mobile devices - regular and smart phones (Android)</a:t>
            </a:r>
          </a:p>
          <a:p>
            <a:pPr lvl="1" fontAlgn="ctr"/>
            <a:r>
              <a:rPr lang="en-US" dirty="0"/>
              <a:t>Devices with limited resources - set-top boxes, PDAs, etc.</a:t>
            </a:r>
          </a:p>
        </p:txBody>
      </p:sp>
      <p:pic>
        <p:nvPicPr>
          <p:cNvPr id="5" name="Picture 2" descr="File:James Gosling 20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5996" y="2161393"/>
            <a:ext cx="2930953" cy="3196510"/>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history</a:t>
            </a:r>
            <a:endParaRPr lang="en-US" dirty="0"/>
          </a:p>
        </p:txBody>
      </p:sp>
      <p:sp>
        <p:nvSpPr>
          <p:cNvPr id="3" name="Content Placeholder 2"/>
          <p:cNvSpPr>
            <a:spLocks noGrp="1"/>
          </p:cNvSpPr>
          <p:nvPr>
            <p:ph idx="1"/>
          </p:nvPr>
        </p:nvSpPr>
        <p:spPr/>
        <p:txBody>
          <a:bodyPr>
            <a:normAutofit fontScale="85000" lnSpcReduction="10000"/>
          </a:bodyPr>
          <a:lstStyle/>
          <a:p>
            <a:pPr fontAlgn="ctr"/>
            <a:r>
              <a:rPr lang="en-US" dirty="0"/>
              <a:t>JDK 1.0 (January 23, 1996)</a:t>
            </a:r>
          </a:p>
          <a:p>
            <a:pPr fontAlgn="ctr"/>
            <a:r>
              <a:rPr lang="en-US" dirty="0"/>
              <a:t>JDK 1.1 (February 19, 1997) - Inner classes, JavaBeans, JDBC, RMI, reflection, etc.</a:t>
            </a:r>
          </a:p>
          <a:p>
            <a:pPr fontAlgn="ctr"/>
            <a:r>
              <a:rPr lang="en-US" dirty="0"/>
              <a:t>J2SE 1.2 (December 8, 1998) - Swing, applet, collections framework, etc.</a:t>
            </a:r>
          </a:p>
          <a:p>
            <a:pPr fontAlgn="ctr"/>
            <a:r>
              <a:rPr lang="en-US" dirty="0"/>
              <a:t>J2SE 1.3 (May 8, 2000) - </a:t>
            </a:r>
            <a:r>
              <a:rPr lang="en-US" dirty="0" err="1"/>
              <a:t>HotSpot</a:t>
            </a:r>
            <a:r>
              <a:rPr lang="en-US" dirty="0"/>
              <a:t> JVM, JNDI, etc.</a:t>
            </a:r>
          </a:p>
          <a:p>
            <a:pPr fontAlgn="ctr"/>
            <a:r>
              <a:rPr lang="en-US" dirty="0"/>
              <a:t>J2SE 1.4 (February 6, 2002) - Regular expressions, exception chaining, IPv6 support, logging API, etc.</a:t>
            </a:r>
          </a:p>
          <a:p>
            <a:pPr fontAlgn="ctr"/>
            <a:r>
              <a:rPr lang="en-US" dirty="0"/>
              <a:t>J2SE 5.0 (September 30, 2004) - Generics, annotations, </a:t>
            </a:r>
            <a:r>
              <a:rPr lang="en-US" dirty="0" err="1"/>
              <a:t>autoboxing</a:t>
            </a:r>
            <a:r>
              <a:rPr lang="en-US" dirty="0"/>
              <a:t>, enumerations, </a:t>
            </a:r>
            <a:r>
              <a:rPr lang="en-US" dirty="0" err="1"/>
              <a:t>varargs</a:t>
            </a:r>
            <a:r>
              <a:rPr lang="en-US" dirty="0"/>
              <a:t>, etc.</a:t>
            </a:r>
          </a:p>
          <a:p>
            <a:pPr fontAlgn="ctr"/>
            <a:r>
              <a:rPr lang="en-US" dirty="0"/>
              <a:t>Java SE 6 (December 11, 2006) - Performance improvements in the core and </a:t>
            </a:r>
            <a:r>
              <a:rPr lang="en-US" dirty="0" smtClean="0"/>
              <a:t>Swing</a:t>
            </a:r>
            <a:endParaRPr lang="en-US" dirty="0"/>
          </a:p>
          <a:p>
            <a:pPr fontAlgn="ctr"/>
            <a:r>
              <a:rPr lang="en-US" dirty="0"/>
              <a:t>Java SE 7 (July 28, 2011) - Dynamic languages (</a:t>
            </a:r>
            <a:r>
              <a:rPr lang="en-US" dirty="0" err="1"/>
              <a:t>Clojure</a:t>
            </a:r>
            <a:r>
              <a:rPr lang="en-US" dirty="0"/>
              <a:t>, Groovy, Scala, </a:t>
            </a:r>
            <a:r>
              <a:rPr lang="en-US" dirty="0" err="1"/>
              <a:t>Jruby</a:t>
            </a:r>
            <a:r>
              <a:rPr lang="en-US" dirty="0"/>
              <a:t>, </a:t>
            </a:r>
            <a:r>
              <a:rPr lang="en-US" dirty="0" err="1"/>
              <a:t>Jython</a:t>
            </a:r>
            <a:r>
              <a:rPr lang="en-US" dirty="0"/>
              <a:t>, Rhino, etc.)</a:t>
            </a:r>
          </a:p>
          <a:p>
            <a:pPr fontAlgn="ctr"/>
            <a:r>
              <a:rPr lang="en-US" dirty="0"/>
              <a:t>Java SE 8 (March 18, 2014) - Lambda expressions (closures), default methods, etc.</a:t>
            </a:r>
          </a:p>
        </p:txBody>
      </p:sp>
    </p:spTree>
    <p:extLst>
      <p:ext uri="{BB962C8B-B14F-4D97-AF65-F5344CB8AC3E}">
        <p14:creationId xmlns:p14="http://schemas.microsoft.com/office/powerpoint/2010/main" val="11566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features</a:t>
            </a:r>
            <a:endParaRPr lang="en-US" dirty="0"/>
          </a:p>
        </p:txBody>
      </p:sp>
      <p:sp>
        <p:nvSpPr>
          <p:cNvPr id="5" name="Content Placeholder 4"/>
          <p:cNvSpPr>
            <a:spLocks noGrp="1"/>
          </p:cNvSpPr>
          <p:nvPr>
            <p:ph idx="1"/>
          </p:nvPr>
        </p:nvSpPr>
        <p:spPr/>
        <p:txBody>
          <a:bodyPr/>
          <a:lstStyle/>
          <a:p>
            <a:pPr fontAlgn="ctr"/>
            <a:r>
              <a:rPr lang="en-US" dirty="0"/>
              <a:t>Concurrent, class-based, object-oriented, general purpose programming language</a:t>
            </a:r>
          </a:p>
          <a:p>
            <a:pPr fontAlgn="ctr"/>
            <a:r>
              <a:rPr lang="en-US" dirty="0"/>
              <a:t>Source code is compiled into </a:t>
            </a:r>
            <a:r>
              <a:rPr lang="en-US" dirty="0" err="1"/>
              <a:t>bytecode</a:t>
            </a:r>
            <a:r>
              <a:rPr lang="en-US" dirty="0"/>
              <a:t> which is interpreted by a Java Virtual Machine (JVM)</a:t>
            </a:r>
          </a:p>
          <a:p>
            <a:pPr fontAlgn="ctr"/>
            <a:r>
              <a:rPr lang="en-US" dirty="0"/>
              <a:t>OS specific JVMs allow developers to "write once, run everywhere"</a:t>
            </a:r>
          </a:p>
          <a:p>
            <a:pPr fontAlgn="ctr"/>
            <a:r>
              <a:rPr lang="en-US" dirty="0"/>
              <a:t>"Easy" to learn and use compared to e.g. C++</a:t>
            </a:r>
          </a:p>
          <a:p>
            <a:pPr lvl="1" fontAlgn="ctr"/>
            <a:r>
              <a:rPr lang="en-US" dirty="0"/>
              <a:t>Built-in memory management (allocation and </a:t>
            </a:r>
            <a:r>
              <a:rPr lang="en-US" dirty="0" err="1"/>
              <a:t>deallocation</a:t>
            </a:r>
            <a:r>
              <a:rPr lang="en-US" dirty="0"/>
              <a:t>) which is a tedious and complex task</a:t>
            </a:r>
          </a:p>
          <a:p>
            <a:pPr lvl="1" fontAlgn="ctr"/>
            <a:r>
              <a:rPr lang="en-US" dirty="0"/>
              <a:t>No support for pointers which are powerful but can be easily misused</a:t>
            </a:r>
          </a:p>
          <a:p>
            <a:pPr lvl="1" fontAlgn="ctr"/>
            <a:r>
              <a:rPr lang="en-US" dirty="0"/>
              <a:t>Supports single inheritance</a:t>
            </a:r>
          </a:p>
          <a:p>
            <a:pPr marL="0" indent="0">
              <a:buNone/>
            </a:pPr>
            <a:endParaRPr lang="en-US" dirty="0"/>
          </a:p>
        </p:txBody>
      </p:sp>
    </p:spTree>
    <p:extLst>
      <p:ext uri="{BB962C8B-B14F-4D97-AF65-F5344CB8AC3E}">
        <p14:creationId xmlns:p14="http://schemas.microsoft.com/office/powerpoint/2010/main" val="3781554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environment</a:t>
            </a:r>
            <a:endParaRPr lang="en-US" dirty="0"/>
          </a:p>
        </p:txBody>
      </p:sp>
      <p:sp>
        <p:nvSpPr>
          <p:cNvPr id="3" name="Content Placeholder 2"/>
          <p:cNvSpPr>
            <a:spLocks noGrp="1"/>
          </p:cNvSpPr>
          <p:nvPr>
            <p:ph idx="1"/>
          </p:nvPr>
        </p:nvSpPr>
        <p:spPr/>
        <p:txBody>
          <a:bodyPr>
            <a:normAutofit fontScale="92500" lnSpcReduction="20000"/>
          </a:bodyPr>
          <a:lstStyle/>
          <a:p>
            <a:pPr fontAlgn="ctr"/>
            <a:r>
              <a:rPr lang="en-US" b="1" dirty="0"/>
              <a:t>JDK</a:t>
            </a:r>
            <a:r>
              <a:rPr lang="en-US" dirty="0"/>
              <a:t> - Java Development Kit</a:t>
            </a:r>
          </a:p>
          <a:p>
            <a:pPr lvl="1" fontAlgn="ctr"/>
            <a:r>
              <a:rPr lang="en-US" dirty="0"/>
              <a:t>Contains tools needed to develop Java programs, and the JRE to run the programs. Tools include: compiler (javac.exe), Java application launcher (java.exe), …</a:t>
            </a:r>
          </a:p>
          <a:p>
            <a:pPr fontAlgn="ctr"/>
            <a:r>
              <a:rPr lang="en-US" b="1" dirty="0"/>
              <a:t>JRE</a:t>
            </a:r>
            <a:r>
              <a:rPr lang="en-US" dirty="0"/>
              <a:t> - Java Runtime Environment</a:t>
            </a:r>
          </a:p>
          <a:p>
            <a:pPr lvl="1" fontAlgn="ctr"/>
            <a:r>
              <a:rPr lang="en-US" dirty="0"/>
              <a:t>Contains JVM, class libraries and other supporting files. It contains the launcher but does not contain any development tools such as compiler, debugger. If you want to run any Java program, you need to have JRE installed in the system.</a:t>
            </a:r>
          </a:p>
          <a:p>
            <a:pPr fontAlgn="ctr"/>
            <a:r>
              <a:rPr lang="en-US" b="1" dirty="0"/>
              <a:t>JVM</a:t>
            </a:r>
            <a:r>
              <a:rPr lang="en-US" dirty="0"/>
              <a:t> - Java Virtual Machine</a:t>
            </a:r>
          </a:p>
          <a:p>
            <a:pPr lvl="1" fontAlgn="ctr"/>
            <a:r>
              <a:rPr lang="en-US" dirty="0"/>
              <a:t>When we compile a Java file, output is not an "exe" but a so called </a:t>
            </a:r>
            <a:r>
              <a:rPr lang="en-US" b="1" dirty="0"/>
              <a:t>class</a:t>
            </a:r>
            <a:r>
              <a:rPr lang="en-US" dirty="0"/>
              <a:t> file (extension is ".class"). A class file consists of Java byte code which is understandable by the JVM. Java Virtual Machine interprets the byte code into the machine code depending upon the underlying operating system and hardware combination.</a:t>
            </a:r>
          </a:p>
          <a:p>
            <a:pPr lvl="1" fontAlgn="ctr"/>
            <a:r>
              <a:rPr lang="en-US" dirty="0"/>
              <a:t>It's called "virtual" because it provides a machine interface that does not depend on the underlying operating system and machine hardware architecture.</a:t>
            </a:r>
          </a:p>
          <a:p>
            <a:endParaRPr lang="en-US" dirty="0"/>
          </a:p>
        </p:txBody>
      </p:sp>
    </p:spTree>
    <p:extLst>
      <p:ext uri="{BB962C8B-B14F-4D97-AF65-F5344CB8AC3E}">
        <p14:creationId xmlns:p14="http://schemas.microsoft.com/office/powerpoint/2010/main" val="2321454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Editions</a:t>
            </a:r>
            <a:endParaRPr lang="en-US" dirty="0"/>
          </a:p>
        </p:txBody>
      </p:sp>
      <p:sp>
        <p:nvSpPr>
          <p:cNvPr id="3" name="Content Placeholder 2"/>
          <p:cNvSpPr>
            <a:spLocks noGrp="1"/>
          </p:cNvSpPr>
          <p:nvPr>
            <p:ph idx="1"/>
          </p:nvPr>
        </p:nvSpPr>
        <p:spPr/>
        <p:txBody>
          <a:bodyPr/>
          <a:lstStyle/>
          <a:p>
            <a:pPr fontAlgn="ctr"/>
            <a:r>
              <a:rPr lang="en-US" dirty="0"/>
              <a:t>Java Card - For smartcards</a:t>
            </a:r>
          </a:p>
          <a:p>
            <a:pPr fontAlgn="ctr"/>
            <a:r>
              <a:rPr lang="en-US" dirty="0"/>
              <a:t>Java Platform, Micro Edition (Java ME) - targets environments with limited resources</a:t>
            </a:r>
          </a:p>
          <a:p>
            <a:pPr fontAlgn="ctr"/>
            <a:r>
              <a:rPr lang="en-US" dirty="0"/>
              <a:t>Java Platform, Standard Edition (Java SE) - targets workstation environments</a:t>
            </a:r>
          </a:p>
          <a:p>
            <a:pPr fontAlgn="ctr"/>
            <a:r>
              <a:rPr lang="en-US" dirty="0"/>
              <a:t>Java Platform, Enterprise Edition (Java EE) - targets large distributed enterprise or internet </a:t>
            </a:r>
            <a:r>
              <a:rPr lang="en-US" dirty="0" smtClean="0"/>
              <a:t>environments</a:t>
            </a:r>
            <a:endParaRPr lang="en-US" dirty="0"/>
          </a:p>
        </p:txBody>
      </p:sp>
    </p:spTree>
    <p:extLst>
      <p:ext uri="{BB962C8B-B14F-4D97-AF65-F5344CB8AC3E}">
        <p14:creationId xmlns:p14="http://schemas.microsoft.com/office/powerpoint/2010/main" val="884956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a:t>
            </a:r>
            <a:endParaRPr lang="en-US" dirty="0"/>
          </a:p>
        </p:txBody>
      </p:sp>
      <p:sp>
        <p:nvSpPr>
          <p:cNvPr id="3" name="Content Placeholder 2"/>
          <p:cNvSpPr>
            <a:spLocks noGrp="1"/>
          </p:cNvSpPr>
          <p:nvPr>
            <p:ph idx="1"/>
          </p:nvPr>
        </p:nvSpPr>
        <p:spPr/>
        <p:txBody>
          <a:bodyPr/>
          <a:lstStyle/>
          <a:p>
            <a:pPr fontAlgn="ctr"/>
            <a:r>
              <a:rPr lang="en-US" dirty="0"/>
              <a:t>Text Editor + JDK</a:t>
            </a:r>
          </a:p>
          <a:p>
            <a:pPr lvl="1" fontAlgn="ctr"/>
            <a:r>
              <a:rPr lang="en-US" dirty="0"/>
              <a:t>Notepad, Notepad++, </a:t>
            </a:r>
            <a:r>
              <a:rPr lang="en-US" dirty="0" smtClean="0"/>
              <a:t>Sublime Text, Vi, </a:t>
            </a:r>
            <a:r>
              <a:rPr lang="en-US" dirty="0" err="1" smtClean="0"/>
              <a:t>Emacs</a:t>
            </a:r>
            <a:r>
              <a:rPr lang="en-US" dirty="0"/>
              <a:t>, </a:t>
            </a:r>
            <a:r>
              <a:rPr lang="en-US" dirty="0" smtClean="0"/>
              <a:t>etc.</a:t>
            </a:r>
          </a:p>
          <a:p>
            <a:pPr fontAlgn="ctr"/>
            <a:r>
              <a:rPr lang="en-US" dirty="0" smtClean="0"/>
              <a:t>IDE (Integrated Development Environment) + JDK</a:t>
            </a:r>
          </a:p>
          <a:p>
            <a:pPr lvl="1" fontAlgn="ctr"/>
            <a:r>
              <a:rPr lang="en-US" dirty="0" smtClean="0"/>
              <a:t>A </a:t>
            </a:r>
            <a:r>
              <a:rPr lang="en-US" dirty="0"/>
              <a:t>software application that provides comprehensive facilities to computer programmers for software development. An IDE normally consists of:</a:t>
            </a:r>
          </a:p>
          <a:p>
            <a:pPr lvl="2" fontAlgn="ctr"/>
            <a:r>
              <a:rPr lang="en-US" dirty="0"/>
              <a:t>Source code editor</a:t>
            </a:r>
          </a:p>
          <a:p>
            <a:pPr lvl="2" fontAlgn="ctr"/>
            <a:r>
              <a:rPr lang="en-US" dirty="0"/>
              <a:t>Building automation tool</a:t>
            </a:r>
          </a:p>
          <a:p>
            <a:pPr lvl="2" fontAlgn="ctr"/>
            <a:r>
              <a:rPr lang="en-US" dirty="0"/>
              <a:t>Debugger, etc.</a:t>
            </a:r>
          </a:p>
          <a:p>
            <a:pPr lvl="1" fontAlgn="ctr"/>
            <a:r>
              <a:rPr lang="en-US" dirty="0"/>
              <a:t>Well known Java IDEs: </a:t>
            </a:r>
            <a:r>
              <a:rPr lang="en-US" dirty="0" err="1" smtClean="0"/>
              <a:t>IntelliJ</a:t>
            </a:r>
            <a:r>
              <a:rPr lang="en-US" dirty="0" smtClean="0"/>
              <a:t> IDEA, </a:t>
            </a:r>
            <a:r>
              <a:rPr lang="en-US" dirty="0"/>
              <a:t>Eclipse, </a:t>
            </a:r>
            <a:r>
              <a:rPr lang="en-US" dirty="0" err="1"/>
              <a:t>NetBeans</a:t>
            </a:r>
            <a:endParaRPr lang="en-US" dirty="0"/>
          </a:p>
          <a:p>
            <a:endParaRPr lang="en-US" dirty="0"/>
          </a:p>
        </p:txBody>
      </p:sp>
    </p:spTree>
    <p:extLst>
      <p:ext uri="{BB962C8B-B14F-4D97-AF65-F5344CB8AC3E}">
        <p14:creationId xmlns:p14="http://schemas.microsoft.com/office/powerpoint/2010/main" val="2661359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a:t>
            </a:r>
            <a:endParaRPr lang="en-US" dirty="0"/>
          </a:p>
        </p:txBody>
      </p:sp>
    </p:spTree>
    <p:extLst>
      <p:ext uri="{BB962C8B-B14F-4D97-AF65-F5344CB8AC3E}">
        <p14:creationId xmlns:p14="http://schemas.microsoft.com/office/powerpoint/2010/main" val="4276948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Hello </a:t>
            </a:r>
            <a:r>
              <a:rPr lang="en-US" dirty="0" smtClean="0"/>
              <a:t>World</a:t>
            </a:r>
            <a:r>
              <a:rPr lang="en-US" sz="1800" dirty="0"/>
              <a:t/>
            </a:r>
            <a:br>
              <a:rPr lang="en-US" sz="1800" dirty="0"/>
            </a:br>
            <a:r>
              <a:rPr lang="en-US" sz="1800" dirty="0" err="1" smtClean="0"/>
              <a:t>svs</a:t>
            </a:r>
            <a:r>
              <a:rPr lang="en-US" sz="1800" dirty="0" smtClean="0"/>
              <a:t>-hello-world</a:t>
            </a:r>
            <a:endParaRPr lang="en-US" sz="1800" dirty="0"/>
          </a:p>
        </p:txBody>
      </p:sp>
      <p:sp>
        <p:nvSpPr>
          <p:cNvPr id="4" name="Content Placeholder 3"/>
          <p:cNvSpPr>
            <a:spLocks noGrp="1"/>
          </p:cNvSpPr>
          <p:nvPr>
            <p:ph idx="1"/>
          </p:nvPr>
        </p:nvSpPr>
        <p:spPr>
          <a:xfrm>
            <a:off x="1295400" y="1981201"/>
            <a:ext cx="9601200" cy="457199"/>
          </a:xfrm>
        </p:spPr>
        <p:txBody>
          <a:bodyPr>
            <a:normAutofit/>
          </a:bodyPr>
          <a:lstStyle/>
          <a:p>
            <a:pPr marL="457200" indent="-457200">
              <a:buFont typeface="+mj-lt"/>
              <a:buAutoNum type="arabicPeriod"/>
            </a:pPr>
            <a:r>
              <a:rPr lang="en-US" dirty="0" smtClean="0"/>
              <a:t>Create a new file with the following content and name it “HelloWorld.java”:</a:t>
            </a:r>
          </a:p>
        </p:txBody>
      </p:sp>
      <p:sp>
        <p:nvSpPr>
          <p:cNvPr id="9" name="TextBox 8"/>
          <p:cNvSpPr txBox="1"/>
          <p:nvPr/>
        </p:nvSpPr>
        <p:spPr>
          <a:xfrm>
            <a:off x="1295400" y="2704365"/>
            <a:ext cx="9601200" cy="2677656"/>
          </a:xfrm>
          <a:prstGeom prst="rect">
            <a:avLst/>
          </a:prstGeom>
          <a:noFill/>
          <a:ln>
            <a:solidFill>
              <a:schemeClr val="bg1">
                <a:lumMod val="50000"/>
              </a:schemeClr>
            </a:solidFill>
            <a:prstDash val="dash"/>
          </a:ln>
        </p:spPr>
        <p:txBody>
          <a:bodyPr wrap="square" rtlCol="0">
            <a:spAutoFit/>
          </a:bodyPr>
          <a:lstStyle/>
          <a:p>
            <a:r>
              <a:rPr lang="en-US" sz="1400" dirty="0">
                <a:solidFill>
                  <a:schemeClr val="accent1">
                    <a:lumMod val="50000"/>
                  </a:schemeClr>
                </a:solidFill>
                <a:latin typeface="Consolas" panose="020B0609020204030204" pitchFamily="49" charset="0"/>
                <a:cs typeface="Consolas" panose="020B0609020204030204" pitchFamily="49" charset="0"/>
              </a:rPr>
              <a:t>public class </a:t>
            </a:r>
            <a:r>
              <a:rPr lang="en-US" sz="1400" dirty="0" err="1">
                <a:solidFill>
                  <a:schemeClr val="accent1">
                    <a:lumMod val="50000"/>
                  </a:schemeClr>
                </a:solidFill>
                <a:latin typeface="Consolas" panose="020B0609020204030204" pitchFamily="49" charset="0"/>
                <a:cs typeface="Consolas" panose="020B0609020204030204" pitchFamily="49" charset="0"/>
              </a:rPr>
              <a:t>HelloWorld</a:t>
            </a:r>
            <a:r>
              <a:rPr lang="en-US" sz="1400" dirty="0">
                <a:solidFill>
                  <a:schemeClr val="accent1">
                    <a:lumMod val="50000"/>
                  </a:schemeClr>
                </a:solidFill>
                <a:latin typeface="Consolas" panose="020B0609020204030204" pitchFamily="49" charset="0"/>
                <a:cs typeface="Consolas" panose="020B0609020204030204" pitchFamily="49" charset="0"/>
              </a:rPr>
              <a:t> {</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016C48"/>
                </a:solidFill>
                <a:latin typeface="Consolas" panose="020B0609020204030204" pitchFamily="49" charset="0"/>
                <a:cs typeface="Consolas" panose="020B0609020204030204" pitchFamily="49" charset="0"/>
              </a:rPr>
              <a:t>/**</a:t>
            </a:r>
          </a:p>
          <a:p>
            <a:r>
              <a:rPr lang="en-US" sz="1400" dirty="0">
                <a:solidFill>
                  <a:srgbClr val="016C48"/>
                </a:solidFill>
                <a:latin typeface="Consolas" panose="020B0609020204030204" pitchFamily="49" charset="0"/>
                <a:cs typeface="Consolas" panose="020B0609020204030204" pitchFamily="49" charset="0"/>
              </a:rPr>
              <a:t>     * The </a:t>
            </a:r>
            <a:r>
              <a:rPr lang="en-US" sz="1400" dirty="0" err="1">
                <a:solidFill>
                  <a:srgbClr val="016C48"/>
                </a:solidFill>
                <a:latin typeface="Consolas" panose="020B0609020204030204" pitchFamily="49" charset="0"/>
                <a:cs typeface="Consolas" panose="020B0609020204030204" pitchFamily="49" charset="0"/>
              </a:rPr>
              <a:t>HelloWorldApp</a:t>
            </a:r>
            <a:r>
              <a:rPr lang="en-US" sz="1400" dirty="0">
                <a:solidFill>
                  <a:srgbClr val="016C48"/>
                </a:solidFill>
                <a:latin typeface="Consolas" panose="020B0609020204030204" pitchFamily="49" charset="0"/>
                <a:cs typeface="Consolas" panose="020B0609020204030204" pitchFamily="49" charset="0"/>
              </a:rPr>
              <a:t> class implements an application</a:t>
            </a:r>
          </a:p>
          <a:p>
            <a:r>
              <a:rPr lang="en-US" sz="1400" dirty="0">
                <a:solidFill>
                  <a:srgbClr val="016C48"/>
                </a:solidFill>
                <a:latin typeface="Consolas" panose="020B0609020204030204" pitchFamily="49" charset="0"/>
                <a:cs typeface="Consolas" panose="020B0609020204030204" pitchFamily="49" charset="0"/>
              </a:rPr>
              <a:t>     * that simply prints "Hello Java Developers!" message to standard output.</a:t>
            </a:r>
          </a:p>
          <a:p>
            <a:r>
              <a:rPr lang="en-US" sz="1400" dirty="0">
                <a:solidFill>
                  <a:srgbClr val="016C48"/>
                </a:solidFill>
                <a:latin typeface="Consolas" panose="020B0609020204030204" pitchFamily="49" charset="0"/>
                <a:cs typeface="Consolas" panose="020B0609020204030204" pitchFamily="49" charset="0"/>
              </a:rPr>
              <a:t>     * </a:t>
            </a:r>
          </a:p>
          <a:p>
            <a:r>
              <a:rPr lang="en-US" sz="1400" dirty="0">
                <a:solidFill>
                  <a:srgbClr val="016C48"/>
                </a:solidFill>
                <a:latin typeface="Consolas" panose="020B0609020204030204" pitchFamily="49" charset="0"/>
                <a:cs typeface="Consolas" panose="020B0609020204030204" pitchFamily="49" charset="0"/>
              </a:rPr>
              <a:t>     * @</a:t>
            </a:r>
            <a:r>
              <a:rPr lang="en-US" sz="1400" dirty="0" err="1">
                <a:solidFill>
                  <a:srgbClr val="016C48"/>
                </a:solidFill>
                <a:latin typeface="Consolas" panose="020B0609020204030204" pitchFamily="49" charset="0"/>
                <a:cs typeface="Consolas" panose="020B0609020204030204" pitchFamily="49" charset="0"/>
              </a:rPr>
              <a:t>param</a:t>
            </a:r>
            <a:r>
              <a:rPr lang="en-US" sz="1400" dirty="0">
                <a:solidFill>
                  <a:srgbClr val="016C48"/>
                </a:solidFill>
                <a:latin typeface="Consolas" panose="020B0609020204030204" pitchFamily="49" charset="0"/>
                <a:cs typeface="Consolas" panose="020B0609020204030204" pitchFamily="49" charset="0"/>
              </a:rPr>
              <a:t> </a:t>
            </a:r>
            <a:r>
              <a:rPr lang="en-US" sz="1400" dirty="0" err="1">
                <a:solidFill>
                  <a:srgbClr val="016C48"/>
                </a:solidFill>
                <a:latin typeface="Consolas" panose="020B0609020204030204" pitchFamily="49" charset="0"/>
                <a:cs typeface="Consolas" panose="020B0609020204030204" pitchFamily="49" charset="0"/>
              </a:rPr>
              <a:t>args</a:t>
            </a:r>
            <a:endParaRPr lang="en-US" sz="1400" dirty="0">
              <a:solidFill>
                <a:srgbClr val="016C48"/>
              </a:solidFill>
              <a:latin typeface="Consolas" panose="020B0609020204030204" pitchFamily="49" charset="0"/>
              <a:cs typeface="Consolas" panose="020B0609020204030204" pitchFamily="49" charset="0"/>
            </a:endParaRPr>
          </a:p>
          <a:p>
            <a:r>
              <a:rPr lang="en-US" sz="1400" dirty="0">
                <a:solidFill>
                  <a:srgbClr val="016C48"/>
                </a:solidFill>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a:solidFill>
                  <a:schemeClr val="accent1">
                    <a:lumMod val="50000"/>
                  </a:schemeClr>
                </a:solidFill>
                <a:latin typeface="Consolas" panose="020B0609020204030204" pitchFamily="49" charset="0"/>
                <a:cs typeface="Consolas" panose="020B0609020204030204" pitchFamily="49" charset="0"/>
              </a:rPr>
              <a:t>public static void main(String[] </a:t>
            </a:r>
            <a:r>
              <a:rPr lang="en-US" sz="1400" dirty="0" err="1">
                <a:solidFill>
                  <a:schemeClr val="accent1">
                    <a:lumMod val="50000"/>
                  </a:schemeClr>
                </a:solidFill>
                <a:latin typeface="Consolas" panose="020B0609020204030204" pitchFamily="49" charset="0"/>
                <a:cs typeface="Consolas" panose="020B0609020204030204" pitchFamily="49" charset="0"/>
              </a:rPr>
              <a:t>args</a:t>
            </a:r>
            <a:r>
              <a:rPr lang="en-US" sz="1400" dirty="0">
                <a:solidFill>
                  <a:schemeClr val="accent1">
                    <a:lumMod val="50000"/>
                  </a:schemeClr>
                </a:solidFill>
                <a:latin typeface="Consolas" panose="020B0609020204030204" pitchFamily="49" charset="0"/>
                <a:cs typeface="Consolas" panose="020B0609020204030204" pitchFamily="49" charset="0"/>
              </a:rPr>
              <a:t>) {</a:t>
            </a:r>
          </a:p>
          <a:p>
            <a:r>
              <a:rPr lang="en-US" sz="1400" dirty="0">
                <a:solidFill>
                  <a:schemeClr val="accent1">
                    <a:lumMod val="50000"/>
                  </a:schemeClr>
                </a:solidFill>
                <a:latin typeface="Consolas" panose="020B0609020204030204" pitchFamily="49" charset="0"/>
                <a:cs typeface="Consolas" panose="020B0609020204030204" pitchFamily="49" charset="0"/>
              </a:rPr>
              <a:t>        </a:t>
            </a:r>
            <a:r>
              <a:rPr lang="en-US" sz="1400" dirty="0" err="1">
                <a:solidFill>
                  <a:schemeClr val="accent1">
                    <a:lumMod val="50000"/>
                  </a:schemeClr>
                </a:solidFill>
                <a:latin typeface="Consolas" panose="020B0609020204030204" pitchFamily="49" charset="0"/>
                <a:cs typeface="Consolas" panose="020B0609020204030204" pitchFamily="49" charset="0"/>
              </a:rPr>
              <a:t>System.out.println</a:t>
            </a:r>
            <a:r>
              <a:rPr lang="en-US" sz="1400" dirty="0">
                <a:solidFill>
                  <a:schemeClr val="accent1">
                    <a:lumMod val="50000"/>
                  </a:schemeClr>
                </a:solidFill>
                <a:latin typeface="Consolas" panose="020B0609020204030204" pitchFamily="49" charset="0"/>
                <a:cs typeface="Consolas" panose="020B0609020204030204" pitchFamily="49" charset="0"/>
              </a:rPr>
              <a:t>("Hello Java Developers!");</a:t>
            </a:r>
          </a:p>
          <a:p>
            <a:r>
              <a:rPr lang="en-US" sz="1400" dirty="0">
                <a:solidFill>
                  <a:schemeClr val="accent1">
                    <a:lumMod val="50000"/>
                  </a:schemeClr>
                </a:solidFill>
                <a:latin typeface="Consolas" panose="020B0609020204030204" pitchFamily="49" charset="0"/>
                <a:cs typeface="Consolas" panose="020B0609020204030204" pitchFamily="49" charset="0"/>
              </a:rPr>
              <a:t>    }</a:t>
            </a:r>
          </a:p>
          <a:p>
            <a:r>
              <a:rPr lang="en-US" sz="1400" dirty="0" smtClean="0">
                <a:solidFill>
                  <a:schemeClr val="accent1">
                    <a:lumMod val="50000"/>
                  </a:schemeClr>
                </a:solidFill>
                <a:latin typeface="Consolas" panose="020B0609020204030204" pitchFamily="49" charset="0"/>
                <a:cs typeface="Consolas" panose="020B0609020204030204" pitchFamily="49" charset="0"/>
              </a:rPr>
              <a:t>}</a:t>
            </a:r>
            <a:endParaRPr lang="en-US" sz="1400" dirty="0">
              <a:solidFill>
                <a:schemeClr val="accent1">
                  <a:lumMod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39622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8899D76-5985-43CB-933E-F632154BCAFC}" vid="{19E768FF-C194-4B71-81C6-DED1F05866EA}"/>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Seavus</Template>
  <TotalTime>0</TotalTime>
  <Words>641</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Consolas</vt:lpstr>
      <vt:lpstr>Diamond Grid 16x9</vt:lpstr>
      <vt:lpstr>Java</vt:lpstr>
      <vt:lpstr>Introduction</vt:lpstr>
      <vt:lpstr>Version history</vt:lpstr>
      <vt:lpstr>Key features</vt:lpstr>
      <vt:lpstr>Java environment</vt:lpstr>
      <vt:lpstr>Editions</vt:lpstr>
      <vt:lpstr>Development environment</vt:lpstr>
      <vt:lpstr>Exercises</vt:lpstr>
      <vt:lpstr>Exercise: Hello World svs-hello-world</vt:lpstr>
      <vt:lpstr>Exercise: Hello World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2014-03-27T09:26:06Z</dcterms:created>
  <dcterms:modified xsi:type="dcterms:W3CDTF">2015-03-06T09:15:10Z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