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9" r:id="rId16"/>
    <p:sldId id="282" r:id="rId17"/>
    <p:sldId id="283" r:id="rId18"/>
    <p:sldId id="288" r:id="rId19"/>
    <p:sldId id="284" r:id="rId20"/>
    <p:sldId id="285" r:id="rId21"/>
    <p:sldId id="286" r:id="rId22"/>
    <p:sldId id="287" r:id="rId23"/>
    <p:sldId id="290" r:id="rId24"/>
    <p:sldId id="293" r:id="rId25"/>
    <p:sldId id="291" r:id="rId26"/>
    <p:sldId id="2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C48"/>
    <a:srgbClr val="4A967C"/>
    <a:srgbClr val="579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45" y="5414885"/>
            <a:ext cx="1492358" cy="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tIns="9144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Place your code here…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rgbClr val="4A967C"/>
            </a:gs>
            <a:gs pos="97000">
              <a:srgbClr val="4A967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3/6/2015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9739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054" y="6289679"/>
            <a:ext cx="7652948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4" y="6232351"/>
            <a:ext cx="1004751" cy="2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16C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16C48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016C48"/>
        </a:buClr>
        <a:buSzPct val="100000"/>
        <a:buFont typeface="Arial" pitchFamily="34" charset="0"/>
        <a:buChar char="-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2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 to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Assigning a value is done using the assignment operator which is the equal sign </a:t>
            </a:r>
            <a:r>
              <a:rPr lang="en-US" dirty="0" smtClean="0"/>
              <a:t>("=")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Examples:</a:t>
            </a:r>
          </a:p>
          <a:p>
            <a:pPr lvl="1" fontAlgn="ctr"/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idCode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8675309;</a:t>
            </a:r>
          </a:p>
          <a:p>
            <a:pPr lvl="1" font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accountOverdrawn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false;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constant</a:t>
            </a:r>
            <a:r>
              <a:rPr lang="en-US" dirty="0"/>
              <a:t> is a variable which is not allowed to change its value as the program runs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 Java, constants are defined using the </a:t>
            </a:r>
            <a:r>
              <a:rPr lang="en-US" b="1" dirty="0"/>
              <a:t>final</a:t>
            </a:r>
            <a:r>
              <a:rPr lang="en-US" dirty="0"/>
              <a:t> keyword.</a:t>
            </a:r>
            <a:endParaRPr lang="en-US" dirty="0" smtClean="0"/>
          </a:p>
          <a:p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pPr lvl="1" font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float PI = 3.141592;</a:t>
            </a:r>
          </a:p>
          <a:p>
            <a:pPr lvl="1" font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DEBUG = false;</a:t>
            </a:r>
          </a:p>
          <a:p>
            <a:pPr lvl="1" font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PENALTY = 25;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0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Used to improve the readability of the program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fontAlgn="ctr"/>
            <a:r>
              <a:rPr lang="en-US" b="1" dirty="0" smtClean="0"/>
              <a:t>Single </a:t>
            </a:r>
            <a:r>
              <a:rPr lang="en-US" b="1" dirty="0"/>
              <a:t>line comments</a:t>
            </a:r>
            <a:r>
              <a:rPr lang="en-US" dirty="0"/>
              <a:t> - denoted by two slash characters </a:t>
            </a:r>
            <a:r>
              <a:rPr lang="en-US" dirty="0" smtClean="0"/>
              <a:t>"//“.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Example:</a:t>
            </a:r>
          </a:p>
          <a:p>
            <a:pPr marL="514350" lvl="1" indent="-285750"/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creditHours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3; 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up credit hours for </a:t>
            </a:r>
            <a: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course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4693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b="1" dirty="0" smtClean="0"/>
              <a:t>Multiple </a:t>
            </a:r>
            <a:r>
              <a:rPr lang="en-US" b="1" dirty="0"/>
              <a:t>line comments</a:t>
            </a:r>
            <a:r>
              <a:rPr lang="en-US" dirty="0"/>
              <a:t> - everything that's in between "/*" and </a:t>
            </a:r>
            <a:r>
              <a:rPr lang="en-US" dirty="0" smtClean="0"/>
              <a:t>"*/“.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Example:</a:t>
            </a:r>
          </a:p>
          <a:p>
            <a:pPr lvl="1" fontAlgn="ctr">
              <a:lnSpc>
                <a:spcPct val="120000"/>
              </a:lnSpc>
            </a:pPr>
            <a: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program occasionally deletes all files </a:t>
            </a:r>
            <a: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b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 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 drive and renders it completely </a:t>
            </a:r>
            <a: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unusable</a:t>
            </a:r>
            <a:b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press the Save button. </a:t>
            </a:r>
            <a: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lang="en-US" sz="1600" dirty="0">
              <a:solidFill>
                <a:srgbClr val="016C4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0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b="1" dirty="0" err="1" smtClean="0"/>
              <a:t>Javadoc</a:t>
            </a:r>
            <a:r>
              <a:rPr lang="en-US" b="1" dirty="0" smtClean="0"/>
              <a:t> </a:t>
            </a:r>
            <a:r>
              <a:rPr lang="en-US" b="1" dirty="0"/>
              <a:t>comments</a:t>
            </a:r>
            <a:r>
              <a:rPr lang="en-US" dirty="0"/>
              <a:t> - everything that's in between "/**" and "*/". Considered to be official documentation for the code an can be extracted by tools to create the source code </a:t>
            </a:r>
            <a:r>
              <a:rPr lang="en-US" dirty="0" smtClean="0"/>
              <a:t>documentation.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</a:t>
            </a:r>
            <a:b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Returns &lt;</a:t>
            </a:r>
            <a:r>
              <a:rPr lang="en-US" sz="1600" dirty="0" err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&gt;true&lt;/</a:t>
            </a:r>
            <a:r>
              <a:rPr lang="en-US" sz="1600" dirty="0" err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if this list contains no elements.</a:t>
            </a:r>
            <a:b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b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@return &lt;</a:t>
            </a:r>
            <a:r>
              <a:rPr lang="en-US" sz="1600" dirty="0" err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&gt;true&lt;/</a:t>
            </a:r>
            <a:r>
              <a:rPr lang="en-US" sz="1600" dirty="0" err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if this list contains no </a:t>
            </a:r>
            <a: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elements.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b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4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Number literals: 10, -0x101, 0777, 0xFF</a:t>
            </a:r>
          </a:p>
          <a:p>
            <a:pPr fontAlgn="ctr"/>
            <a:r>
              <a:rPr lang="en-US" dirty="0"/>
              <a:t>Boolean literals: true, false</a:t>
            </a:r>
          </a:p>
          <a:p>
            <a:pPr fontAlgn="ctr"/>
            <a:r>
              <a:rPr lang="en-US" dirty="0"/>
              <a:t>Character literals: 'a', '#', '3'</a:t>
            </a:r>
          </a:p>
          <a:p>
            <a:pPr lvl="1" fontAlgn="ctr"/>
            <a:r>
              <a:rPr lang="en-US" dirty="0"/>
              <a:t>Special characters:</a:t>
            </a:r>
          </a:p>
          <a:p>
            <a:pPr lvl="2" fontAlgn="ctr"/>
            <a:r>
              <a:rPr lang="en-US" dirty="0"/>
              <a:t>\n - New </a:t>
            </a:r>
            <a:r>
              <a:rPr lang="en-US" dirty="0" smtClean="0"/>
              <a:t>line, \</a:t>
            </a:r>
            <a:r>
              <a:rPr lang="en-US" dirty="0"/>
              <a:t>t </a:t>
            </a:r>
            <a:r>
              <a:rPr lang="en-US" dirty="0" smtClean="0"/>
              <a:t>– Tab, \</a:t>
            </a:r>
            <a:r>
              <a:rPr lang="en-US" dirty="0"/>
              <a:t>b </a:t>
            </a:r>
            <a:r>
              <a:rPr lang="en-US" dirty="0" smtClean="0"/>
              <a:t>– Backspace, \</a:t>
            </a:r>
            <a:r>
              <a:rPr lang="en-US" dirty="0"/>
              <a:t>r - Carriage </a:t>
            </a:r>
            <a:r>
              <a:rPr lang="en-US" dirty="0" smtClean="0"/>
              <a:t>return, \</a:t>
            </a:r>
            <a:r>
              <a:rPr lang="en-US" dirty="0"/>
              <a:t>f </a:t>
            </a:r>
            <a:r>
              <a:rPr lang="en-US" dirty="0" smtClean="0"/>
              <a:t>– </a:t>
            </a:r>
            <a:r>
              <a:rPr lang="en-US" dirty="0" err="1" smtClean="0"/>
              <a:t>Formfeed</a:t>
            </a:r>
            <a:r>
              <a:rPr lang="en-US" dirty="0" smtClean="0"/>
              <a:t>, \\ </a:t>
            </a:r>
            <a:r>
              <a:rPr lang="en-US" dirty="0"/>
              <a:t>- </a:t>
            </a:r>
            <a:r>
              <a:rPr lang="en-US" dirty="0" smtClean="0"/>
              <a:t>Backslash, \’ </a:t>
            </a:r>
            <a:r>
              <a:rPr lang="en-US" dirty="0"/>
              <a:t>- Single </a:t>
            </a:r>
            <a:r>
              <a:rPr lang="en-US" dirty="0" smtClean="0"/>
              <a:t>quotation mark, \” </a:t>
            </a:r>
            <a:r>
              <a:rPr lang="en-US" dirty="0"/>
              <a:t>- Double quotation </a:t>
            </a:r>
            <a:r>
              <a:rPr lang="en-US" dirty="0" smtClean="0"/>
              <a:t>mark, \</a:t>
            </a:r>
            <a:r>
              <a:rPr lang="en-US" dirty="0"/>
              <a:t>d </a:t>
            </a:r>
            <a:r>
              <a:rPr lang="en-US" dirty="0" smtClean="0"/>
              <a:t>– Octal, \</a:t>
            </a:r>
            <a:r>
              <a:rPr lang="en-US" dirty="0" err="1"/>
              <a:t>xd</a:t>
            </a:r>
            <a:r>
              <a:rPr lang="en-US" dirty="0"/>
              <a:t> </a:t>
            </a:r>
            <a:r>
              <a:rPr lang="en-US" dirty="0" smtClean="0"/>
              <a:t>– Hexadecimal, \</a:t>
            </a:r>
            <a:r>
              <a:rPr lang="en-US" dirty="0" err="1"/>
              <a:t>ud</a:t>
            </a:r>
            <a:r>
              <a:rPr lang="en-US" dirty="0"/>
              <a:t> - Unicode character</a:t>
            </a:r>
          </a:p>
          <a:p>
            <a:pPr fontAlgn="ctr"/>
            <a:r>
              <a:rPr lang="en-US" dirty="0"/>
              <a:t>String literals: "Socrates asked, \"Hemlock is poison?\""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6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81528"/>
              </p:ext>
            </p:extLst>
          </p:nvPr>
        </p:nvGraphicFramePr>
        <p:xfrm>
          <a:off x="2751438" y="2621435"/>
          <a:ext cx="6383758" cy="2133600"/>
        </p:xfrm>
        <a:graphic>
          <a:graphicData uri="http://schemas.openxmlformats.org/drawingml/2006/table">
            <a:tbl>
              <a:tblPr/>
              <a:tblGrid>
                <a:gridCol w="1736529"/>
                <a:gridCol w="2783132"/>
                <a:gridCol w="1864097"/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Calibri" panose="020F0502020204030204" pitchFamily="34" charset="0"/>
                        </a:rPr>
                        <a:t>Operator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Calibri" panose="020F0502020204030204" pitchFamily="34" charset="0"/>
                        </a:rPr>
                        <a:t>Meaning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Calibri" panose="020F0502020204030204" pitchFamily="34" charset="0"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Addition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3 + 4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Subtraction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5 - 7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Multiplication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5 * 5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Division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14 / 7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Modulus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20 % 7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98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/>
              <a:t>Weather</a:t>
            </a:r>
            <a:br>
              <a:rPr lang="en-US" dirty="0" smtClean="0"/>
            </a:br>
            <a:r>
              <a:rPr lang="en-US" sz="1800" dirty="0" err="1" smtClean="0"/>
              <a:t>svs</a:t>
            </a:r>
            <a:r>
              <a:rPr lang="en-US" sz="1800" dirty="0" smtClean="0"/>
              <a:t>-weather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09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assignment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226599"/>
              </p:ext>
            </p:extLst>
          </p:nvPr>
        </p:nvGraphicFramePr>
        <p:xfrm>
          <a:off x="3303373" y="2817636"/>
          <a:ext cx="5198076" cy="1778000"/>
        </p:xfrm>
        <a:graphic>
          <a:graphicData uri="http://schemas.openxmlformats.org/drawingml/2006/table">
            <a:tbl>
              <a:tblPr/>
              <a:tblGrid>
                <a:gridCol w="2767523"/>
                <a:gridCol w="2430553"/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</a:rPr>
                        <a:t>Expression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</a:rPr>
                        <a:t>Meaning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x += y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x = x + y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x -= y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x = x - y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x *= y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x = x * y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x /= y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x = x / y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16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and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Incrementing and decrementing are used very often so Java provides special operators to make this less </a:t>
            </a:r>
            <a:r>
              <a:rPr lang="en-US" dirty="0" smtClean="0"/>
              <a:t>verbose.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Examples:</a:t>
            </a:r>
            <a:endParaRPr lang="en-US" dirty="0"/>
          </a:p>
          <a:p>
            <a:pPr lvl="1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7;</a:t>
            </a:r>
          </a:p>
          <a:p>
            <a:pPr lvl="1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x++; 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new value is 8</a:t>
            </a:r>
            <a: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dirty="0"/>
              <a:t>When using in an expression, it's important whether the increment or decrement operator is used in a </a:t>
            </a:r>
            <a:r>
              <a:rPr lang="en-US" b="1" dirty="0"/>
              <a:t>prefix</a:t>
            </a:r>
            <a:r>
              <a:rPr lang="en-US" dirty="0"/>
              <a:t> (e.g. ++x) or a </a:t>
            </a:r>
            <a:r>
              <a:rPr lang="en-US" b="1" dirty="0"/>
              <a:t>postfix </a:t>
            </a:r>
            <a:r>
              <a:rPr lang="en-US" dirty="0"/>
              <a:t>(e.g. x++)</a:t>
            </a:r>
            <a:r>
              <a:rPr lang="en-US" b="1" dirty="0"/>
              <a:t> </a:t>
            </a:r>
            <a:r>
              <a:rPr lang="en-US" dirty="0" smtClean="0"/>
              <a:t>notation.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Examples:</a:t>
            </a:r>
            <a:endParaRPr lang="en-US" dirty="0"/>
          </a:p>
          <a:p>
            <a:pPr lvl="1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y, z; 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x, y, and z are all declared.</a:t>
            </a:r>
          </a:p>
          <a:p>
            <a:pPr lvl="1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42; 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 is given the value of 42.</a:t>
            </a:r>
          </a:p>
          <a:p>
            <a:pPr lvl="1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x++; 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 is given x’s value (42) before it is incremented and x is then incremented to 43.</a:t>
            </a:r>
          </a:p>
          <a:p>
            <a:pPr lvl="1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++x; 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 is incremented to 44, and z is given x’s value</a:t>
            </a:r>
            <a: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600" dirty="0">
              <a:solidFill>
                <a:srgbClr val="016C4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en-US" dirty="0"/>
              <a:t>Statements and expressions</a:t>
            </a:r>
          </a:p>
          <a:p>
            <a:pPr fontAlgn="ctr"/>
            <a:r>
              <a:rPr lang="en-US" dirty="0"/>
              <a:t>Variables and primitive data types</a:t>
            </a:r>
          </a:p>
          <a:p>
            <a:pPr fontAlgn="ctr"/>
            <a:r>
              <a:rPr lang="en-US" dirty="0"/>
              <a:t>Constants</a:t>
            </a:r>
          </a:p>
          <a:p>
            <a:pPr fontAlgn="ctr"/>
            <a:r>
              <a:rPr lang="en-US" dirty="0"/>
              <a:t>Comments</a:t>
            </a:r>
          </a:p>
          <a:p>
            <a:pPr fontAlgn="ctr"/>
            <a:r>
              <a:rPr lang="en-US" dirty="0"/>
              <a:t>Literals</a:t>
            </a:r>
          </a:p>
          <a:p>
            <a:pPr fontAlgn="ctr"/>
            <a:r>
              <a:rPr lang="en-US" dirty="0"/>
              <a:t>Arithmetic</a:t>
            </a:r>
          </a:p>
          <a:p>
            <a:pPr fontAlgn="ctr"/>
            <a:r>
              <a:rPr lang="en-US" dirty="0"/>
              <a:t>Comparisons</a:t>
            </a:r>
          </a:p>
          <a:p>
            <a:pPr fontAlgn="ctr"/>
            <a:r>
              <a:rPr lang="en-US" dirty="0"/>
              <a:t>Logical </a:t>
            </a:r>
            <a:r>
              <a:rPr lang="en-US" dirty="0" smtClean="0"/>
              <a:t>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9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88268"/>
              </p:ext>
            </p:extLst>
          </p:nvPr>
        </p:nvGraphicFramePr>
        <p:xfrm>
          <a:off x="2166550" y="2659568"/>
          <a:ext cx="7496434" cy="2275840"/>
        </p:xfrm>
        <a:graphic>
          <a:graphicData uri="http://schemas.openxmlformats.org/drawingml/2006/table">
            <a:tbl>
              <a:tblPr/>
              <a:tblGrid>
                <a:gridCol w="1614505"/>
                <a:gridCol w="4148818"/>
                <a:gridCol w="1733111"/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</a:rPr>
                        <a:t>Operator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</a:rPr>
                        <a:t>Meaning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</a:rPr>
                        <a:t>Example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==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Equals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x == 3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!=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Not equal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x != 3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Less than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x &lt; 3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Greater than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x &gt; 3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&lt;=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Less than or equal to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x &lt;= 3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&gt;=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Greater than or equal to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x &gt;= 3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40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04858"/>
              </p:ext>
            </p:extLst>
          </p:nvPr>
        </p:nvGraphicFramePr>
        <p:xfrm>
          <a:off x="2711760" y="2909568"/>
          <a:ext cx="7018983" cy="1625600"/>
        </p:xfrm>
        <a:graphic>
          <a:graphicData uri="http://schemas.openxmlformats.org/drawingml/2006/table">
            <a:tbl>
              <a:tblPr/>
              <a:tblGrid>
                <a:gridCol w="1198889"/>
                <a:gridCol w="1198889"/>
                <a:gridCol w="4621205"/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</a:rPr>
                        <a:t>Operator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</a:rPr>
                        <a:t>Meaning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</a:rPr>
                        <a:t>Example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&amp;&amp;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AND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(score &gt; 75000) &amp;&amp; (</a:t>
                      </a: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</a:rPr>
                        <a:t>playerLives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 &lt; 10)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||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(score &gt; 75000) || (playerLives == 0)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XOR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(score &gt; 75000) ^ (playerLives == 0)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!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NOT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!(age &lt; 30)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72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"+" operator can be used outside of mathematics to concatenate (combine) two or more strings.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lvl="1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“Raymond”;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(“Everybody loves “ +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cs typeface="Consolas" panose="020B0609020204030204" pitchFamily="49" charset="0"/>
              </a:rPr>
              <a:t>prints</a:t>
            </a:r>
            <a:r>
              <a:rPr lang="en-US" dirty="0">
                <a:cs typeface="Consolas" panose="020B0609020204030204" pitchFamily="49" charset="0"/>
              </a:rPr>
              <a:t/>
            </a:r>
            <a:br>
              <a:rPr lang="en-US" dirty="0">
                <a:cs typeface="Consolas" panose="020B0609020204030204" pitchFamily="49" charset="0"/>
              </a:rPr>
            </a:br>
            <a:r>
              <a:rPr lang="en-US" dirty="0">
                <a:cs typeface="Consolas" panose="020B0609020204030204" pitchFamily="49" charset="0"/>
              </a:rPr>
              <a:t/>
            </a:r>
            <a:br>
              <a:rPr lang="en-US" dirty="0">
                <a:cs typeface="Consolas" panose="020B0609020204030204" pitchFamily="49" charset="0"/>
              </a:rPr>
            </a:br>
            <a:r>
              <a:rPr lang="en-US" dirty="0">
                <a:cs typeface="Consolas" panose="020B0609020204030204" pitchFamily="49" charset="0"/>
              </a:rPr>
              <a:t>"Everybody loves Raymond</a:t>
            </a:r>
            <a:r>
              <a:rPr lang="en-US" dirty="0" smtClean="0">
                <a:cs typeface="Consolas" panose="020B0609020204030204" pitchFamily="49" charset="0"/>
              </a:rPr>
              <a:t>"</a:t>
            </a:r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2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7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Investment </a:t>
            </a:r>
            <a:r>
              <a:rPr lang="en-US" dirty="0" smtClean="0"/>
              <a:t>Calculator</a:t>
            </a:r>
            <a:br>
              <a:rPr lang="en-US" dirty="0" smtClean="0"/>
            </a:br>
            <a:r>
              <a:rPr lang="en-US" sz="1800" dirty="0" err="1" smtClean="0"/>
              <a:t>svs</a:t>
            </a:r>
            <a:r>
              <a:rPr lang="en-US" sz="1800" dirty="0" smtClean="0"/>
              <a:t>-investment-calculator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program that calculates how much a $14,000 investment would be worth if it increased in value by 40% during the first year, lost $1,500 in value the second year, and increased 12% in the third year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Quotient and </a:t>
            </a:r>
            <a:r>
              <a:rPr lang="en-US" dirty="0" smtClean="0"/>
              <a:t>Remainder</a:t>
            </a:r>
            <a:br>
              <a:rPr lang="en-US" dirty="0" smtClean="0"/>
            </a:br>
            <a:r>
              <a:rPr lang="en-US" sz="1800" dirty="0" err="1" smtClean="0"/>
              <a:t>svs</a:t>
            </a:r>
            <a:r>
              <a:rPr lang="en-US" sz="1800" dirty="0" smtClean="0"/>
              <a:t>-quotient-and-remainder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that displays two numbers and uses the "/" and "%" operators to display the result and remainder after they are divided. Use the "\t" character escape code to separate the result and remainder in your output.</a:t>
            </a:r>
          </a:p>
        </p:txBody>
      </p:sp>
    </p:spTree>
    <p:extLst>
      <p:ext uri="{BB962C8B-B14F-4D97-AF65-F5344CB8AC3E}">
        <p14:creationId xmlns:p14="http://schemas.microsoft.com/office/powerpoint/2010/main" val="36861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and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statement </a:t>
            </a:r>
            <a:r>
              <a:rPr lang="en-US" dirty="0"/>
              <a:t>is a command that </a:t>
            </a:r>
            <a:r>
              <a:rPr lang="en-US" dirty="0" smtClean="0"/>
              <a:t>causes </a:t>
            </a:r>
            <a:r>
              <a:rPr lang="en-US" dirty="0"/>
              <a:t>something to </a:t>
            </a:r>
            <a:r>
              <a:rPr lang="en-US" dirty="0" smtClean="0"/>
              <a:t>happen.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Examples:</a:t>
            </a:r>
          </a:p>
          <a:p>
            <a:pPr lvl="1" font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weight = 225;</a:t>
            </a:r>
          </a:p>
          <a:p>
            <a:pPr lvl="1" font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(“My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 is ” + weight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fontAlgn="ctr"/>
            <a:r>
              <a:rPr lang="en-US" dirty="0" smtClean="0"/>
              <a:t>An </a:t>
            </a:r>
            <a:r>
              <a:rPr lang="en-US" b="1" dirty="0"/>
              <a:t>expression</a:t>
            </a:r>
            <a:r>
              <a:rPr lang="en-US" dirty="0"/>
              <a:t> is a statement that produces a value. The value produced by the statement is called a </a:t>
            </a:r>
            <a:r>
              <a:rPr lang="en-US" b="1" dirty="0"/>
              <a:t>return </a:t>
            </a:r>
            <a:r>
              <a:rPr lang="en-US" b="1" dirty="0" smtClean="0"/>
              <a:t>value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Example:</a:t>
            </a:r>
          </a:p>
          <a:p>
            <a:pPr lvl="1" font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 = add(x, y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46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Used to store information (data) while the program is running.</a:t>
            </a:r>
          </a:p>
          <a:p>
            <a:pPr fontAlgn="ctr"/>
            <a:r>
              <a:rPr lang="en-US" dirty="0"/>
              <a:t>Types of variables:</a:t>
            </a:r>
          </a:p>
          <a:p>
            <a:pPr lvl="1" fontAlgn="ctr"/>
            <a:r>
              <a:rPr lang="en-US" b="1" dirty="0"/>
              <a:t>Class variables</a:t>
            </a:r>
            <a:r>
              <a:rPr lang="en-US" dirty="0"/>
              <a:t> - used to define the attributes for an entire class of objects and apply to all instances of it.</a:t>
            </a:r>
          </a:p>
          <a:p>
            <a:pPr lvl="1" fontAlgn="ctr"/>
            <a:r>
              <a:rPr lang="en-US" b="1" dirty="0"/>
              <a:t>Instance variables</a:t>
            </a:r>
            <a:r>
              <a:rPr lang="en-US" dirty="0"/>
              <a:t> - used to defined the object's attributes.</a:t>
            </a:r>
          </a:p>
          <a:p>
            <a:pPr lvl="1" fontAlgn="ctr"/>
            <a:r>
              <a:rPr lang="en-US" b="1" dirty="0"/>
              <a:t>Local variables</a:t>
            </a:r>
            <a:r>
              <a:rPr lang="en-US" dirty="0"/>
              <a:t> - used inside method definitions or even smaller blocks of statements within a method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9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declaration:</a:t>
            </a:r>
          </a:p>
          <a:p>
            <a:pPr lvl="1" font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loanLength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 font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message;</a:t>
            </a:r>
          </a:p>
          <a:p>
            <a:pPr lvl="1" font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gameOver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/>
              <a:t>Assigning </a:t>
            </a:r>
            <a:r>
              <a:rPr lang="en-US" dirty="0"/>
              <a:t>initial values:</a:t>
            </a:r>
          </a:p>
          <a:p>
            <a:pPr lvl="1" font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zipCode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1000;</a:t>
            </a:r>
          </a:p>
          <a:p>
            <a:pPr lvl="1" font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city = “Skopje”;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en-US" dirty="0"/>
              <a:t>The name must start with a letter, an underscore character ("_"), or a dollar sign ("$"). In practice, prefer to use </a:t>
            </a:r>
            <a:r>
              <a:rPr lang="en-US" dirty="0" smtClean="0"/>
              <a:t>letters only.</a:t>
            </a:r>
            <a:endParaRPr lang="en-US" dirty="0"/>
          </a:p>
          <a:p>
            <a:pPr fontAlgn="ctr"/>
            <a:r>
              <a:rPr lang="en-US" dirty="0"/>
              <a:t>Names are case </a:t>
            </a:r>
            <a:r>
              <a:rPr lang="en-US" dirty="0" smtClean="0"/>
              <a:t>sensitive.</a:t>
            </a:r>
            <a:endParaRPr lang="en-US" dirty="0"/>
          </a:p>
          <a:p>
            <a:pPr fontAlgn="ctr"/>
            <a:r>
              <a:rPr lang="en-US" dirty="0" err="1"/>
              <a:t>CamelCase</a:t>
            </a:r>
            <a:r>
              <a:rPr lang="en-US" dirty="0"/>
              <a:t> notation:</a:t>
            </a:r>
          </a:p>
          <a:p>
            <a:pPr lvl="1" fontAlgn="ctr"/>
            <a:r>
              <a:rPr lang="en-US" dirty="0"/>
              <a:t>The first letter of the variable name is lowercase.</a:t>
            </a:r>
          </a:p>
          <a:p>
            <a:pPr lvl="1" fontAlgn="ctr"/>
            <a:r>
              <a:rPr lang="en-US" dirty="0"/>
              <a:t>Each successive world in the variable name begins with a capital letter.</a:t>
            </a:r>
          </a:p>
          <a:p>
            <a:pPr lvl="1" fontAlgn="ctr"/>
            <a:r>
              <a:rPr lang="en-US" dirty="0"/>
              <a:t>All other letters are lowercase.</a:t>
            </a:r>
          </a:p>
          <a:p>
            <a:pPr lvl="1" fontAlgn="ctr"/>
            <a:r>
              <a:rPr lang="en-US" dirty="0"/>
              <a:t>Examples:</a:t>
            </a:r>
          </a:p>
          <a:p>
            <a:pPr lvl="2" fontAlgn="ctr"/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loadFile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 fontAlgn="ctr"/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localAreaCode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 fontAlgn="ctr"/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quitGame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5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variable in Java can be declared as one of these three types</a:t>
            </a:r>
            <a:r>
              <a:rPr lang="en-US" dirty="0" smtClean="0"/>
              <a:t>:</a:t>
            </a:r>
            <a:endParaRPr lang="en-US" dirty="0"/>
          </a:p>
          <a:p>
            <a:pPr lvl="1" fontAlgn="ctr"/>
            <a:r>
              <a:rPr lang="en-US" dirty="0"/>
              <a:t>One of the primitive data types</a:t>
            </a:r>
          </a:p>
          <a:p>
            <a:pPr lvl="1" fontAlgn="ctr"/>
            <a:r>
              <a:rPr lang="en-US" dirty="0"/>
              <a:t>The name of a class or interface</a:t>
            </a:r>
          </a:p>
          <a:p>
            <a:pPr lvl="1" fontAlgn="ctr"/>
            <a:r>
              <a:rPr lang="en-US" dirty="0"/>
              <a:t>An array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Eight primitive data types are part of the Java language:</a:t>
            </a:r>
          </a:p>
          <a:p>
            <a:pPr fontAlgn="ctr"/>
            <a:r>
              <a:rPr lang="en-US" dirty="0"/>
              <a:t>Four to store integers:</a:t>
            </a:r>
          </a:p>
          <a:p>
            <a:pPr lvl="1" fontAlgn="ctr"/>
            <a:r>
              <a:rPr lang="en-US" b="1" dirty="0"/>
              <a:t>byte</a:t>
            </a:r>
            <a:r>
              <a:rPr lang="en-US" dirty="0"/>
              <a:t> (8 bits) - 128 to 127</a:t>
            </a:r>
          </a:p>
          <a:p>
            <a:pPr lvl="1" fontAlgn="ctr"/>
            <a:r>
              <a:rPr lang="en-US" b="1" dirty="0"/>
              <a:t>short</a:t>
            </a:r>
            <a:r>
              <a:rPr lang="en-US" i="1" dirty="0"/>
              <a:t> </a:t>
            </a:r>
            <a:r>
              <a:rPr lang="en-US" dirty="0"/>
              <a:t>(16 bits) - 32,768 to 32,767</a:t>
            </a:r>
          </a:p>
          <a:p>
            <a:pPr lvl="1" fontAlgn="ctr"/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(32 bits) - 2,147,483,648 to 2,147,483,647</a:t>
            </a:r>
          </a:p>
          <a:p>
            <a:pPr lvl="1" fontAlgn="ctr"/>
            <a:r>
              <a:rPr lang="en-US" b="1" dirty="0"/>
              <a:t>long </a:t>
            </a:r>
            <a:r>
              <a:rPr lang="en-US" dirty="0"/>
              <a:t>(64 bits) - 9,223,372,036,854,775,808 to 9,223,372,036,854,775,807</a:t>
            </a:r>
          </a:p>
          <a:p>
            <a:pPr fontAlgn="ctr"/>
            <a:r>
              <a:rPr lang="en-US" dirty="0"/>
              <a:t>Two floating-point numbers:</a:t>
            </a:r>
          </a:p>
          <a:p>
            <a:pPr lvl="1" fontAlgn="ctr"/>
            <a:r>
              <a:rPr lang="en-US" b="1" dirty="0"/>
              <a:t>float</a:t>
            </a:r>
            <a:r>
              <a:rPr lang="en-US" i="1" dirty="0"/>
              <a:t> </a:t>
            </a:r>
            <a:r>
              <a:rPr lang="en-US" dirty="0"/>
              <a:t>- 1.4E-45 to 3.4E+38</a:t>
            </a:r>
          </a:p>
          <a:p>
            <a:pPr lvl="1" fontAlgn="ctr"/>
            <a:r>
              <a:rPr lang="en-US" b="1" dirty="0"/>
              <a:t>double </a:t>
            </a:r>
            <a:r>
              <a:rPr lang="en-US" dirty="0"/>
              <a:t>- 4.9E-324 to 1.7E+308</a:t>
            </a:r>
          </a:p>
          <a:p>
            <a:pPr fontAlgn="ctr"/>
            <a:r>
              <a:rPr lang="en-US" dirty="0"/>
              <a:t>The </a:t>
            </a:r>
            <a:r>
              <a:rPr lang="en-US" b="1" dirty="0"/>
              <a:t>char </a:t>
            </a:r>
            <a:r>
              <a:rPr lang="en-US" dirty="0"/>
              <a:t>type is used for individual characters such as letters, numbers, punctuation, and other symbols.</a:t>
            </a:r>
          </a:p>
          <a:p>
            <a:pPr fontAlgn="ctr"/>
            <a:r>
              <a:rPr lang="en-US" dirty="0"/>
              <a:t>The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dirty="0"/>
              <a:t>type can hold either a </a:t>
            </a:r>
            <a:r>
              <a:rPr lang="en-US" i="1" dirty="0"/>
              <a:t>true</a:t>
            </a:r>
            <a:r>
              <a:rPr lang="en-US" dirty="0"/>
              <a:t> or a </a:t>
            </a:r>
            <a:r>
              <a:rPr lang="en-US" i="1" dirty="0"/>
              <a:t>false</a:t>
            </a:r>
            <a:r>
              <a:rPr lang="en-US" dirty="0"/>
              <a:t> value.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5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variable can be of Java's built-in classes, a third-party class or a class explicitly defined in the project</a:t>
            </a:r>
            <a:r>
              <a:rPr lang="en-US" dirty="0" smtClean="0"/>
              <a:t>.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pPr lvl="1" font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“Hopper”;</a:t>
            </a:r>
          </a:p>
          <a:p>
            <a:pPr lvl="1" font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 hair;</a:t>
            </a:r>
          </a:p>
          <a:p>
            <a:pPr lvl="1" font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VolcanoRobot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899D76-5985-43CB-933E-F632154BCAFC}" vid="{19E768FF-C194-4B71-81C6-DED1F05866E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Seavus</Template>
  <TotalTime>0</TotalTime>
  <Words>908</Words>
  <Application>Microsoft Office PowerPoint</Application>
  <PresentationFormat>Widescreen</PresentationFormat>
  <Paragraphs>179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Consolas</vt:lpstr>
      <vt:lpstr>Diamond Grid 16x9</vt:lpstr>
      <vt:lpstr>Language elements</vt:lpstr>
      <vt:lpstr>Overview</vt:lpstr>
      <vt:lpstr>Statements and expressions</vt:lpstr>
      <vt:lpstr>Variables</vt:lpstr>
      <vt:lpstr>Declaring variables</vt:lpstr>
      <vt:lpstr>Naming variables</vt:lpstr>
      <vt:lpstr>Variable types</vt:lpstr>
      <vt:lpstr>Primitive data types</vt:lpstr>
      <vt:lpstr>Class types</vt:lpstr>
      <vt:lpstr>Assigning values to variables</vt:lpstr>
      <vt:lpstr>Constants</vt:lpstr>
      <vt:lpstr>Comments</vt:lpstr>
      <vt:lpstr>Comments</vt:lpstr>
      <vt:lpstr>Comments</vt:lpstr>
      <vt:lpstr>Literals</vt:lpstr>
      <vt:lpstr>Arithmetic operations</vt:lpstr>
      <vt:lpstr>Example: Weather svs-weather</vt:lpstr>
      <vt:lpstr>Shorthand assignment operators</vt:lpstr>
      <vt:lpstr>Increment and decrement operators</vt:lpstr>
      <vt:lpstr>Comparison operators</vt:lpstr>
      <vt:lpstr>Logical operators</vt:lpstr>
      <vt:lpstr>String arithmetic</vt:lpstr>
      <vt:lpstr>Exercises</vt:lpstr>
      <vt:lpstr>Exercise: Investment Calculator svs-investment-calculator</vt:lpstr>
      <vt:lpstr>Exercise: Quotient and Remainder svs-quotient-and-remainder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2014-03-27T09:26:06Z</dcterms:created>
  <dcterms:modified xsi:type="dcterms:W3CDTF">2015-03-06T15:05:07Z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