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7"/>
  </p:notesMasterIdLst>
  <p:handoutMasterIdLst>
    <p:handoutMasterId r:id="rId8"/>
  </p:handoutMasterIdLst>
  <p:sldIdLst>
    <p:sldId id="269"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4/30/2014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4/30/2014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4/30/2014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4/30/2014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4/30/2014</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4/30/2014</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Interfaces</a:t>
            </a:r>
            <a:endParaRPr lang="en-US"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normAutofit/>
          </a:bodyPr>
          <a:lstStyle/>
          <a:p>
            <a:pPr fontAlgn="ctr"/>
            <a:r>
              <a:rPr lang="en-US" dirty="0"/>
              <a:t>Provide templates of behavior that other classes are expected to implement.</a:t>
            </a:r>
          </a:p>
          <a:p>
            <a:pPr fontAlgn="ctr"/>
            <a:r>
              <a:rPr lang="en-US" dirty="0"/>
              <a:t>Contain abstract method definitions and constants (</a:t>
            </a:r>
            <a:r>
              <a:rPr lang="en-US" i="1" dirty="0"/>
              <a:t>static</a:t>
            </a:r>
            <a:r>
              <a:rPr lang="en-US" dirty="0"/>
              <a:t> and </a:t>
            </a:r>
            <a:r>
              <a:rPr lang="en-US" i="1" dirty="0"/>
              <a:t>final</a:t>
            </a:r>
            <a:r>
              <a:rPr lang="en-US" dirty="0"/>
              <a:t> fields).</a:t>
            </a:r>
          </a:p>
          <a:p>
            <a:pPr fontAlgn="ctr"/>
            <a:r>
              <a:rPr lang="en-US" dirty="0"/>
              <a:t>Can be </a:t>
            </a:r>
            <a:r>
              <a:rPr lang="en-US" i="1" dirty="0"/>
              <a:t>public</a:t>
            </a:r>
            <a:r>
              <a:rPr lang="en-US" dirty="0"/>
              <a:t> or with </a:t>
            </a:r>
            <a:r>
              <a:rPr lang="en-US" i="1" dirty="0"/>
              <a:t>package (default)</a:t>
            </a:r>
            <a:r>
              <a:rPr lang="en-US" dirty="0"/>
              <a:t> visibility.</a:t>
            </a:r>
          </a:p>
          <a:p>
            <a:pPr fontAlgn="ctr"/>
            <a:r>
              <a:rPr lang="en-US" dirty="0"/>
              <a:t>An abstract class that contains only abstract methods should probably be declared as an interface</a:t>
            </a:r>
            <a:r>
              <a:rPr lang="en-US" dirty="0" smtClean="0"/>
              <a:t>.</a:t>
            </a:r>
            <a:endParaRPr lang="en-US" dirty="0"/>
          </a:p>
          <a:p>
            <a:r>
              <a:rPr lang="en-US" dirty="0" smtClean="0"/>
              <a:t>Example:</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public interface Expandable </a:t>
            </a:r>
            <a:r>
              <a:rPr lang="en-US" sz="1600" dirty="0" smtClean="0">
                <a:solidFill>
                  <a:schemeClr val="accent1">
                    <a:lumMod val="50000"/>
                  </a:schemeClr>
                </a:solidFill>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
            </a:r>
            <a:br>
              <a:rPr lang="en-US" sz="1600" dirty="0" smtClean="0">
                <a:solidFill>
                  <a:srgbClr val="C00000"/>
                </a:solidFill>
                <a:latin typeface="Consolas" panose="020B0609020204030204" pitchFamily="49" charset="0"/>
                <a:cs typeface="Consolas" panose="020B0609020204030204" pitchFamily="49" charset="0"/>
              </a:rPr>
            </a:br>
            <a:r>
              <a:rPr lang="en-US" sz="1600" dirty="0" smtClean="0">
                <a:solidFill>
                  <a:srgbClr val="C00000"/>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public abstract void expand(); </a:t>
            </a:r>
            <a:r>
              <a:rPr lang="en-US" sz="1600" dirty="0">
                <a:solidFill>
                  <a:srgbClr val="016C48"/>
                </a:solidFill>
                <a:latin typeface="Consolas" panose="020B0609020204030204" pitchFamily="49" charset="0"/>
                <a:cs typeface="Consolas" panose="020B0609020204030204" pitchFamily="49" charset="0"/>
              </a:rPr>
              <a:t>// explicitly public and </a:t>
            </a:r>
            <a:r>
              <a:rPr lang="en-US" sz="1600" dirty="0" smtClean="0">
                <a:solidFill>
                  <a:srgbClr val="016C48"/>
                </a:solidFill>
                <a:latin typeface="Consolas" panose="020B0609020204030204" pitchFamily="49" charset="0"/>
                <a:cs typeface="Consolas" panose="020B0609020204030204" pitchFamily="49" charset="0"/>
              </a:rPr>
              <a:t>abstract</a:t>
            </a:r>
            <a:br>
              <a:rPr lang="en-US" sz="1600" dirty="0" smtClean="0">
                <a:solidFill>
                  <a:srgbClr val="016C48"/>
                </a:solidFill>
                <a:latin typeface="Consolas" panose="020B0609020204030204" pitchFamily="49" charset="0"/>
                <a:cs typeface="Consolas" panose="020B0609020204030204" pitchFamily="49" charset="0"/>
              </a:rPr>
            </a:br>
            <a:r>
              <a:rPr lang="en-US" sz="1600" dirty="0" smtClean="0">
                <a:solidFill>
                  <a:srgbClr val="016C48"/>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void </a:t>
            </a:r>
            <a:r>
              <a:rPr lang="en-US" sz="1600" dirty="0">
                <a:solidFill>
                  <a:schemeClr val="accent1">
                    <a:lumMod val="50000"/>
                  </a:schemeClr>
                </a:solidFill>
                <a:latin typeface="Consolas" panose="020B0609020204030204" pitchFamily="49" charset="0"/>
                <a:cs typeface="Consolas" panose="020B0609020204030204" pitchFamily="49" charset="0"/>
              </a:rPr>
              <a:t>contract(); </a:t>
            </a:r>
            <a:r>
              <a:rPr lang="en-US" sz="1600" dirty="0">
                <a:solidFill>
                  <a:srgbClr val="016C48"/>
                </a:solidFill>
                <a:latin typeface="Consolas" panose="020B0609020204030204" pitchFamily="49" charset="0"/>
                <a:cs typeface="Consolas" panose="020B0609020204030204" pitchFamily="49" charset="0"/>
              </a:rPr>
              <a:t>// effectively public and </a:t>
            </a:r>
            <a:r>
              <a:rPr lang="en-US" sz="1600" dirty="0" smtClean="0">
                <a:solidFill>
                  <a:srgbClr val="016C48"/>
                </a:solidFill>
                <a:latin typeface="Consolas" panose="020B0609020204030204" pitchFamily="49" charset="0"/>
                <a:cs typeface="Consolas" panose="020B0609020204030204" pitchFamily="49" charset="0"/>
              </a:rPr>
              <a:t>abstract</a:t>
            </a:r>
            <a:r>
              <a:rPr lang="en-US" sz="1600" dirty="0" smtClean="0">
                <a:solidFill>
                  <a:srgbClr val="C00000"/>
                </a:solidFill>
                <a:latin typeface="Consolas" panose="020B0609020204030204" pitchFamily="49" charset="0"/>
                <a:cs typeface="Consolas" panose="020B0609020204030204" pitchFamily="49" charset="0"/>
              </a:rPr>
              <a:t/>
            </a:r>
            <a:br>
              <a:rPr lang="en-US" sz="1600" dirty="0" smtClean="0">
                <a:solidFill>
                  <a:srgbClr val="C00000"/>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118574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interfaces</a:t>
            </a:r>
            <a:endParaRPr lang="en-US" dirty="0"/>
          </a:p>
        </p:txBody>
      </p:sp>
      <p:sp>
        <p:nvSpPr>
          <p:cNvPr id="3" name="Content Placeholder 2"/>
          <p:cNvSpPr>
            <a:spLocks noGrp="1"/>
          </p:cNvSpPr>
          <p:nvPr>
            <p:ph idx="1"/>
          </p:nvPr>
        </p:nvSpPr>
        <p:spPr/>
        <p:txBody>
          <a:bodyPr>
            <a:normAutofit fontScale="77500" lnSpcReduction="20000"/>
          </a:bodyPr>
          <a:lstStyle/>
          <a:p>
            <a:pPr fontAlgn="ctr"/>
            <a:r>
              <a:rPr lang="en-US" dirty="0"/>
              <a:t>A class can extend one or more interfaces.</a:t>
            </a:r>
          </a:p>
          <a:p>
            <a:pPr fontAlgn="ctr"/>
            <a:r>
              <a:rPr lang="en-US" dirty="0"/>
              <a:t>The class must implement all of the abstract methods defined within the interfaces, unless the class is declared to be abstract in which case it can decide which of the abstract methods it will implement.</a:t>
            </a:r>
          </a:p>
          <a:p>
            <a:r>
              <a:rPr lang="en-US" dirty="0" smtClean="0"/>
              <a:t>Example:</a:t>
            </a:r>
            <a:endParaRPr lang="en-US" dirty="0"/>
          </a:p>
          <a:p>
            <a:pPr lvl="1">
              <a:lnSpc>
                <a:spcPct val="110000"/>
              </a:lnSpc>
            </a:pPr>
            <a:r>
              <a:rPr lang="en-US" dirty="0">
                <a:solidFill>
                  <a:schemeClr val="accent1">
                    <a:lumMod val="50000"/>
                  </a:schemeClr>
                </a:solidFill>
                <a:latin typeface="Consolas" panose="020B0609020204030204" pitchFamily="49" charset="0"/>
                <a:cs typeface="Consolas" panose="020B0609020204030204" pitchFamily="49" charset="0"/>
              </a:rPr>
              <a:t>public class </a:t>
            </a:r>
            <a:r>
              <a:rPr lang="en-US" dirty="0" err="1">
                <a:solidFill>
                  <a:schemeClr val="accent1">
                    <a:lumMod val="50000"/>
                  </a:schemeClr>
                </a:solidFill>
                <a:latin typeface="Consolas" panose="020B0609020204030204" pitchFamily="49" charset="0"/>
                <a:cs typeface="Consolas" panose="020B0609020204030204" pitchFamily="49" charset="0"/>
              </a:rPr>
              <a:t>Baloon</a:t>
            </a:r>
            <a:r>
              <a:rPr lang="en-US" dirty="0">
                <a:solidFill>
                  <a:schemeClr val="accent1">
                    <a:lumMod val="50000"/>
                  </a:schemeClr>
                </a:solidFill>
                <a:latin typeface="Consolas" panose="020B0609020204030204" pitchFamily="49" charset="0"/>
                <a:cs typeface="Consolas" panose="020B0609020204030204" pitchFamily="49" charset="0"/>
              </a:rPr>
              <a:t> implements Expandable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a:t>
            </a:r>
            <a:r>
              <a:rPr lang="en-US" dirty="0" smtClean="0">
                <a:solidFill>
                  <a:schemeClr val="accent1">
                    <a:lumMod val="50000"/>
                  </a:schemeClr>
                </a:solidFill>
                <a:latin typeface="Consolas" panose="020B0609020204030204" pitchFamily="49" charset="0"/>
                <a:cs typeface="Consolas" panose="020B0609020204030204" pitchFamily="49" charset="0"/>
              </a:rPr>
              <a:t>Override</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public void expand()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Implementation</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a:t>
            </a:r>
            <a:r>
              <a:rPr lang="en-US" dirty="0" smtClean="0">
                <a:solidFill>
                  <a:schemeClr val="accent1">
                    <a:lumMod val="50000"/>
                  </a:schemeClr>
                </a:solidFill>
                <a:latin typeface="Consolas" panose="020B0609020204030204" pitchFamily="49" charset="0"/>
                <a:cs typeface="Consolas" panose="020B0609020204030204" pitchFamily="49" charset="0"/>
              </a:rPr>
              <a:t>Override</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public void contract()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Implementation</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55974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interfaces</a:t>
            </a:r>
            <a:endParaRPr lang="en-US" dirty="0"/>
          </a:p>
        </p:txBody>
      </p:sp>
      <p:sp>
        <p:nvSpPr>
          <p:cNvPr id="3" name="Content Placeholder 2"/>
          <p:cNvSpPr>
            <a:spLocks noGrp="1"/>
          </p:cNvSpPr>
          <p:nvPr>
            <p:ph idx="1"/>
          </p:nvPr>
        </p:nvSpPr>
        <p:spPr/>
        <p:txBody>
          <a:bodyPr>
            <a:normAutofit/>
          </a:bodyPr>
          <a:lstStyle/>
          <a:p>
            <a:pPr fontAlgn="ctr"/>
            <a:r>
              <a:rPr lang="en-US" dirty="0"/>
              <a:t>Similar to classes, interfaces can be organized into a hierarchy using inheritance.</a:t>
            </a:r>
          </a:p>
          <a:p>
            <a:pPr fontAlgn="ctr"/>
            <a:r>
              <a:rPr lang="en-US" dirty="0"/>
              <a:t>Multiple inheritance is allowed among interfaces.</a:t>
            </a:r>
          </a:p>
          <a:p>
            <a:pPr fontAlgn="ctr"/>
            <a:r>
              <a:rPr lang="en-US" dirty="0"/>
              <a:t>There is no root interface like with the </a:t>
            </a:r>
            <a:r>
              <a:rPr lang="en-US" i="1" dirty="0"/>
              <a:t>Object</a:t>
            </a:r>
            <a:r>
              <a:rPr lang="en-US" dirty="0"/>
              <a:t> class in the class hierarchy</a:t>
            </a:r>
            <a:r>
              <a:rPr lang="en-US" dirty="0" smtClean="0"/>
              <a:t>.</a:t>
            </a:r>
            <a:endParaRPr lang="en-US" dirty="0"/>
          </a:p>
          <a:p>
            <a:r>
              <a:rPr lang="en-US" dirty="0" smtClean="0"/>
              <a:t>Example:</a:t>
            </a:r>
            <a:endParaRPr lang="en-US" dirty="0"/>
          </a:p>
          <a:p>
            <a:pPr lvl="1"/>
            <a:r>
              <a:rPr lang="en-US" sz="1600" dirty="0">
                <a:solidFill>
                  <a:schemeClr val="accent1">
                    <a:lumMod val="50000"/>
                  </a:schemeClr>
                </a:solidFill>
                <a:latin typeface="Consolas" panose="020B0609020204030204" pitchFamily="49" charset="0"/>
                <a:cs typeface="Consolas" panose="020B0609020204030204" pitchFamily="49" charset="0"/>
              </a:rPr>
              <a:t>interface </a:t>
            </a:r>
            <a:r>
              <a:rPr lang="en-US" sz="1600" dirty="0" err="1">
                <a:solidFill>
                  <a:schemeClr val="accent1">
                    <a:lumMod val="50000"/>
                  </a:schemeClr>
                </a:solidFill>
                <a:latin typeface="Consolas" panose="020B0609020204030204" pitchFamily="49" charset="0"/>
                <a:cs typeface="Consolas" panose="020B0609020204030204" pitchFamily="49" charset="0"/>
              </a:rPr>
              <a:t>PreciselyTrackable</a:t>
            </a:r>
            <a:r>
              <a:rPr lang="en-US" sz="1600" dirty="0">
                <a:solidFill>
                  <a:schemeClr val="accent1">
                    <a:lumMod val="50000"/>
                  </a:schemeClr>
                </a:solidFill>
                <a:latin typeface="Consolas" panose="020B0609020204030204" pitchFamily="49" charset="0"/>
                <a:cs typeface="Consolas" panose="020B0609020204030204" pitchFamily="49" charset="0"/>
              </a:rPr>
              <a:t> extends </a:t>
            </a:r>
            <a:r>
              <a:rPr lang="en-US" sz="1600" dirty="0" err="1">
                <a:solidFill>
                  <a:schemeClr val="accent1">
                    <a:lumMod val="50000"/>
                  </a:schemeClr>
                </a:solidFill>
                <a:latin typeface="Consolas" panose="020B0609020204030204" pitchFamily="49" charset="0"/>
                <a:cs typeface="Consolas" panose="020B0609020204030204" pitchFamily="49" charset="0"/>
              </a:rPr>
              <a:t>Trackable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87836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160</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Consolas</vt:lpstr>
      <vt:lpstr>Diamond Grid 16x9</vt:lpstr>
      <vt:lpstr>Interfaces</vt:lpstr>
      <vt:lpstr>Overview</vt:lpstr>
      <vt:lpstr>Using interfaces</vt:lpstr>
      <vt:lpstr>Extending interfaces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2014-04-30T08:09:02Z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