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4"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6" d="100"/>
          <a:sy n="116" d="100"/>
        </p:scale>
        <p:origin x="276" y="10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3/10/2015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3/10/2015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3/10/2015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3/10/2015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3/10/2015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Exceptions</a:t>
            </a:r>
            <a:endParaRPr lang="en-US"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methods that throw exceptions</a:t>
            </a:r>
            <a:endParaRPr lang="en-US" dirty="0"/>
          </a:p>
        </p:txBody>
      </p:sp>
      <p:sp>
        <p:nvSpPr>
          <p:cNvPr id="3" name="Content Placeholder 2"/>
          <p:cNvSpPr>
            <a:spLocks noGrp="1"/>
          </p:cNvSpPr>
          <p:nvPr>
            <p:ph idx="1"/>
          </p:nvPr>
        </p:nvSpPr>
        <p:spPr/>
        <p:txBody>
          <a:bodyPr>
            <a:normAutofit/>
          </a:bodyPr>
          <a:lstStyle/>
          <a:p>
            <a:pPr fontAlgn="ctr"/>
            <a:r>
              <a:rPr lang="en-US" dirty="0"/>
              <a:t>Indicating that a method throws an exception is achieved using the </a:t>
            </a:r>
            <a:r>
              <a:rPr lang="en-US" b="1" dirty="0"/>
              <a:t>throws </a:t>
            </a:r>
            <a:r>
              <a:rPr lang="en-US" dirty="0"/>
              <a:t>keyword after the closing parenthesis of the method followed by the name or names of the exceptions.</a:t>
            </a:r>
          </a:p>
          <a:p>
            <a:pPr fontAlgn="ctr"/>
            <a:r>
              <a:rPr lang="en-US" dirty="0"/>
              <a:t>Both checked and unchecked exceptions can be declared as thrown.</a:t>
            </a:r>
          </a:p>
          <a:p>
            <a:r>
              <a:rPr lang="en-US" dirty="0" smtClean="0"/>
              <a:t>Example:</a:t>
            </a:r>
          </a:p>
          <a:p>
            <a:pPr lvl="1"/>
            <a:r>
              <a:rPr lang="en-US" sz="1400" dirty="0">
                <a:solidFill>
                  <a:schemeClr val="accent1">
                    <a:lumMod val="50000"/>
                  </a:schemeClr>
                </a:solidFill>
                <a:latin typeface="Consolas" panose="020B0609020204030204" pitchFamily="49" charset="0"/>
                <a:cs typeface="Consolas" panose="020B0609020204030204" pitchFamily="49" charset="0"/>
              </a:rPr>
              <a:t>public </a:t>
            </a:r>
            <a:r>
              <a:rPr lang="en-US" sz="1400" dirty="0" err="1">
                <a:solidFill>
                  <a:schemeClr val="accent1">
                    <a:lumMod val="50000"/>
                  </a:schemeClr>
                </a:solidFill>
                <a:latin typeface="Consolas" panose="020B0609020204030204" pitchFamily="49" charset="0"/>
                <a:cs typeface="Consolas" panose="020B0609020204030204" pitchFamily="49" charset="0"/>
              </a:rPr>
              <a:t>boolean</a:t>
            </a:r>
            <a:r>
              <a:rPr lang="en-US" sz="1400" dirty="0">
                <a:solidFill>
                  <a:schemeClr val="accent1">
                    <a:lumMod val="50000"/>
                  </a:schemeClr>
                </a:solidFill>
                <a:latin typeface="Consolas" panose="020B0609020204030204" pitchFamily="49" charset="0"/>
                <a:cs typeface="Consolas" panose="020B0609020204030204" pitchFamily="49" charset="0"/>
              </a:rPr>
              <a:t> </a:t>
            </a:r>
            <a:r>
              <a:rPr lang="en-US" sz="1400" dirty="0" err="1">
                <a:solidFill>
                  <a:schemeClr val="accent1">
                    <a:lumMod val="50000"/>
                  </a:schemeClr>
                </a:solidFill>
                <a:latin typeface="Consolas" panose="020B0609020204030204" pitchFamily="49" charset="0"/>
                <a:cs typeface="Consolas" panose="020B0609020204030204" pitchFamily="49" charset="0"/>
              </a:rPr>
              <a:t>getFormula</a:t>
            </a:r>
            <a:r>
              <a:rPr lang="en-US" sz="1400" dirty="0">
                <a:solidFill>
                  <a:schemeClr val="accent1">
                    <a:lumMod val="50000"/>
                  </a:schemeClr>
                </a:solidFill>
                <a:latin typeface="Consolas" panose="020B0609020204030204" pitchFamily="49" charset="0"/>
                <a:cs typeface="Consolas" panose="020B0609020204030204" pitchFamily="49" charset="0"/>
              </a:rPr>
              <a:t>(</a:t>
            </a:r>
            <a:r>
              <a:rPr lang="en-US" sz="1400" dirty="0" err="1">
                <a:solidFill>
                  <a:schemeClr val="accent1">
                    <a:lumMod val="50000"/>
                  </a:schemeClr>
                </a:solidFill>
                <a:latin typeface="Consolas" panose="020B0609020204030204" pitchFamily="49" charset="0"/>
                <a:cs typeface="Consolas" panose="020B0609020204030204" pitchFamily="49" charset="0"/>
              </a:rPr>
              <a:t>int</a:t>
            </a:r>
            <a:r>
              <a:rPr lang="en-US" sz="1400" dirty="0">
                <a:solidFill>
                  <a:schemeClr val="accent1">
                    <a:lumMod val="50000"/>
                  </a:schemeClr>
                </a:solidFill>
                <a:latin typeface="Consolas" panose="020B0609020204030204" pitchFamily="49" charset="0"/>
                <a:cs typeface="Consolas" panose="020B0609020204030204" pitchFamily="49" charset="0"/>
              </a:rPr>
              <a:t> x, </a:t>
            </a:r>
            <a:r>
              <a:rPr lang="en-US" sz="1400" dirty="0" err="1">
                <a:solidFill>
                  <a:schemeClr val="accent1">
                    <a:lumMod val="50000"/>
                  </a:schemeClr>
                </a:solidFill>
                <a:latin typeface="Consolas" panose="020B0609020204030204" pitchFamily="49" charset="0"/>
                <a:cs typeface="Consolas" panose="020B0609020204030204" pitchFamily="49" charset="0"/>
              </a:rPr>
              <a:t>int</a:t>
            </a:r>
            <a:r>
              <a:rPr lang="en-US" sz="1400" dirty="0">
                <a:solidFill>
                  <a:schemeClr val="accent1">
                    <a:lumMod val="50000"/>
                  </a:schemeClr>
                </a:solidFill>
                <a:latin typeface="Consolas" panose="020B0609020204030204" pitchFamily="49" charset="0"/>
                <a:cs typeface="Consolas" panose="020B0609020204030204" pitchFamily="49" charset="0"/>
              </a:rPr>
              <a:t> y) throws </a:t>
            </a:r>
            <a:r>
              <a:rPr lang="en-US" sz="1400" dirty="0" err="1">
                <a:solidFill>
                  <a:schemeClr val="accent1">
                    <a:lumMod val="50000"/>
                  </a:schemeClr>
                </a:solidFill>
                <a:latin typeface="Consolas" panose="020B0609020204030204" pitchFamily="49" charset="0"/>
                <a:cs typeface="Consolas" panose="020B0609020204030204" pitchFamily="49" charset="0"/>
              </a:rPr>
              <a:t>NumberFormatException</a:t>
            </a:r>
            <a:r>
              <a:rPr lang="en-US" sz="1400" dirty="0">
                <a:solidFill>
                  <a:schemeClr val="accent1">
                    <a:lumMod val="50000"/>
                  </a:schemeClr>
                </a:solidFill>
                <a:latin typeface="Consolas" panose="020B0609020204030204" pitchFamily="49" charset="0"/>
                <a:cs typeface="Consolas" panose="020B0609020204030204" pitchFamily="49" charset="0"/>
              </a:rPr>
              <a:t> </a:t>
            </a:r>
            <a:r>
              <a:rPr lang="en-US" sz="1400" dirty="0" smtClean="0">
                <a:solidFill>
                  <a:schemeClr val="accent1">
                    <a:lumMod val="50000"/>
                  </a:schemeClr>
                </a:solidFill>
                <a:latin typeface="Consolas" panose="020B0609020204030204" pitchFamily="49" charset="0"/>
                <a:cs typeface="Consolas" panose="020B0609020204030204" pitchFamily="49" charset="0"/>
              </a:rPr>
              <a:t>{</a:t>
            </a:r>
            <a:br>
              <a:rPr lang="en-US" sz="1400" dirty="0" smtClean="0">
                <a:solidFill>
                  <a:schemeClr val="accent1">
                    <a:lumMod val="50000"/>
                  </a:schemeClr>
                </a:solidFill>
                <a:latin typeface="Consolas" panose="020B0609020204030204" pitchFamily="49" charset="0"/>
                <a:cs typeface="Consolas" panose="020B0609020204030204" pitchFamily="49" charset="0"/>
              </a:rPr>
            </a:br>
            <a:r>
              <a:rPr lang="en-US" sz="1400" dirty="0" smtClean="0">
                <a:solidFill>
                  <a:schemeClr val="accent1">
                    <a:lumMod val="50000"/>
                  </a:schemeClr>
                </a:solidFill>
                <a:latin typeface="Consolas" panose="020B0609020204030204" pitchFamily="49" charset="0"/>
                <a:cs typeface="Consolas" panose="020B0609020204030204" pitchFamily="49" charset="0"/>
              </a:rPr>
              <a:t>    </a:t>
            </a:r>
            <a:r>
              <a:rPr lang="en-US" sz="1400" dirty="0">
                <a:solidFill>
                  <a:schemeClr val="accent1">
                    <a:lumMod val="50000"/>
                  </a:schemeClr>
                </a:solidFill>
                <a:latin typeface="Consolas" panose="020B0609020204030204" pitchFamily="49" charset="0"/>
                <a:cs typeface="Consolas" panose="020B0609020204030204" pitchFamily="49" charset="0"/>
              </a:rPr>
              <a:t>// body of </a:t>
            </a:r>
            <a:r>
              <a:rPr lang="en-US" sz="1400" dirty="0" smtClean="0">
                <a:solidFill>
                  <a:schemeClr val="accent1">
                    <a:lumMod val="50000"/>
                  </a:schemeClr>
                </a:solidFill>
                <a:latin typeface="Consolas" panose="020B0609020204030204" pitchFamily="49" charset="0"/>
                <a:cs typeface="Consolas" panose="020B0609020204030204" pitchFamily="49" charset="0"/>
              </a:rPr>
              <a:t>method</a:t>
            </a:r>
            <a:br>
              <a:rPr lang="en-US" sz="1400" dirty="0" smtClean="0">
                <a:solidFill>
                  <a:schemeClr val="accent1">
                    <a:lumMod val="50000"/>
                  </a:schemeClr>
                </a:solidFill>
                <a:latin typeface="Consolas" panose="020B0609020204030204" pitchFamily="49" charset="0"/>
                <a:cs typeface="Consolas" panose="020B0609020204030204" pitchFamily="49" charset="0"/>
              </a:rPr>
            </a:br>
            <a:r>
              <a:rPr lang="en-US" sz="1400" dirty="0" smtClean="0">
                <a:solidFill>
                  <a:schemeClr val="accent1">
                    <a:lumMod val="50000"/>
                  </a:schemeClr>
                </a:solidFill>
                <a:latin typeface="Consolas" panose="020B0609020204030204" pitchFamily="49" charset="0"/>
                <a:cs typeface="Consolas" panose="020B0609020204030204" pitchFamily="49" charset="0"/>
              </a:rPr>
              <a:t>}</a:t>
            </a:r>
            <a:br>
              <a:rPr lang="en-US" sz="1400" dirty="0" smtClean="0">
                <a:solidFill>
                  <a:schemeClr val="accent1">
                    <a:lumMod val="50000"/>
                  </a:schemeClr>
                </a:solidFill>
                <a:latin typeface="Consolas" panose="020B0609020204030204" pitchFamily="49" charset="0"/>
                <a:cs typeface="Consolas" panose="020B0609020204030204" pitchFamily="49" charset="0"/>
              </a:rPr>
            </a:br>
            <a:r>
              <a:rPr lang="en-US" sz="1400" dirty="0">
                <a:solidFill>
                  <a:schemeClr val="accent1">
                    <a:lumMod val="50000"/>
                  </a:schemeClr>
                </a:solidFill>
                <a:latin typeface="Consolas" panose="020B0609020204030204" pitchFamily="49" charset="0"/>
                <a:cs typeface="Consolas" panose="020B0609020204030204" pitchFamily="49" charset="0"/>
              </a:rPr>
              <a:t> </a:t>
            </a:r>
            <a:r>
              <a:rPr lang="en-US" sz="1400" dirty="0" smtClean="0">
                <a:solidFill>
                  <a:schemeClr val="accent1">
                    <a:lumMod val="50000"/>
                  </a:schemeClr>
                </a:solidFill>
                <a:latin typeface="Consolas" panose="020B0609020204030204" pitchFamily="49" charset="0"/>
                <a:cs typeface="Consolas" panose="020B0609020204030204" pitchFamily="49" charset="0"/>
              </a:rPr>
              <a:t/>
            </a:r>
            <a:br>
              <a:rPr lang="en-US" sz="1400" dirty="0" smtClean="0">
                <a:solidFill>
                  <a:schemeClr val="accent1">
                    <a:lumMod val="50000"/>
                  </a:schemeClr>
                </a:solidFill>
                <a:latin typeface="Consolas" panose="020B0609020204030204" pitchFamily="49" charset="0"/>
                <a:cs typeface="Consolas" panose="020B0609020204030204" pitchFamily="49" charset="0"/>
              </a:rPr>
            </a:br>
            <a:r>
              <a:rPr lang="en-US" sz="1400" dirty="0" smtClean="0">
                <a:solidFill>
                  <a:schemeClr val="accent1">
                    <a:lumMod val="50000"/>
                  </a:schemeClr>
                </a:solidFill>
                <a:latin typeface="Consolas" panose="020B0609020204030204" pitchFamily="49" charset="0"/>
                <a:cs typeface="Consolas" panose="020B0609020204030204" pitchFamily="49" charset="0"/>
              </a:rPr>
              <a:t>public </a:t>
            </a:r>
            <a:r>
              <a:rPr lang="en-US" sz="1400" dirty="0" err="1">
                <a:solidFill>
                  <a:schemeClr val="accent1">
                    <a:lumMod val="50000"/>
                  </a:schemeClr>
                </a:solidFill>
                <a:latin typeface="Consolas" panose="020B0609020204030204" pitchFamily="49" charset="0"/>
                <a:cs typeface="Consolas" panose="020B0609020204030204" pitchFamily="49" charset="0"/>
              </a:rPr>
              <a:t>boolean</a:t>
            </a:r>
            <a:r>
              <a:rPr lang="en-US" sz="1400" dirty="0">
                <a:solidFill>
                  <a:schemeClr val="accent1">
                    <a:lumMod val="50000"/>
                  </a:schemeClr>
                </a:solidFill>
                <a:latin typeface="Consolas" panose="020B0609020204030204" pitchFamily="49" charset="0"/>
                <a:cs typeface="Consolas" panose="020B0609020204030204" pitchFamily="49" charset="0"/>
              </a:rPr>
              <a:t> </a:t>
            </a:r>
            <a:r>
              <a:rPr lang="en-US" sz="1400" dirty="0" err="1">
                <a:solidFill>
                  <a:schemeClr val="accent1">
                    <a:lumMod val="50000"/>
                  </a:schemeClr>
                </a:solidFill>
                <a:latin typeface="Consolas" panose="020B0609020204030204" pitchFamily="49" charset="0"/>
                <a:cs typeface="Consolas" panose="020B0609020204030204" pitchFamily="49" charset="0"/>
              </a:rPr>
              <a:t>storeFormula</a:t>
            </a:r>
            <a:r>
              <a:rPr lang="en-US" sz="1400" dirty="0">
                <a:solidFill>
                  <a:schemeClr val="accent1">
                    <a:lumMod val="50000"/>
                  </a:schemeClr>
                </a:solidFill>
                <a:latin typeface="Consolas" panose="020B0609020204030204" pitchFamily="49" charset="0"/>
                <a:cs typeface="Consolas" panose="020B0609020204030204" pitchFamily="49" charset="0"/>
              </a:rPr>
              <a:t>(</a:t>
            </a:r>
            <a:r>
              <a:rPr lang="en-US" sz="1400" dirty="0" err="1">
                <a:solidFill>
                  <a:schemeClr val="accent1">
                    <a:lumMod val="50000"/>
                  </a:schemeClr>
                </a:solidFill>
                <a:latin typeface="Consolas" panose="020B0609020204030204" pitchFamily="49" charset="0"/>
                <a:cs typeface="Consolas" panose="020B0609020204030204" pitchFamily="49" charset="0"/>
              </a:rPr>
              <a:t>int</a:t>
            </a:r>
            <a:r>
              <a:rPr lang="en-US" sz="1400" dirty="0">
                <a:solidFill>
                  <a:schemeClr val="accent1">
                    <a:lumMod val="50000"/>
                  </a:schemeClr>
                </a:solidFill>
                <a:latin typeface="Consolas" panose="020B0609020204030204" pitchFamily="49" charset="0"/>
                <a:cs typeface="Consolas" panose="020B0609020204030204" pitchFamily="49" charset="0"/>
              </a:rPr>
              <a:t> x, </a:t>
            </a:r>
            <a:r>
              <a:rPr lang="en-US" sz="1400" dirty="0" err="1">
                <a:solidFill>
                  <a:schemeClr val="accent1">
                    <a:lumMod val="50000"/>
                  </a:schemeClr>
                </a:solidFill>
                <a:latin typeface="Consolas" panose="020B0609020204030204" pitchFamily="49" charset="0"/>
                <a:cs typeface="Consolas" panose="020B0609020204030204" pitchFamily="49" charset="0"/>
              </a:rPr>
              <a:t>int</a:t>
            </a:r>
            <a:r>
              <a:rPr lang="en-US" sz="1400" dirty="0">
                <a:solidFill>
                  <a:schemeClr val="accent1">
                    <a:lumMod val="50000"/>
                  </a:schemeClr>
                </a:solidFill>
                <a:latin typeface="Consolas" panose="020B0609020204030204" pitchFamily="49" charset="0"/>
                <a:cs typeface="Consolas" panose="020B0609020204030204" pitchFamily="49" charset="0"/>
              </a:rPr>
              <a:t> y) throws </a:t>
            </a:r>
            <a:r>
              <a:rPr lang="en-US" sz="1400" dirty="0" err="1">
                <a:solidFill>
                  <a:schemeClr val="accent1">
                    <a:lumMod val="50000"/>
                  </a:schemeClr>
                </a:solidFill>
                <a:latin typeface="Consolas" panose="020B0609020204030204" pitchFamily="49" charset="0"/>
                <a:cs typeface="Consolas" panose="020B0609020204030204" pitchFamily="49" charset="0"/>
              </a:rPr>
              <a:t>NumberFormatException</a:t>
            </a:r>
            <a:r>
              <a:rPr lang="en-US" sz="1400" dirty="0">
                <a:solidFill>
                  <a:schemeClr val="accent1">
                    <a:lumMod val="50000"/>
                  </a:schemeClr>
                </a:solidFill>
                <a:latin typeface="Consolas" panose="020B0609020204030204" pitchFamily="49" charset="0"/>
                <a:cs typeface="Consolas" panose="020B0609020204030204" pitchFamily="49" charset="0"/>
              </a:rPr>
              <a:t>, </a:t>
            </a:r>
            <a:r>
              <a:rPr lang="en-US" sz="1400" dirty="0" err="1">
                <a:solidFill>
                  <a:schemeClr val="accent1">
                    <a:lumMod val="50000"/>
                  </a:schemeClr>
                </a:solidFill>
                <a:latin typeface="Consolas" panose="020B0609020204030204" pitchFamily="49" charset="0"/>
                <a:cs typeface="Consolas" panose="020B0609020204030204" pitchFamily="49" charset="0"/>
              </a:rPr>
              <a:t>EOFException</a:t>
            </a:r>
            <a:r>
              <a:rPr lang="en-US" sz="1400" dirty="0">
                <a:solidFill>
                  <a:schemeClr val="accent1">
                    <a:lumMod val="50000"/>
                  </a:schemeClr>
                </a:solidFill>
                <a:latin typeface="Consolas" panose="020B0609020204030204" pitchFamily="49" charset="0"/>
                <a:cs typeface="Consolas" panose="020B0609020204030204" pitchFamily="49" charset="0"/>
              </a:rPr>
              <a:t> </a:t>
            </a:r>
            <a:r>
              <a:rPr lang="en-US" sz="1400" dirty="0" smtClean="0">
                <a:solidFill>
                  <a:schemeClr val="accent1">
                    <a:lumMod val="50000"/>
                  </a:schemeClr>
                </a:solidFill>
                <a:latin typeface="Consolas" panose="020B0609020204030204" pitchFamily="49" charset="0"/>
                <a:cs typeface="Consolas" panose="020B0609020204030204" pitchFamily="49" charset="0"/>
              </a:rPr>
              <a:t>{</a:t>
            </a:r>
            <a:br>
              <a:rPr lang="en-US" sz="1400" dirty="0" smtClean="0">
                <a:solidFill>
                  <a:schemeClr val="accent1">
                    <a:lumMod val="50000"/>
                  </a:schemeClr>
                </a:solidFill>
                <a:latin typeface="Consolas" panose="020B0609020204030204" pitchFamily="49" charset="0"/>
                <a:cs typeface="Consolas" panose="020B0609020204030204" pitchFamily="49" charset="0"/>
              </a:rPr>
            </a:br>
            <a:r>
              <a:rPr lang="en-US" sz="1400" dirty="0" smtClean="0">
                <a:solidFill>
                  <a:schemeClr val="accent1">
                    <a:lumMod val="50000"/>
                  </a:schemeClr>
                </a:solidFill>
                <a:latin typeface="Consolas" panose="020B0609020204030204" pitchFamily="49" charset="0"/>
                <a:cs typeface="Consolas" panose="020B0609020204030204" pitchFamily="49" charset="0"/>
              </a:rPr>
              <a:t>    </a:t>
            </a:r>
            <a:r>
              <a:rPr lang="en-US" sz="1400" dirty="0">
                <a:solidFill>
                  <a:schemeClr val="accent1">
                    <a:lumMod val="50000"/>
                  </a:schemeClr>
                </a:solidFill>
                <a:latin typeface="Consolas" panose="020B0609020204030204" pitchFamily="49" charset="0"/>
                <a:cs typeface="Consolas" panose="020B0609020204030204" pitchFamily="49" charset="0"/>
              </a:rPr>
              <a:t>// body of </a:t>
            </a:r>
            <a:r>
              <a:rPr lang="en-US" sz="1400" dirty="0" smtClean="0">
                <a:solidFill>
                  <a:schemeClr val="accent1">
                    <a:lumMod val="50000"/>
                  </a:schemeClr>
                </a:solidFill>
                <a:latin typeface="Consolas" panose="020B0609020204030204" pitchFamily="49" charset="0"/>
                <a:cs typeface="Consolas" panose="020B0609020204030204" pitchFamily="49" charset="0"/>
              </a:rPr>
              <a:t>method</a:t>
            </a:r>
            <a:br>
              <a:rPr lang="en-US" sz="1400" dirty="0" smtClean="0">
                <a:solidFill>
                  <a:schemeClr val="accent1">
                    <a:lumMod val="50000"/>
                  </a:schemeClr>
                </a:solidFill>
                <a:latin typeface="Consolas" panose="020B0609020204030204" pitchFamily="49" charset="0"/>
                <a:cs typeface="Consolas" panose="020B0609020204030204" pitchFamily="49" charset="0"/>
              </a:rPr>
            </a:br>
            <a:r>
              <a:rPr lang="en-US" sz="1400" dirty="0" smtClean="0">
                <a:solidFill>
                  <a:schemeClr val="accent1">
                    <a:lumMod val="50000"/>
                  </a:schemeClr>
                </a:solidFill>
                <a:latin typeface="Consolas" panose="020B0609020204030204" pitchFamily="49" charset="0"/>
                <a:cs typeface="Consolas" panose="020B0609020204030204" pitchFamily="49" charset="0"/>
              </a:rPr>
              <a:t>}</a:t>
            </a:r>
            <a:endParaRPr lang="en-US" sz="1400" dirty="0">
              <a:solidFill>
                <a:schemeClr val="accent1">
                  <a:lumMod val="50000"/>
                </a:schemeClr>
              </a:solidFill>
              <a:latin typeface="Consolas" panose="020B0609020204030204" pitchFamily="49" charset="0"/>
              <a:cs typeface="Consolas" panose="020B0609020204030204" pitchFamily="49" charset="0"/>
            </a:endParaRPr>
          </a:p>
          <a:p>
            <a:pPr lvl="1"/>
            <a:endParaRPr lang="en-US" dirty="0"/>
          </a:p>
        </p:txBody>
      </p:sp>
    </p:spTree>
    <p:extLst>
      <p:ext uri="{BB962C8B-B14F-4D97-AF65-F5344CB8AC3E}">
        <p14:creationId xmlns:p14="http://schemas.microsoft.com/office/powerpoint/2010/main" val="1980476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on exceptions</a:t>
            </a:r>
            <a:endParaRPr lang="en-US" dirty="0"/>
          </a:p>
        </p:txBody>
      </p:sp>
      <p:sp>
        <p:nvSpPr>
          <p:cNvPr id="3" name="Content Placeholder 2"/>
          <p:cNvSpPr>
            <a:spLocks noGrp="1"/>
          </p:cNvSpPr>
          <p:nvPr>
            <p:ph idx="1"/>
          </p:nvPr>
        </p:nvSpPr>
        <p:spPr/>
        <p:txBody>
          <a:bodyPr/>
          <a:lstStyle/>
          <a:p>
            <a:pPr fontAlgn="ctr"/>
            <a:r>
              <a:rPr lang="en-US" dirty="0"/>
              <a:t>There are times when it doesn't make sense for </a:t>
            </a:r>
            <a:r>
              <a:rPr lang="en-US" dirty="0" smtClean="0"/>
              <a:t>method </a:t>
            </a:r>
            <a:r>
              <a:rPr lang="en-US" dirty="0"/>
              <a:t>"m" to deal with an exception. It might be better for the method invoking method "m" to deal with the exception. In such cases, the exception can be declared using the "throws" keyword.</a:t>
            </a:r>
          </a:p>
          <a:p>
            <a:pPr fontAlgn="ctr"/>
            <a:r>
              <a:rPr lang="en-US" dirty="0"/>
              <a:t>Rule of thumb: if you don't know how to deal with an exception intelligently, throw it.</a:t>
            </a:r>
          </a:p>
          <a:p>
            <a:endParaRPr lang="en-US" dirty="0"/>
          </a:p>
        </p:txBody>
      </p:sp>
    </p:spTree>
    <p:extLst>
      <p:ext uri="{BB962C8B-B14F-4D97-AF65-F5344CB8AC3E}">
        <p14:creationId xmlns:p14="http://schemas.microsoft.com/office/powerpoint/2010/main" val="2920668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 and inheritance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If a method overrides a method in a superclass that includes a </a:t>
            </a:r>
            <a:r>
              <a:rPr lang="en-US" i="1" dirty="0"/>
              <a:t>throws</a:t>
            </a:r>
            <a:r>
              <a:rPr lang="en-US" dirty="0"/>
              <a:t> clause, the overriding method isn't required to throw the same set of exceptions. The reason is that the new method might possibly "deal" better with exceptions rather than just throwing them.</a:t>
            </a:r>
          </a:p>
          <a:p>
            <a:pPr marL="0" indent="0">
              <a:buNone/>
            </a:pPr>
            <a:r>
              <a:rPr lang="en-US" dirty="0" smtClean="0"/>
              <a:t>Example:</a:t>
            </a:r>
          </a:p>
          <a:p>
            <a:pPr lvl="1"/>
            <a:r>
              <a:rPr lang="en-US" sz="1500" dirty="0">
                <a:solidFill>
                  <a:schemeClr val="accent1">
                    <a:lumMod val="50000"/>
                  </a:schemeClr>
                </a:solidFill>
                <a:latin typeface="Consolas" panose="020B0609020204030204" pitchFamily="49" charset="0"/>
                <a:cs typeface="Consolas" panose="020B0609020204030204" pitchFamily="49" charset="0"/>
              </a:rPr>
              <a:t>public class </a:t>
            </a:r>
            <a:r>
              <a:rPr lang="en-US" sz="1500" dirty="0" err="1">
                <a:solidFill>
                  <a:schemeClr val="accent1">
                    <a:lumMod val="50000"/>
                  </a:schemeClr>
                </a:solidFill>
                <a:latin typeface="Consolas" panose="020B0609020204030204" pitchFamily="49" charset="0"/>
                <a:cs typeface="Consolas" panose="020B0609020204030204" pitchFamily="49" charset="0"/>
              </a:rPr>
              <a:t>RadioPlayer</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public void </a:t>
            </a:r>
            <a:r>
              <a:rPr lang="en-US" sz="1500" dirty="0" err="1">
                <a:solidFill>
                  <a:schemeClr val="accent1">
                    <a:lumMod val="50000"/>
                  </a:schemeClr>
                </a:solidFill>
                <a:latin typeface="Consolas" panose="020B0609020204030204" pitchFamily="49" charset="0"/>
                <a:cs typeface="Consolas" panose="020B0609020204030204" pitchFamily="49" charset="0"/>
              </a:rPr>
              <a:t>startPlaying</a:t>
            </a:r>
            <a:r>
              <a:rPr lang="en-US" sz="1500" dirty="0">
                <a:solidFill>
                  <a:schemeClr val="accent1">
                    <a:lumMod val="50000"/>
                  </a:schemeClr>
                </a:solidFill>
                <a:latin typeface="Consolas" panose="020B0609020204030204" pitchFamily="49" charset="0"/>
                <a:cs typeface="Consolas" panose="020B0609020204030204" pitchFamily="49" charset="0"/>
              </a:rPr>
              <a:t>() throws </a:t>
            </a:r>
            <a:r>
              <a:rPr lang="en-US" sz="1500" dirty="0" err="1">
                <a:solidFill>
                  <a:schemeClr val="accent1">
                    <a:lumMod val="50000"/>
                  </a:schemeClr>
                </a:solidFill>
                <a:latin typeface="Consolas" panose="020B0609020204030204" pitchFamily="49" charset="0"/>
                <a:cs typeface="Consolas" panose="020B0609020204030204" pitchFamily="49" charset="0"/>
              </a:rPr>
              <a:t>SoundException</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 body of </a:t>
            </a:r>
            <a:r>
              <a:rPr lang="en-US" sz="1500" dirty="0" smtClean="0">
                <a:solidFill>
                  <a:schemeClr val="accent1">
                    <a:lumMod val="50000"/>
                  </a:schemeClr>
                </a:solidFill>
                <a:latin typeface="Consolas" panose="020B0609020204030204" pitchFamily="49" charset="0"/>
                <a:cs typeface="Consolas" panose="020B0609020204030204" pitchFamily="49" charset="0"/>
              </a:rPr>
              <a:t>method</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smtClean="0">
                <a:solidFill>
                  <a:schemeClr val="accent1">
                    <a:lumMod val="50000"/>
                  </a:schemeClr>
                </a:solidFill>
                <a:latin typeface="Consolas" panose="020B0609020204030204" pitchFamily="49" charset="0"/>
                <a:cs typeface="Consolas" panose="020B0609020204030204" pitchFamily="49" charset="0"/>
              </a:rPr>
              <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public </a:t>
            </a:r>
            <a:r>
              <a:rPr lang="en-US" sz="1500" dirty="0">
                <a:solidFill>
                  <a:schemeClr val="accent1">
                    <a:lumMod val="50000"/>
                  </a:schemeClr>
                </a:solidFill>
                <a:latin typeface="Consolas" panose="020B0609020204030204" pitchFamily="49" charset="0"/>
                <a:cs typeface="Consolas" panose="020B0609020204030204" pitchFamily="49" charset="0"/>
              </a:rPr>
              <a:t>class </a:t>
            </a:r>
            <a:r>
              <a:rPr lang="en-US" sz="1500" dirty="0" err="1">
                <a:solidFill>
                  <a:schemeClr val="accent1">
                    <a:lumMod val="50000"/>
                  </a:schemeClr>
                </a:solidFill>
                <a:latin typeface="Consolas" panose="020B0609020204030204" pitchFamily="49" charset="0"/>
                <a:cs typeface="Consolas" panose="020B0609020204030204" pitchFamily="49" charset="0"/>
              </a:rPr>
              <a:t>StereoPlayer</a:t>
            </a:r>
            <a:r>
              <a:rPr lang="en-US" sz="1500" dirty="0">
                <a:solidFill>
                  <a:schemeClr val="accent1">
                    <a:lumMod val="50000"/>
                  </a:schemeClr>
                </a:solidFill>
                <a:latin typeface="Consolas" panose="020B0609020204030204" pitchFamily="49" charset="0"/>
                <a:cs typeface="Consolas" panose="020B0609020204030204" pitchFamily="49" charset="0"/>
              </a:rPr>
              <a:t> extends </a:t>
            </a:r>
            <a:r>
              <a:rPr lang="en-US" sz="1500" dirty="0" err="1">
                <a:solidFill>
                  <a:schemeClr val="accent1">
                    <a:lumMod val="50000"/>
                  </a:schemeClr>
                </a:solidFill>
                <a:latin typeface="Consolas" panose="020B0609020204030204" pitchFamily="49" charset="0"/>
                <a:cs typeface="Consolas" panose="020B0609020204030204" pitchFamily="49" charset="0"/>
              </a:rPr>
              <a:t>RadioPlayer</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public void </a:t>
            </a:r>
            <a:r>
              <a:rPr lang="en-US" sz="1500" dirty="0" err="1">
                <a:solidFill>
                  <a:schemeClr val="accent1">
                    <a:lumMod val="50000"/>
                  </a:schemeClr>
                </a:solidFill>
                <a:latin typeface="Consolas" panose="020B0609020204030204" pitchFamily="49" charset="0"/>
                <a:cs typeface="Consolas" panose="020B0609020204030204" pitchFamily="49" charset="0"/>
              </a:rPr>
              <a:t>startPlaying</a:t>
            </a:r>
            <a:r>
              <a:rPr lang="en-US" sz="1500" dirty="0">
                <a:solidFill>
                  <a:schemeClr val="accent1">
                    <a:lumMod val="50000"/>
                  </a:schemeClr>
                </a:solidFill>
                <a:latin typeface="Consolas" panose="020B0609020204030204" pitchFamily="49" charset="0"/>
                <a:cs typeface="Consolas" panose="020B0609020204030204" pitchFamily="49" charset="0"/>
              </a:rPr>
              <a:t>() </a:t>
            </a:r>
            <a:r>
              <a:rPr lang="en-US" sz="1500" dirty="0" smtClean="0">
                <a:solidFill>
                  <a:schemeClr val="accent1">
                    <a:lumMod val="50000"/>
                  </a:schemeClr>
                </a:solidFill>
                <a:latin typeface="Consolas" panose="020B0609020204030204" pitchFamily="49" charset="0"/>
                <a:cs typeface="Consolas" panose="020B0609020204030204" pitchFamily="49" charset="0"/>
              </a:rPr>
              <a:t>{</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r>
              <a:rPr lang="en-US" sz="1500" dirty="0">
                <a:solidFill>
                  <a:schemeClr val="accent1">
                    <a:lumMod val="50000"/>
                  </a:schemeClr>
                </a:solidFill>
                <a:latin typeface="Consolas" panose="020B0609020204030204" pitchFamily="49" charset="0"/>
                <a:cs typeface="Consolas" panose="020B0609020204030204" pitchFamily="49" charset="0"/>
              </a:rPr>
              <a:t>// body of </a:t>
            </a:r>
            <a:r>
              <a:rPr lang="en-US" sz="1500" dirty="0" smtClean="0">
                <a:solidFill>
                  <a:schemeClr val="accent1">
                    <a:lumMod val="50000"/>
                  </a:schemeClr>
                </a:solidFill>
                <a:latin typeface="Consolas" panose="020B0609020204030204" pitchFamily="49" charset="0"/>
                <a:cs typeface="Consolas" panose="020B0609020204030204" pitchFamily="49" charset="0"/>
              </a:rPr>
              <a:t>method</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    }</a:t>
            </a:r>
            <a:br>
              <a:rPr lang="en-US" sz="1500" dirty="0" smtClean="0">
                <a:solidFill>
                  <a:schemeClr val="accent1">
                    <a:lumMod val="50000"/>
                  </a:schemeClr>
                </a:solidFill>
                <a:latin typeface="Consolas" panose="020B0609020204030204" pitchFamily="49" charset="0"/>
                <a:cs typeface="Consolas" panose="020B0609020204030204" pitchFamily="49" charset="0"/>
              </a:rPr>
            </a:br>
            <a:r>
              <a:rPr lang="en-US" sz="1500" dirty="0" smtClean="0">
                <a:solidFill>
                  <a:schemeClr val="accent1">
                    <a:lumMod val="50000"/>
                  </a:schemeClr>
                </a:solidFill>
                <a:latin typeface="Consolas" panose="020B0609020204030204" pitchFamily="49" charset="0"/>
                <a:cs typeface="Consolas" panose="020B0609020204030204" pitchFamily="49" charset="0"/>
              </a:rPr>
              <a:t>}</a:t>
            </a:r>
            <a:endParaRPr lang="en-US" sz="1500" dirty="0">
              <a:solidFill>
                <a:schemeClr val="accent1">
                  <a:lumMod val="50000"/>
                </a:schemeClr>
              </a:solidFill>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012723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exceptions</a:t>
            </a:r>
            <a:endParaRPr lang="en-US" dirty="0"/>
          </a:p>
        </p:txBody>
      </p:sp>
      <p:sp>
        <p:nvSpPr>
          <p:cNvPr id="3" name="Content Placeholder 2"/>
          <p:cNvSpPr>
            <a:spLocks noGrp="1"/>
          </p:cNvSpPr>
          <p:nvPr>
            <p:ph idx="1"/>
          </p:nvPr>
        </p:nvSpPr>
        <p:spPr/>
        <p:txBody>
          <a:bodyPr/>
          <a:lstStyle/>
          <a:p>
            <a:pPr marL="0" indent="0">
              <a:buNone/>
            </a:pPr>
            <a:r>
              <a:rPr lang="en-US" dirty="0"/>
              <a:t>Apart from the JVM and the JRE class methods, exceptions can be thrown by the application code classes as well</a:t>
            </a:r>
            <a:r>
              <a:rPr lang="en-US" dirty="0" smtClean="0"/>
              <a:t>.</a:t>
            </a:r>
            <a:r>
              <a:rPr lang="en-US" dirty="0"/>
              <a:t> </a:t>
            </a:r>
          </a:p>
          <a:p>
            <a:pPr marL="0" indent="0">
              <a:buNone/>
            </a:pPr>
            <a:r>
              <a:rPr lang="en-US" dirty="0"/>
              <a:t>Example:</a:t>
            </a:r>
          </a:p>
          <a:p>
            <a:pPr lvl="1"/>
            <a:r>
              <a:rPr lang="en-US" sz="1600" dirty="0" err="1">
                <a:solidFill>
                  <a:schemeClr val="accent1">
                    <a:lumMod val="50000"/>
                  </a:schemeClr>
                </a:solidFill>
                <a:latin typeface="Consolas" panose="020B0609020204030204" pitchFamily="49" charset="0"/>
                <a:cs typeface="Consolas" panose="020B0609020204030204" pitchFamily="49" charset="0"/>
              </a:rPr>
              <a:t>NotInServiceException</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nise</a:t>
            </a:r>
            <a:r>
              <a:rPr lang="en-US" sz="1600" dirty="0">
                <a:solidFill>
                  <a:schemeClr val="accent1">
                    <a:lumMod val="50000"/>
                  </a:schemeClr>
                </a:solidFill>
                <a:latin typeface="Consolas" panose="020B0609020204030204" pitchFamily="49" charset="0"/>
                <a:cs typeface="Consolas" panose="020B0609020204030204" pitchFamily="49" charset="0"/>
              </a:rPr>
              <a:t> = new </a:t>
            </a:r>
            <a:r>
              <a:rPr lang="en-US" sz="1600" dirty="0" err="1">
                <a:solidFill>
                  <a:schemeClr val="accent1">
                    <a:lumMod val="50000"/>
                  </a:schemeClr>
                </a:solidFill>
                <a:latin typeface="Consolas" panose="020B0609020204030204" pitchFamily="49" charset="0"/>
                <a:cs typeface="Consolas" panose="020B0609020204030204" pitchFamily="49" charset="0"/>
              </a:rPr>
              <a:t>NotInServiceException</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throw </a:t>
            </a:r>
            <a:r>
              <a:rPr lang="en-US" sz="1600" dirty="0" err="1">
                <a:solidFill>
                  <a:schemeClr val="accent1">
                    <a:lumMod val="50000"/>
                  </a:schemeClr>
                </a:solidFill>
                <a:latin typeface="Consolas" panose="020B0609020204030204" pitchFamily="49" charset="0"/>
                <a:cs typeface="Consolas" panose="020B0609020204030204" pitchFamily="49" charset="0"/>
              </a:rPr>
              <a:t>nise</a:t>
            </a:r>
            <a:r>
              <a:rPr lang="en-US" sz="1600" dirty="0">
                <a:solidFill>
                  <a:schemeClr val="accent1">
                    <a:lumMod val="50000"/>
                  </a:schemeClr>
                </a:solidFill>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1415478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own exceptions</a:t>
            </a:r>
            <a:endParaRPr lang="en-US" dirty="0"/>
          </a:p>
        </p:txBody>
      </p:sp>
      <p:sp>
        <p:nvSpPr>
          <p:cNvPr id="3" name="Content Placeholder 2"/>
          <p:cNvSpPr>
            <a:spLocks noGrp="1"/>
          </p:cNvSpPr>
          <p:nvPr>
            <p:ph idx="1"/>
          </p:nvPr>
        </p:nvSpPr>
        <p:spPr/>
        <p:txBody>
          <a:bodyPr>
            <a:normAutofit/>
          </a:bodyPr>
          <a:lstStyle/>
          <a:p>
            <a:pPr fontAlgn="ctr"/>
            <a:r>
              <a:rPr lang="en-US" dirty="0"/>
              <a:t>The exceptions provided within the JRE might not be suitable to describe an exception event that is specific to the program business logic. Own exceptions can be defined.</a:t>
            </a:r>
          </a:p>
          <a:p>
            <a:pPr fontAlgn="ctr"/>
            <a:r>
              <a:rPr lang="en-US" dirty="0"/>
              <a:t>Custom exceptions should extend either from </a:t>
            </a:r>
            <a:r>
              <a:rPr lang="en-US" i="1" dirty="0"/>
              <a:t>Exception, </a:t>
            </a:r>
            <a:r>
              <a:rPr lang="en-US" i="1" dirty="0" err="1"/>
              <a:t>RuntimeException</a:t>
            </a:r>
            <a:r>
              <a:rPr lang="en-US" i="1" dirty="0"/>
              <a:t> </a:t>
            </a:r>
            <a:r>
              <a:rPr lang="en-US" dirty="0"/>
              <a:t>or from any other exception which is close to the nature of the problem.</a:t>
            </a:r>
          </a:p>
          <a:p>
            <a:r>
              <a:rPr lang="en-US" dirty="0"/>
              <a:t>Example:</a:t>
            </a:r>
          </a:p>
          <a:p>
            <a:pPr lvl="1"/>
            <a:r>
              <a:rPr lang="en-US" sz="1600" dirty="0">
                <a:solidFill>
                  <a:schemeClr val="accent1">
                    <a:lumMod val="50000"/>
                  </a:schemeClr>
                </a:solidFill>
                <a:latin typeface="Consolas" panose="020B0609020204030204" pitchFamily="49" charset="0"/>
                <a:cs typeface="Consolas" panose="020B0609020204030204" pitchFamily="49" charset="0"/>
              </a:rPr>
              <a:t>public class </a:t>
            </a:r>
            <a:r>
              <a:rPr lang="en-US" sz="1600" dirty="0" err="1">
                <a:solidFill>
                  <a:schemeClr val="accent1">
                    <a:lumMod val="50000"/>
                  </a:schemeClr>
                </a:solidFill>
                <a:latin typeface="Consolas" panose="020B0609020204030204" pitchFamily="49" charset="0"/>
                <a:cs typeface="Consolas" panose="020B0609020204030204" pitchFamily="49" charset="0"/>
              </a:rPr>
              <a:t>SunSpotException</a:t>
            </a:r>
            <a:r>
              <a:rPr lang="en-US" sz="1600" dirty="0">
                <a:solidFill>
                  <a:schemeClr val="accent1">
                    <a:lumMod val="50000"/>
                  </a:schemeClr>
                </a:solidFill>
                <a:latin typeface="Consolas" panose="020B0609020204030204" pitchFamily="49" charset="0"/>
                <a:cs typeface="Consolas" panose="020B0609020204030204" pitchFamily="49" charset="0"/>
              </a:rPr>
              <a:t> extends Exception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public </a:t>
            </a:r>
            <a:r>
              <a:rPr lang="en-US" sz="1600" dirty="0" err="1">
                <a:solidFill>
                  <a:schemeClr val="accent1">
                    <a:lumMod val="50000"/>
                  </a:schemeClr>
                </a:solidFill>
                <a:latin typeface="Consolas" panose="020B0609020204030204" pitchFamily="49" charset="0"/>
                <a:cs typeface="Consolas" panose="020B0609020204030204" pitchFamily="49" charset="0"/>
              </a:rPr>
              <a:t>SunSpotException</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public </a:t>
            </a:r>
            <a:r>
              <a:rPr lang="en-US" sz="1600" dirty="0" err="1">
                <a:solidFill>
                  <a:schemeClr val="accent1">
                    <a:lumMod val="50000"/>
                  </a:schemeClr>
                </a:solidFill>
                <a:latin typeface="Consolas" panose="020B0609020204030204" pitchFamily="49" charset="0"/>
                <a:cs typeface="Consolas" panose="020B0609020204030204" pitchFamily="49" charset="0"/>
              </a:rPr>
              <a:t>SunSpotException</a:t>
            </a:r>
            <a:r>
              <a:rPr lang="en-US" sz="1600" dirty="0">
                <a:solidFill>
                  <a:schemeClr val="accent1">
                    <a:lumMod val="50000"/>
                  </a:schemeClr>
                </a:solidFill>
                <a:latin typeface="Consolas" panose="020B0609020204030204" pitchFamily="49" charset="0"/>
                <a:cs typeface="Consolas" panose="020B0609020204030204" pitchFamily="49" charset="0"/>
              </a:rPr>
              <a:t>(String </a:t>
            </a:r>
            <a:r>
              <a:rPr lang="en-US" sz="1600" dirty="0" err="1">
                <a:solidFill>
                  <a:schemeClr val="accent1">
                    <a:lumMod val="50000"/>
                  </a:schemeClr>
                </a:solidFill>
                <a:latin typeface="Consolas" panose="020B0609020204030204" pitchFamily="49" charset="0"/>
                <a:cs typeface="Consolas" panose="020B0609020204030204" pitchFamily="49" charset="0"/>
              </a:rPr>
              <a:t>msg</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super(</a:t>
            </a:r>
            <a:r>
              <a:rPr lang="en-US" sz="1600" dirty="0" err="1">
                <a:solidFill>
                  <a:schemeClr val="accent1">
                    <a:lumMod val="50000"/>
                  </a:schemeClr>
                </a:solidFill>
                <a:latin typeface="Consolas" panose="020B0609020204030204" pitchFamily="49" charset="0"/>
                <a:cs typeface="Consolas" panose="020B0609020204030204" pitchFamily="49" charset="0"/>
              </a:rPr>
              <a:t>msg</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330364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2934037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ZipCodeWithExceptions</a:t>
            </a:r>
            <a:endParaRPr lang="en-US" sz="1800" dirty="0"/>
          </a:p>
        </p:txBody>
      </p:sp>
      <p:sp>
        <p:nvSpPr>
          <p:cNvPr id="3" name="Content Placeholder 2"/>
          <p:cNvSpPr>
            <a:spLocks noGrp="1"/>
          </p:cNvSpPr>
          <p:nvPr>
            <p:ph idx="1"/>
          </p:nvPr>
        </p:nvSpPr>
        <p:spPr/>
        <p:txBody>
          <a:bodyPr/>
          <a:lstStyle/>
          <a:p>
            <a:pPr marL="0" indent="0">
              <a:buNone/>
            </a:pPr>
            <a:r>
              <a:rPr lang="en-US" dirty="0"/>
              <a:t>Modify </a:t>
            </a:r>
            <a:r>
              <a:rPr lang="en-US"/>
              <a:t>the </a:t>
            </a:r>
            <a:r>
              <a:rPr lang="en-US" smtClean="0"/>
              <a:t>Zip Code </a:t>
            </a:r>
            <a:r>
              <a:rPr lang="en-US" dirty="0"/>
              <a:t>application so that it throws an exception if an invalid argument is passed.</a:t>
            </a:r>
          </a:p>
          <a:p>
            <a:pPr marL="0" indent="0">
              <a:buNone/>
            </a:pPr>
            <a:endParaRPr lang="en-US" dirty="0"/>
          </a:p>
        </p:txBody>
      </p:sp>
    </p:spTree>
    <p:extLst>
      <p:ext uri="{BB962C8B-B14F-4D97-AF65-F5344CB8AC3E}">
        <p14:creationId xmlns:p14="http://schemas.microsoft.com/office/powerpoint/2010/main" val="1420366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pPr marL="0" indent="0">
              <a:buNone/>
            </a:pPr>
            <a:r>
              <a:rPr lang="en-US" dirty="0" smtClean="0"/>
              <a:t>Reasons for applications to fail:</a:t>
            </a:r>
          </a:p>
          <a:p>
            <a:pPr lvl="1" fontAlgn="ctr"/>
            <a:r>
              <a:rPr lang="en-US" dirty="0"/>
              <a:t>Programmers didn't anticipate possible problems</a:t>
            </a:r>
          </a:p>
          <a:p>
            <a:pPr lvl="1" fontAlgn="ctr"/>
            <a:r>
              <a:rPr lang="en-US" dirty="0"/>
              <a:t>Programmers didn't test enough</a:t>
            </a:r>
          </a:p>
          <a:p>
            <a:pPr lvl="1" fontAlgn="ctr"/>
            <a:r>
              <a:rPr lang="en-US" dirty="0"/>
              <a:t>Bad data from users</a:t>
            </a:r>
          </a:p>
          <a:p>
            <a:pPr lvl="1" fontAlgn="ctr"/>
            <a:r>
              <a:rPr lang="en-US" dirty="0"/>
              <a:t>Corrupt files, network connection issues, hardware device failures, etc</a:t>
            </a:r>
            <a:r>
              <a:rPr lang="en-US" dirty="0" smtClean="0"/>
              <a:t>.</a:t>
            </a:r>
          </a:p>
        </p:txBody>
      </p:sp>
    </p:spTree>
    <p:extLst>
      <p:ext uri="{BB962C8B-B14F-4D97-AF65-F5344CB8AC3E}">
        <p14:creationId xmlns:p14="http://schemas.microsoft.com/office/powerpoint/2010/main" val="4044571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half" idx="1"/>
          </p:nvPr>
        </p:nvSpPr>
        <p:spPr/>
        <p:txBody>
          <a:bodyPr>
            <a:normAutofit/>
          </a:bodyPr>
          <a:lstStyle/>
          <a:p>
            <a:pPr marL="0" indent="0">
              <a:lnSpc>
                <a:spcPct val="100000"/>
              </a:lnSpc>
              <a:buNone/>
            </a:pPr>
            <a:r>
              <a:rPr lang="en-US" sz="1200" dirty="0" err="1">
                <a:solidFill>
                  <a:schemeClr val="accent1">
                    <a:lumMod val="50000"/>
                  </a:schemeClr>
                </a:solidFill>
                <a:latin typeface="Consolas" panose="020B0609020204030204" pitchFamily="49" charset="0"/>
                <a:cs typeface="Consolas" panose="020B0609020204030204" pitchFamily="49" charset="0"/>
              </a:rPr>
              <a:t>int</a:t>
            </a:r>
            <a:r>
              <a:rPr lang="en-US" sz="1200" dirty="0">
                <a:solidFill>
                  <a:schemeClr val="accent1">
                    <a:lumMod val="50000"/>
                  </a:schemeClr>
                </a:solidFill>
                <a:latin typeface="Consolas" panose="020B0609020204030204" pitchFamily="49" charset="0"/>
                <a:cs typeface="Consolas" panose="020B0609020204030204" pitchFamily="49" charset="0"/>
              </a:rPr>
              <a:t> status = </a:t>
            </a:r>
            <a:r>
              <a:rPr lang="en-US" sz="1200" dirty="0" err="1">
                <a:solidFill>
                  <a:schemeClr val="accent1">
                    <a:lumMod val="50000"/>
                  </a:schemeClr>
                </a:solidFill>
                <a:latin typeface="Consolas" panose="020B0609020204030204" pitchFamily="49" charset="0"/>
                <a:cs typeface="Consolas" panose="020B0609020204030204" pitchFamily="49" charset="0"/>
              </a:rPr>
              <a:t>loadTextFile</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if </a:t>
            </a:r>
            <a:r>
              <a:rPr lang="en-US" sz="1200" dirty="0">
                <a:solidFill>
                  <a:schemeClr val="accent1">
                    <a:lumMod val="50000"/>
                  </a:schemeClr>
                </a:solidFill>
                <a:latin typeface="Consolas" panose="020B0609020204030204" pitchFamily="49" charset="0"/>
                <a:cs typeface="Consolas" panose="020B0609020204030204" pitchFamily="49" charset="0"/>
              </a:rPr>
              <a:t>(status != 1) </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 something unusual happened, describe </a:t>
            </a:r>
            <a:r>
              <a:rPr lang="en-US" sz="1200" dirty="0" smtClean="0">
                <a:solidFill>
                  <a:schemeClr val="accent1">
                    <a:lumMod val="50000"/>
                  </a:schemeClr>
                </a:solidFill>
                <a:latin typeface="Consolas" panose="020B0609020204030204" pitchFamily="49" charset="0"/>
                <a:cs typeface="Consolas" panose="020B0609020204030204" pitchFamily="49" charset="0"/>
              </a:rPr>
              <a:t>it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switch (status) </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case 2</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200" dirty="0">
                <a:solidFill>
                  <a:schemeClr val="accent1">
                    <a:lumMod val="50000"/>
                  </a:schemeClr>
                </a:solidFill>
                <a:latin typeface="Consolas" panose="020B0609020204030204" pitchFamily="49" charset="0"/>
                <a:cs typeface="Consolas" panose="020B0609020204030204" pitchFamily="49" charset="0"/>
              </a:rPr>
              <a:t>(“File not found</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break</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case 3</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200" dirty="0">
                <a:solidFill>
                  <a:schemeClr val="accent1">
                    <a:lumMod val="50000"/>
                  </a:schemeClr>
                </a:solidFill>
                <a:latin typeface="Consolas" panose="020B0609020204030204" pitchFamily="49" charset="0"/>
                <a:cs typeface="Consolas" panose="020B0609020204030204" pitchFamily="49" charset="0"/>
              </a:rPr>
              <a:t>(“Disk error</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break</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case 4</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200" dirty="0">
                <a:solidFill>
                  <a:schemeClr val="accent1">
                    <a:lumMod val="50000"/>
                  </a:schemeClr>
                </a:solidFill>
                <a:latin typeface="Consolas" panose="020B0609020204030204" pitchFamily="49" charset="0"/>
                <a:cs typeface="Consolas" panose="020B0609020204030204" pitchFamily="49" charset="0"/>
              </a:rPr>
              <a:t>(“File corrupted</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break</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default</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200" dirty="0">
                <a:solidFill>
                  <a:schemeClr val="accent1">
                    <a:lumMod val="50000"/>
                  </a:schemeClr>
                </a:solidFill>
                <a:latin typeface="Consolas" panose="020B0609020204030204" pitchFamily="49" charset="0"/>
                <a:cs typeface="Consolas" panose="020B0609020204030204" pitchFamily="49" charset="0"/>
              </a:rPr>
              <a:t>(“Error</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else </a:t>
            </a:r>
            <a:r>
              <a:rPr lang="en-US" sz="1200" dirty="0" smtClean="0">
                <a:solidFill>
                  <a:schemeClr val="accent1">
                    <a:lumMod val="50000"/>
                  </a:schemeClr>
                </a:solidFill>
                <a:latin typeface="Consolas" panose="020B0609020204030204" pitchFamily="49" charset="0"/>
                <a:cs typeface="Consolas" panose="020B0609020204030204" pitchFamily="49" charset="0"/>
              </a:rPr>
              <a:t>{</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    </a:t>
            </a:r>
            <a:r>
              <a:rPr lang="en-US" sz="1200" dirty="0">
                <a:solidFill>
                  <a:schemeClr val="accent1">
                    <a:lumMod val="50000"/>
                  </a:schemeClr>
                </a:solidFill>
                <a:latin typeface="Consolas" panose="020B0609020204030204" pitchFamily="49" charset="0"/>
                <a:cs typeface="Consolas" panose="020B0609020204030204" pitchFamily="49" charset="0"/>
              </a:rPr>
              <a:t>// file loaded OK, continue with </a:t>
            </a:r>
            <a:r>
              <a:rPr lang="en-US" sz="1200" dirty="0" smtClean="0">
                <a:solidFill>
                  <a:schemeClr val="accent1">
                    <a:lumMod val="50000"/>
                  </a:schemeClr>
                </a:solidFill>
                <a:latin typeface="Consolas" panose="020B0609020204030204" pitchFamily="49" charset="0"/>
                <a:cs typeface="Consolas" panose="020B0609020204030204" pitchFamily="49" charset="0"/>
              </a:rPr>
              <a:t>program</a:t>
            </a:r>
            <a:br>
              <a:rPr lang="en-US" sz="1200" dirty="0" smtClean="0">
                <a:solidFill>
                  <a:schemeClr val="accent1">
                    <a:lumMod val="50000"/>
                  </a:schemeClr>
                </a:solidFill>
                <a:latin typeface="Consolas" panose="020B0609020204030204" pitchFamily="49" charset="0"/>
                <a:cs typeface="Consolas" panose="020B0609020204030204" pitchFamily="49" charset="0"/>
              </a:rPr>
            </a:br>
            <a:r>
              <a:rPr lang="en-US" sz="1200" dirty="0" smtClean="0">
                <a:solidFill>
                  <a:schemeClr val="accent1">
                    <a:lumMod val="50000"/>
                  </a:schemeClr>
                </a:solidFill>
                <a:latin typeface="Consolas" panose="020B0609020204030204" pitchFamily="49" charset="0"/>
                <a:cs typeface="Consolas" panose="020B0609020204030204" pitchFamily="49" charset="0"/>
              </a:rPr>
              <a:t>}</a:t>
            </a:r>
            <a:endParaRPr lang="en-US" sz="1200" dirty="0">
              <a:solidFill>
                <a:schemeClr val="accent1">
                  <a:lumMod val="50000"/>
                </a:schemeClr>
              </a:solidFill>
              <a:latin typeface="Consolas" panose="020B0609020204030204" pitchFamily="49"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p:txBody>
          <a:bodyPr>
            <a:normAutofit/>
          </a:bodyPr>
          <a:lstStyle/>
          <a:p>
            <a:pPr marL="0" indent="0">
              <a:buNone/>
            </a:pPr>
            <a:r>
              <a:rPr lang="en-US" dirty="0"/>
              <a:t>Problems:</a:t>
            </a:r>
          </a:p>
          <a:p>
            <a:pPr lvl="1" fontAlgn="ctr"/>
            <a:r>
              <a:rPr lang="en-US" dirty="0"/>
              <a:t>Many nested if-else or switch-case blocks.</a:t>
            </a:r>
          </a:p>
          <a:p>
            <a:pPr lvl="1" fontAlgn="ctr"/>
            <a:r>
              <a:rPr lang="en-US" dirty="0"/>
              <a:t>Documentation of all return codes.</a:t>
            </a:r>
          </a:p>
          <a:p>
            <a:pPr lvl="1" fontAlgn="ctr"/>
            <a:r>
              <a:rPr lang="en-US" dirty="0"/>
              <a:t>Code that manages errors obscures the business logic code</a:t>
            </a:r>
            <a:r>
              <a:rPr lang="en-US" dirty="0" smtClean="0"/>
              <a:t>.</a:t>
            </a:r>
          </a:p>
          <a:p>
            <a:pPr lvl="1" fontAlgn="ctr"/>
            <a:r>
              <a:rPr lang="en-US" dirty="0"/>
              <a:t>Invoker method is obliged to deal with error handling.</a:t>
            </a:r>
            <a:endParaRPr lang="en-US" dirty="0" smtClean="0"/>
          </a:p>
          <a:p>
            <a:pPr lvl="1" fontAlgn="ctr"/>
            <a:r>
              <a:rPr lang="en-US" dirty="0" smtClean="0"/>
              <a:t>Return value is taken.</a:t>
            </a:r>
            <a:endParaRPr lang="en-US" dirty="0"/>
          </a:p>
          <a:p>
            <a:endParaRPr lang="en-US" dirty="0"/>
          </a:p>
        </p:txBody>
      </p:sp>
    </p:spTree>
    <p:extLst>
      <p:ext uri="{BB962C8B-B14F-4D97-AF65-F5344CB8AC3E}">
        <p14:creationId xmlns:p14="http://schemas.microsoft.com/office/powerpoint/2010/main" val="2963752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Exceptions</a:t>
            </a:r>
            <a:endParaRPr lang="en-US" dirty="0"/>
          </a:p>
        </p:txBody>
      </p:sp>
      <p:sp>
        <p:nvSpPr>
          <p:cNvPr id="6" name="Content Placeholder 5"/>
          <p:cNvSpPr>
            <a:spLocks noGrp="1"/>
          </p:cNvSpPr>
          <p:nvPr>
            <p:ph idx="1"/>
          </p:nvPr>
        </p:nvSpPr>
        <p:spPr/>
        <p:txBody>
          <a:bodyPr/>
          <a:lstStyle/>
          <a:p>
            <a:pPr fontAlgn="ctr"/>
            <a:r>
              <a:rPr lang="en-US" dirty="0"/>
              <a:t>Exceptions are modeled as classes in a Java application.</a:t>
            </a:r>
          </a:p>
          <a:p>
            <a:pPr fontAlgn="ctr"/>
            <a:r>
              <a:rPr lang="en-US" dirty="0"/>
              <a:t>JRE comes with many built-in exceptions.</a:t>
            </a:r>
          </a:p>
          <a:p>
            <a:pPr fontAlgn="ctr"/>
            <a:r>
              <a:rPr lang="en-US" b="1" dirty="0" err="1"/>
              <a:t>Throwable</a:t>
            </a:r>
            <a:r>
              <a:rPr lang="en-US" b="1" dirty="0"/>
              <a:t> </a:t>
            </a:r>
            <a:r>
              <a:rPr lang="en-US" dirty="0"/>
              <a:t>sits at the top of the exception class hierarchy; </a:t>
            </a:r>
            <a:r>
              <a:rPr lang="en-US" b="1" dirty="0"/>
              <a:t>Error</a:t>
            </a:r>
            <a:r>
              <a:rPr lang="en-US" dirty="0"/>
              <a:t> and </a:t>
            </a:r>
            <a:r>
              <a:rPr lang="en-US" b="1" dirty="0"/>
              <a:t>Exception</a:t>
            </a:r>
            <a:r>
              <a:rPr lang="en-US" dirty="0"/>
              <a:t> extend from it.</a:t>
            </a:r>
          </a:p>
          <a:p>
            <a:pPr fontAlgn="ctr"/>
            <a:r>
              <a:rPr lang="en-US" dirty="0"/>
              <a:t>Errors are internal and involve the virtual machine; they're usually fatal to the program.</a:t>
            </a:r>
          </a:p>
          <a:p>
            <a:pPr fontAlgn="ctr"/>
            <a:r>
              <a:rPr lang="en-US" dirty="0"/>
              <a:t>Exceptions are more relevant to the program and subclasses fall into two groups:</a:t>
            </a:r>
          </a:p>
          <a:p>
            <a:pPr lvl="1" fontAlgn="ctr"/>
            <a:r>
              <a:rPr lang="en-US" b="1" dirty="0"/>
              <a:t>Checked</a:t>
            </a:r>
            <a:r>
              <a:rPr lang="en-US" dirty="0"/>
              <a:t> exceptions</a:t>
            </a:r>
          </a:p>
          <a:p>
            <a:pPr lvl="1" fontAlgn="ctr"/>
            <a:r>
              <a:rPr lang="en-US" b="1" dirty="0"/>
              <a:t>Unchecked</a:t>
            </a:r>
            <a:r>
              <a:rPr lang="en-US" dirty="0"/>
              <a:t> (runtime) </a:t>
            </a:r>
            <a:r>
              <a:rPr lang="en-US" dirty="0" smtClean="0"/>
              <a:t>exceptions</a:t>
            </a:r>
            <a:endParaRPr lang="en-US" dirty="0"/>
          </a:p>
        </p:txBody>
      </p:sp>
    </p:spTree>
    <p:extLst>
      <p:ext uri="{BB962C8B-B14F-4D97-AF65-F5344CB8AC3E}">
        <p14:creationId xmlns:p14="http://schemas.microsoft.com/office/powerpoint/2010/main" val="4247210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Unchecked (runtime) exceptions</a:t>
            </a:r>
            <a:endParaRPr lang="en-US" dirty="0"/>
          </a:p>
        </p:txBody>
      </p:sp>
      <p:sp>
        <p:nvSpPr>
          <p:cNvPr id="3" name="Content Placeholder 2"/>
          <p:cNvSpPr>
            <a:spLocks noGrp="1"/>
          </p:cNvSpPr>
          <p:nvPr>
            <p:ph idx="1"/>
          </p:nvPr>
        </p:nvSpPr>
        <p:spPr/>
        <p:txBody>
          <a:bodyPr/>
          <a:lstStyle/>
          <a:p>
            <a:pPr fontAlgn="ctr"/>
            <a:r>
              <a:rPr lang="en-US" dirty="0"/>
              <a:t>Usually occur because the code isn't very </a:t>
            </a:r>
            <a:r>
              <a:rPr lang="en-US" dirty="0" smtClean="0"/>
              <a:t>robust.</a:t>
            </a:r>
            <a:endParaRPr lang="en-US" dirty="0"/>
          </a:p>
          <a:p>
            <a:pPr fontAlgn="ctr"/>
            <a:r>
              <a:rPr lang="en-US" dirty="0"/>
              <a:t>Extend the </a:t>
            </a:r>
            <a:r>
              <a:rPr lang="en-US" i="1" dirty="0" err="1"/>
              <a:t>RuntimeException</a:t>
            </a:r>
            <a:r>
              <a:rPr lang="en-US" i="1" dirty="0"/>
              <a:t> </a:t>
            </a:r>
            <a:r>
              <a:rPr lang="en-US" dirty="0" smtClean="0"/>
              <a:t>class.</a:t>
            </a:r>
          </a:p>
          <a:p>
            <a:pPr fontAlgn="ctr"/>
            <a:r>
              <a:rPr lang="en-US" dirty="0"/>
              <a:t>The compiler doesn't enforce exception management when using methods that throw runtime exceptions.</a:t>
            </a:r>
            <a:endParaRPr lang="en-US" dirty="0" smtClean="0"/>
          </a:p>
          <a:p>
            <a:r>
              <a:rPr lang="en-US" dirty="0" smtClean="0"/>
              <a:t>Examples:</a:t>
            </a:r>
          </a:p>
          <a:p>
            <a:pPr lvl="1" fontAlgn="ctr"/>
            <a:r>
              <a:rPr lang="en-US" i="1" dirty="0" err="1"/>
              <a:t>ArrayIndexOutOfBoundException</a:t>
            </a:r>
            <a:r>
              <a:rPr lang="en-US" b="1" i="1" dirty="0"/>
              <a:t> </a:t>
            </a:r>
            <a:r>
              <a:rPr lang="en-US" dirty="0"/>
              <a:t>should never be </a:t>
            </a:r>
            <a:r>
              <a:rPr lang="en-US" dirty="0" smtClean="0"/>
              <a:t>thrown </a:t>
            </a:r>
            <a:r>
              <a:rPr lang="en-US" dirty="0"/>
              <a:t>if properly checking to make sure that the code stays within the bounds of an array.</a:t>
            </a:r>
          </a:p>
          <a:p>
            <a:pPr lvl="1" fontAlgn="ctr"/>
            <a:r>
              <a:rPr lang="en-US" i="1" dirty="0" err="1"/>
              <a:t>NullPointerException</a:t>
            </a:r>
            <a:r>
              <a:rPr lang="en-US" dirty="0"/>
              <a:t> happens when using a variable that doesn't refer to any object.</a:t>
            </a:r>
          </a:p>
          <a:p>
            <a:pPr lvl="1"/>
            <a:endParaRPr lang="en-US" dirty="0"/>
          </a:p>
        </p:txBody>
      </p:sp>
    </p:spTree>
    <p:extLst>
      <p:ext uri="{BB962C8B-B14F-4D97-AF65-F5344CB8AC3E}">
        <p14:creationId xmlns:p14="http://schemas.microsoft.com/office/powerpoint/2010/main" val="3574339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Checked exceptions</a:t>
            </a:r>
            <a:endParaRPr lang="en-US" dirty="0"/>
          </a:p>
        </p:txBody>
      </p:sp>
      <p:sp>
        <p:nvSpPr>
          <p:cNvPr id="3" name="Content Placeholder 2"/>
          <p:cNvSpPr>
            <a:spLocks noGrp="1"/>
          </p:cNvSpPr>
          <p:nvPr>
            <p:ph idx="1"/>
          </p:nvPr>
        </p:nvSpPr>
        <p:spPr/>
        <p:txBody>
          <a:bodyPr/>
          <a:lstStyle/>
          <a:p>
            <a:pPr fontAlgn="ctr"/>
            <a:r>
              <a:rPr lang="en-US" dirty="0"/>
              <a:t>Used to indicate events that are "</a:t>
            </a:r>
            <a:r>
              <a:rPr lang="en-US" dirty="0" smtClean="0"/>
              <a:t>expected“.</a:t>
            </a:r>
            <a:endParaRPr lang="en-US" dirty="0"/>
          </a:p>
          <a:p>
            <a:pPr fontAlgn="ctr"/>
            <a:r>
              <a:rPr lang="en-US" dirty="0"/>
              <a:t>The compiler enforces exception management when using methods that throw checked exceptions. If not dealt with, the code won't compile.</a:t>
            </a:r>
          </a:p>
          <a:p>
            <a:pPr fontAlgn="ctr"/>
            <a:r>
              <a:rPr lang="en-US" dirty="0"/>
              <a:t>Example:</a:t>
            </a:r>
          </a:p>
          <a:p>
            <a:pPr lvl="1" fontAlgn="ctr"/>
            <a:r>
              <a:rPr lang="en-US" dirty="0"/>
              <a:t>The </a:t>
            </a:r>
            <a:r>
              <a:rPr lang="en-US" i="1" dirty="0" err="1"/>
              <a:t>createNewFile</a:t>
            </a:r>
            <a:r>
              <a:rPr lang="en-US" i="1" dirty="0"/>
              <a:t>()</a:t>
            </a:r>
            <a:r>
              <a:rPr lang="en-US" dirty="0"/>
              <a:t> method of the </a:t>
            </a:r>
            <a:r>
              <a:rPr lang="en-US" i="1" dirty="0"/>
              <a:t>File</a:t>
            </a:r>
            <a:r>
              <a:rPr lang="en-US" dirty="0"/>
              <a:t> class could throw an </a:t>
            </a:r>
            <a:r>
              <a:rPr lang="en-US" i="1" dirty="0" err="1"/>
              <a:t>IOException</a:t>
            </a:r>
            <a:r>
              <a:rPr lang="en-US" dirty="0"/>
              <a:t> in case  e.g. there is no free space available on the hard drive.</a:t>
            </a:r>
          </a:p>
          <a:p>
            <a:endParaRPr lang="en-US" dirty="0"/>
          </a:p>
        </p:txBody>
      </p:sp>
    </p:spTree>
    <p:extLst>
      <p:ext uri="{BB962C8B-B14F-4D97-AF65-F5344CB8AC3E}">
        <p14:creationId xmlns:p14="http://schemas.microsoft.com/office/powerpoint/2010/main" val="2654317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 with </a:t>
            </a:r>
            <a:r>
              <a:rPr lang="en-US" dirty="0" smtClean="0"/>
              <a:t>try-catch</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Definition: “Try </a:t>
            </a:r>
            <a:r>
              <a:rPr lang="en-US" dirty="0"/>
              <a:t>this bit of code that might cause an exception. If it executes okay, go on with the program. If the code doesn't execute, catch the exception and deal with it</a:t>
            </a:r>
            <a:r>
              <a:rPr lang="en-US" dirty="0" smtClean="0"/>
              <a:t>.”</a:t>
            </a:r>
            <a:endParaRPr lang="en-US" dirty="0"/>
          </a:p>
          <a:p>
            <a:pPr marL="0" indent="0">
              <a:buNone/>
            </a:pPr>
            <a:r>
              <a:rPr lang="en-US" dirty="0" smtClean="0"/>
              <a:t>Example:</a:t>
            </a:r>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try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float in = </a:t>
            </a:r>
            <a:r>
              <a:rPr lang="en-US" sz="1600" dirty="0" err="1">
                <a:solidFill>
                  <a:schemeClr val="accent1">
                    <a:lumMod val="50000"/>
                  </a:schemeClr>
                </a:solidFill>
                <a:latin typeface="Consolas" panose="020B0609020204030204" pitchFamily="49" charset="0"/>
                <a:cs typeface="Consolas" panose="020B0609020204030204" pitchFamily="49" charset="0"/>
              </a:rPr>
              <a:t>Float.parseFloat</a:t>
            </a:r>
            <a:r>
              <a:rPr lang="en-US" sz="1600" dirty="0">
                <a:solidFill>
                  <a:schemeClr val="accent1">
                    <a:lumMod val="50000"/>
                  </a:schemeClr>
                </a:solidFill>
                <a:latin typeface="Consolas" panose="020B0609020204030204" pitchFamily="49" charset="0"/>
                <a:cs typeface="Consolas" panose="020B0609020204030204" pitchFamily="49" charset="0"/>
              </a:rPr>
              <a:t>(input</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catch (</a:t>
            </a:r>
            <a:r>
              <a:rPr lang="en-US" sz="1600" dirty="0" err="1">
                <a:solidFill>
                  <a:schemeClr val="accent1">
                    <a:lumMod val="50000"/>
                  </a:schemeClr>
                </a:solidFill>
                <a:latin typeface="Consolas" panose="020B0609020204030204" pitchFamily="49" charset="0"/>
                <a:cs typeface="Consolas" panose="020B0609020204030204" pitchFamily="49" charset="0"/>
              </a:rPr>
              <a:t>NumberFormatException</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nfe</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(input + “ is not a valid number</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smtClean="0">
                <a:solidFill>
                  <a:schemeClr val="accent1">
                    <a:lumMod val="50000"/>
                  </a:schemeClr>
                </a:solidFill>
                <a:latin typeface="Consolas" panose="020B0609020204030204" pitchFamily="49" charset="0"/>
                <a:cs typeface="Consolas" panose="020B0609020204030204" pitchFamily="49" charset="0"/>
              </a:rPr>
              <a:t>nfe.printStackTrace</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12168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multiple exceptions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single catch statement that catches a specific type of exception "e" actually catches all exceptions which are subclasses to exception "e</a:t>
            </a:r>
            <a:r>
              <a:rPr lang="en-US" dirty="0" smtClean="0"/>
              <a:t>".</a:t>
            </a:r>
            <a:r>
              <a:rPr lang="en-US" dirty="0"/>
              <a:t> </a:t>
            </a:r>
          </a:p>
          <a:p>
            <a:r>
              <a:rPr lang="en-US" dirty="0"/>
              <a:t>Handling multiple exceptions that don't belong to the same exception class hierarchy is achieved by using multiple catch </a:t>
            </a:r>
            <a:r>
              <a:rPr lang="en-US" dirty="0" smtClean="0"/>
              <a:t>statements.</a:t>
            </a:r>
          </a:p>
          <a:p>
            <a:r>
              <a:rPr lang="en-US" dirty="0" smtClean="0"/>
              <a:t>Example:</a:t>
            </a:r>
          </a:p>
          <a:p>
            <a:pPr lvl="1">
              <a:lnSpc>
                <a:spcPct val="120000"/>
              </a:lnSpc>
            </a:pPr>
            <a:r>
              <a:rPr lang="en-US" sz="1600" dirty="0">
                <a:solidFill>
                  <a:schemeClr val="accent1">
                    <a:lumMod val="50000"/>
                  </a:schemeClr>
                </a:solidFill>
                <a:latin typeface="Consolas" panose="020B0609020204030204" pitchFamily="49" charset="0"/>
                <a:cs typeface="Consolas" panose="020B0609020204030204" pitchFamily="49" charset="0"/>
              </a:rPr>
              <a:t>try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code that might generate </a:t>
            </a:r>
            <a:r>
              <a:rPr lang="en-US" sz="1600" dirty="0" smtClean="0">
                <a:solidFill>
                  <a:schemeClr val="accent1">
                    <a:lumMod val="50000"/>
                  </a:schemeClr>
                </a:solidFill>
                <a:latin typeface="Consolas" panose="020B0609020204030204" pitchFamily="49" charset="0"/>
                <a:cs typeface="Consolas" panose="020B0609020204030204" pitchFamily="49" charset="0"/>
              </a:rPr>
              <a:t>exceptions</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catch (</a:t>
            </a:r>
            <a:r>
              <a:rPr lang="en-US" sz="1600" dirty="0" err="1">
                <a:solidFill>
                  <a:schemeClr val="accent1">
                    <a:lumMod val="50000"/>
                  </a:schemeClr>
                </a:solidFill>
                <a:latin typeface="Consolas" panose="020B0609020204030204" pitchFamily="49" charset="0"/>
                <a:cs typeface="Consolas" panose="020B0609020204030204" pitchFamily="49" charset="0"/>
              </a:rPr>
              <a:t>IOException</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ioe</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(“Input/output error</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a:t>
            </a:r>
            <a:r>
              <a:rPr lang="en-US" sz="1600" dirty="0" err="1">
                <a:solidFill>
                  <a:schemeClr val="accent1">
                    <a:lumMod val="50000"/>
                  </a:schemeClr>
                </a:solidFill>
                <a:latin typeface="Consolas" panose="020B0609020204030204" pitchFamily="49" charset="0"/>
                <a:cs typeface="Consolas" panose="020B0609020204030204" pitchFamily="49" charset="0"/>
              </a:rPr>
              <a:t>ioe.getMessage</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catch (</a:t>
            </a:r>
            <a:r>
              <a:rPr lang="en-US" sz="1600" dirty="0" err="1">
                <a:solidFill>
                  <a:schemeClr val="accent1">
                    <a:lumMod val="50000"/>
                  </a:schemeClr>
                </a:solidFill>
                <a:latin typeface="Consolas" panose="020B0609020204030204" pitchFamily="49" charset="0"/>
                <a:cs typeface="Consolas" panose="020B0609020204030204" pitchFamily="49" charset="0"/>
              </a:rPr>
              <a:t>ClassNotFoundException</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cnfe</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(“Class not found</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a:t>
            </a:r>
            <a:r>
              <a:rPr lang="en-US" sz="1600" dirty="0" err="1">
                <a:solidFill>
                  <a:schemeClr val="accent1">
                    <a:lumMod val="50000"/>
                  </a:schemeClr>
                </a:solidFill>
                <a:latin typeface="Consolas" panose="020B0609020204030204" pitchFamily="49" charset="0"/>
                <a:cs typeface="Consolas" panose="020B0609020204030204" pitchFamily="49" charset="0"/>
              </a:rPr>
              <a:t>cnfe.getMessage</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catch (</a:t>
            </a:r>
            <a:r>
              <a:rPr lang="en-US" sz="1600" dirty="0" err="1">
                <a:solidFill>
                  <a:schemeClr val="accent1">
                    <a:lumMod val="50000"/>
                  </a:schemeClr>
                </a:solidFill>
                <a:latin typeface="Consolas" panose="020B0609020204030204" pitchFamily="49" charset="0"/>
                <a:cs typeface="Consolas" panose="020B0609020204030204" pitchFamily="49" charset="0"/>
              </a:rPr>
              <a:t>InterruptedException</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ie</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(“Program interrupted</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a:t>
            </a:r>
            <a:r>
              <a:rPr lang="en-US" sz="1600" dirty="0" err="1">
                <a:solidFill>
                  <a:schemeClr val="accent1">
                    <a:lumMod val="50000"/>
                  </a:schemeClr>
                </a:solidFill>
                <a:latin typeface="Consolas" panose="020B0609020204030204" pitchFamily="49" charset="0"/>
                <a:cs typeface="Consolas" panose="020B0609020204030204" pitchFamily="49" charset="0"/>
              </a:rPr>
              <a:t>ie.getMessage</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endParaRPr lang="en-US" dirty="0"/>
          </a:p>
          <a:p>
            <a:pPr marL="0" indent="0">
              <a:buNone/>
            </a:pPr>
            <a:endParaRPr lang="en-US" dirty="0"/>
          </a:p>
        </p:txBody>
      </p:sp>
    </p:spTree>
    <p:extLst>
      <p:ext uri="{BB962C8B-B14F-4D97-AF65-F5344CB8AC3E}">
        <p14:creationId xmlns:p14="http://schemas.microsoft.com/office/powerpoint/2010/main" val="716015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“finally” clause</a:t>
            </a:r>
            <a:endParaRPr lang="en-US" dirty="0"/>
          </a:p>
        </p:txBody>
      </p:sp>
      <p:sp>
        <p:nvSpPr>
          <p:cNvPr id="3" name="Content Placeholder 2"/>
          <p:cNvSpPr>
            <a:spLocks noGrp="1"/>
          </p:cNvSpPr>
          <p:nvPr>
            <p:ph idx="1"/>
          </p:nvPr>
        </p:nvSpPr>
        <p:spPr/>
        <p:txBody>
          <a:bodyPr>
            <a:normAutofit/>
          </a:bodyPr>
          <a:lstStyle/>
          <a:p>
            <a:pPr marL="0" indent="0">
              <a:buNone/>
            </a:pPr>
            <a:r>
              <a:rPr lang="en-US" dirty="0"/>
              <a:t>In case there exists code which needs to be executed regardless of whether an exception is thrown or not, it can be placed inside a </a:t>
            </a:r>
            <a:r>
              <a:rPr lang="en-US" b="1" dirty="0"/>
              <a:t>finally</a:t>
            </a:r>
            <a:r>
              <a:rPr lang="en-US" dirty="0"/>
              <a:t> block. The finally block is usually used for releasing some resource.</a:t>
            </a:r>
          </a:p>
          <a:p>
            <a:pPr marL="0" indent="0">
              <a:buNone/>
            </a:pPr>
            <a:r>
              <a:rPr lang="en-US" dirty="0" smtClean="0"/>
              <a:t>Example:</a:t>
            </a:r>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try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readTextFile</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catch (</a:t>
            </a:r>
            <a:r>
              <a:rPr lang="en-US" sz="1600" dirty="0" err="1">
                <a:solidFill>
                  <a:schemeClr val="accent1">
                    <a:lumMod val="50000"/>
                  </a:schemeClr>
                </a:solidFill>
                <a:latin typeface="Consolas" panose="020B0609020204030204" pitchFamily="49" charset="0"/>
                <a:cs typeface="Consolas" panose="020B0609020204030204" pitchFamily="49" charset="0"/>
              </a:rPr>
              <a:t>IOException</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ioe</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deal with IO </a:t>
            </a:r>
            <a:r>
              <a:rPr lang="en-US" sz="1600" dirty="0" smtClean="0">
                <a:solidFill>
                  <a:schemeClr val="accent1">
                    <a:lumMod val="50000"/>
                  </a:schemeClr>
                </a:solidFill>
                <a:latin typeface="Consolas" panose="020B0609020204030204" pitchFamily="49" charset="0"/>
                <a:cs typeface="Consolas" panose="020B0609020204030204" pitchFamily="49" charset="0"/>
              </a:rPr>
              <a:t>errors</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finally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closeTextFile</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pPr marL="0" indent="0">
              <a:buNone/>
            </a:pPr>
            <a:endParaRPr lang="en-US" dirty="0" smtClean="0"/>
          </a:p>
        </p:txBody>
      </p:sp>
    </p:spTree>
    <p:extLst>
      <p:ext uri="{BB962C8B-B14F-4D97-AF65-F5344CB8AC3E}">
        <p14:creationId xmlns:p14="http://schemas.microsoft.com/office/powerpoint/2010/main" val="1095544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716</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Consolas</vt:lpstr>
      <vt:lpstr>Diamond Grid 16x9</vt:lpstr>
      <vt:lpstr>Exceptions</vt:lpstr>
      <vt:lpstr>Overview</vt:lpstr>
      <vt:lpstr>Motivation</vt:lpstr>
      <vt:lpstr>Exceptions</vt:lpstr>
      <vt:lpstr>Unchecked (runtime) exceptions</vt:lpstr>
      <vt:lpstr>Checked exceptions</vt:lpstr>
      <vt:lpstr>Handling exceptions with try-catch</vt:lpstr>
      <vt:lpstr>Handling multiple exceptions</vt:lpstr>
      <vt:lpstr>The “finally” clause</vt:lpstr>
      <vt:lpstr>Declaring methods that throw exceptions</vt:lpstr>
      <vt:lpstr>Passing on exceptions</vt:lpstr>
      <vt:lpstr>“throws” and inheritance</vt:lpstr>
      <vt:lpstr>Throwing exceptions</vt:lpstr>
      <vt:lpstr>Creating own exceptions</vt:lpstr>
      <vt:lpstr>Exercises</vt:lpstr>
      <vt:lpstr>Exercise: ZipCodeWithExceptions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2015-03-10T08:44:40Z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