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1" r:id="rId4"/>
    <p:sldId id="272" r:id="rId5"/>
    <p:sldId id="273" r:id="rId6"/>
    <p:sldId id="27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892" autoAdjust="0"/>
  </p:normalViewPr>
  <p:slideViewPr>
    <p:cSldViewPr snapToGrid="0">
      <p:cViewPr varScale="1">
        <p:scale>
          <a:sx n="93" d="100"/>
          <a:sy n="93" d="100"/>
        </p:scale>
        <p:origin x="1158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3/12/2015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ComicBooks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75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Data structures generally accept any type of object as their elements. This flexibility can be a good thing since a method </a:t>
            </a:r>
            <a:r>
              <a:rPr lang="en-US" dirty="0" smtClean="0"/>
              <a:t>that accepts a collection as an argument can </a:t>
            </a:r>
            <a:r>
              <a:rPr lang="en-US" dirty="0"/>
              <a:t>be implemented in such way to handle any type of e.g. text representation such as Strings, character arrays, </a:t>
            </a:r>
            <a:r>
              <a:rPr lang="en-US" dirty="0" err="1"/>
              <a:t>StringBuffers</a:t>
            </a:r>
            <a:r>
              <a:rPr lang="en-US" dirty="0"/>
              <a:t> </a:t>
            </a:r>
            <a:r>
              <a:rPr lang="en-US" dirty="0" smtClean="0"/>
              <a:t>etc. However</a:t>
            </a:r>
            <a:r>
              <a:rPr lang="en-US" dirty="0"/>
              <a:t>, if we misplace an Integer inside the data structure, the method will result with an error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Instead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quality.put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(“near mint”, 1.50F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code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quality.put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(“near mint”, “1.50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class compiles successfully but when it's run, it stops with a </a:t>
            </a:r>
            <a:r>
              <a:rPr lang="en-US" dirty="0" err="1"/>
              <a:t>ClassCastException</a:t>
            </a:r>
            <a:r>
              <a:rPr lang="en-US" dirty="0"/>
              <a:t> on the </a:t>
            </a:r>
            <a:r>
              <a:rPr lang="en-US" dirty="0" smtClean="0"/>
              <a:t>following statement: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comix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setPrice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Float)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quality.get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comix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[1].condition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8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solution is to tell the compiler what type of objects are permitted in the data structure using the "&lt;" and "&gt;" characters during the declaration and instantiation of the data structure.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Vector&lt;Integer&gt;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Vector&lt;Integer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zipCodes.add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works.</a:t>
            </a:r>
            <a:b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zipCodes.add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(“1000”);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statement fails with a compile time error.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5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CodeKeeper2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56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Expandable and contractible array of </a:t>
            </a:r>
            <a:r>
              <a:rPr lang="en-US" dirty="0" smtClean="0"/>
              <a:t>objects.</a:t>
            </a:r>
            <a:endParaRPr lang="en-US" dirty="0"/>
          </a:p>
          <a:p>
            <a:pPr fontAlgn="ctr"/>
            <a:r>
              <a:rPr lang="en-US" dirty="0"/>
              <a:t>Empty at </a:t>
            </a:r>
            <a:r>
              <a:rPr lang="en-US" dirty="0" smtClean="0"/>
              <a:t>creation.</a:t>
            </a:r>
            <a:endParaRPr lang="en-US" dirty="0"/>
          </a:p>
          <a:p>
            <a:pPr fontAlgn="ctr"/>
            <a:r>
              <a:rPr lang="en-US" dirty="0"/>
              <a:t>The initial capacity and how the vector will size itself can be controlled by its </a:t>
            </a:r>
            <a:r>
              <a:rPr lang="en-US" i="1" dirty="0" err="1"/>
              <a:t>initialCapacity</a:t>
            </a:r>
            <a:r>
              <a:rPr lang="en-US" dirty="0"/>
              <a:t> and </a:t>
            </a:r>
            <a:r>
              <a:rPr lang="en-US" i="1" dirty="0" err="1"/>
              <a:t>capacityIncrement</a:t>
            </a:r>
            <a:r>
              <a:rPr lang="en-US" dirty="0"/>
              <a:t> fields which can be specified in one of the overloading constructors.</a:t>
            </a:r>
          </a:p>
          <a:p>
            <a:pPr fontAlgn="ctr"/>
            <a:r>
              <a:rPr lang="en-US" dirty="0"/>
              <a:t>Examples:</a:t>
            </a:r>
          </a:p>
          <a:p>
            <a:pPr lvl="1" font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 v = new Vector(); </a:t>
            </a:r>
            <a:r>
              <a:rPr lang="en-US" sz="14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 </a:t>
            </a:r>
            <a:r>
              <a:rPr lang="en-US" sz="14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empty Vector.</a:t>
            </a:r>
          </a:p>
          <a:p>
            <a:pPr lvl="1" font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 v = new Vector(25); </a:t>
            </a:r>
            <a:r>
              <a:rPr lang="en-US" sz="14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 </a:t>
            </a:r>
            <a:r>
              <a:rPr lang="en-US" sz="14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empty Vector with initial capacity of 25.</a:t>
            </a:r>
          </a:p>
          <a:p>
            <a:pPr lvl="1" fontAlgn="ctr">
              <a:lnSpc>
                <a:spcPct val="10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 v = new Vector (25, 5); </a:t>
            </a:r>
            <a:r>
              <a:rPr lang="en-US" sz="14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 </a:t>
            </a:r>
            <a:r>
              <a:rPr lang="en-US" sz="14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empty Vector with initial capacity of 25 which will grow by 5 each time the Vector overflows.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fontAlgn="ctr"/>
            <a:r>
              <a:rPr lang="en-US" dirty="0"/>
              <a:t>The </a:t>
            </a:r>
            <a:r>
              <a:rPr lang="en-US" b="1" i="1" dirty="0"/>
              <a:t>add(E e)</a:t>
            </a:r>
            <a:r>
              <a:rPr lang="en-US" b="1" dirty="0"/>
              <a:t> </a:t>
            </a:r>
            <a:r>
              <a:rPr lang="en-US" dirty="0"/>
              <a:t>method is used to add an element to the Vector.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add(</a:t>
            </a:r>
            <a:r>
              <a:rPr lang="en-US" b="1" i="1" dirty="0" err="1"/>
              <a:t>int</a:t>
            </a:r>
            <a:r>
              <a:rPr lang="en-US" b="1" i="1" dirty="0"/>
              <a:t> index, E e)</a:t>
            </a:r>
            <a:r>
              <a:rPr lang="en-US" b="1" dirty="0"/>
              <a:t> </a:t>
            </a:r>
            <a:r>
              <a:rPr lang="en-US" dirty="0"/>
              <a:t>is used to add an element to the Vector at a specified position.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set(</a:t>
            </a:r>
            <a:r>
              <a:rPr lang="en-US" b="1" i="1" dirty="0" err="1"/>
              <a:t>int</a:t>
            </a:r>
            <a:r>
              <a:rPr lang="en-US" b="1" i="1" dirty="0"/>
              <a:t> index, E e) </a:t>
            </a:r>
            <a:r>
              <a:rPr lang="en-US" dirty="0"/>
              <a:t>is used to</a:t>
            </a:r>
            <a:r>
              <a:rPr lang="en-US" i="1" dirty="0"/>
              <a:t> </a:t>
            </a:r>
            <a:r>
              <a:rPr lang="en-US" dirty="0"/>
              <a:t>replace the existing element at the specified position.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get(</a:t>
            </a:r>
            <a:r>
              <a:rPr lang="en-US" b="1" i="1" dirty="0" err="1"/>
              <a:t>int</a:t>
            </a:r>
            <a:r>
              <a:rPr lang="en-US" b="1" i="1" dirty="0"/>
              <a:t> index)</a:t>
            </a:r>
            <a:r>
              <a:rPr lang="en-US" b="1" dirty="0"/>
              <a:t> </a:t>
            </a:r>
            <a:r>
              <a:rPr lang="en-US" dirty="0"/>
              <a:t>method is used to retrieve an element at the specified index.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remove(</a:t>
            </a:r>
            <a:r>
              <a:rPr lang="en-US" b="1" i="1" dirty="0" err="1"/>
              <a:t>int</a:t>
            </a:r>
            <a:r>
              <a:rPr lang="en-US" b="1" i="1" dirty="0"/>
              <a:t> index)</a:t>
            </a:r>
            <a:r>
              <a:rPr lang="en-US" b="1" dirty="0"/>
              <a:t> </a:t>
            </a:r>
            <a:r>
              <a:rPr lang="en-US" dirty="0"/>
              <a:t>method is used to remove the element at the specified index.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size()</a:t>
            </a:r>
            <a:r>
              <a:rPr lang="en-US" b="1" dirty="0"/>
              <a:t> </a:t>
            </a:r>
            <a:r>
              <a:rPr lang="en-US" dirty="0"/>
              <a:t>method is used to determine the number of elements in the Vector.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 err="1"/>
              <a:t>isEmpty</a:t>
            </a:r>
            <a:r>
              <a:rPr lang="en-US" b="1" i="1" dirty="0"/>
              <a:t>()</a:t>
            </a:r>
            <a:r>
              <a:rPr lang="en-US" b="1" dirty="0"/>
              <a:t> </a:t>
            </a:r>
            <a:r>
              <a:rPr lang="en-US" dirty="0"/>
              <a:t>method is used to check if there are no elements in the Vector.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contains(Object o)</a:t>
            </a:r>
            <a:r>
              <a:rPr lang="en-US" b="1" dirty="0"/>
              <a:t> </a:t>
            </a:r>
            <a:r>
              <a:rPr lang="en-US" dirty="0"/>
              <a:t>is used to check whether an object is stored in the Vector.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 err="1"/>
              <a:t>indexOf</a:t>
            </a:r>
            <a:r>
              <a:rPr lang="en-US" b="1" i="1" dirty="0"/>
              <a:t>(Object o)</a:t>
            </a:r>
            <a:r>
              <a:rPr lang="en-US" dirty="0"/>
              <a:t> is used to get the index of the object in the Vector.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clear()</a:t>
            </a:r>
            <a:r>
              <a:rPr lang="en-US" b="1" dirty="0"/>
              <a:t> </a:t>
            </a:r>
            <a:r>
              <a:rPr lang="en-US" dirty="0"/>
              <a:t>method is used to remove all elements from the Vector.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iterator()</a:t>
            </a:r>
            <a:r>
              <a:rPr lang="en-US" b="1" dirty="0"/>
              <a:t> </a:t>
            </a:r>
            <a:r>
              <a:rPr lang="en-US" dirty="0"/>
              <a:t>method is used to generate an </a:t>
            </a:r>
            <a:r>
              <a:rPr lang="en-US" i="1" dirty="0"/>
              <a:t>Iterator</a:t>
            </a:r>
            <a:r>
              <a:rPr lang="en-US" dirty="0"/>
              <a:t> object which can be used to iterate the Vector.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 err="1"/>
              <a:t>toArray</a:t>
            </a:r>
            <a:r>
              <a:rPr lang="en-US" b="1" i="1" dirty="0"/>
              <a:t>()</a:t>
            </a:r>
            <a:r>
              <a:rPr lang="en-US" b="1" dirty="0"/>
              <a:t> </a:t>
            </a:r>
            <a:r>
              <a:rPr lang="en-US" dirty="0"/>
              <a:t>method is used to create an array that contains the elements of the Vector.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lnSpc>
                <a:spcPct val="150000"/>
              </a:lnSpc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("Doe"); </a:t>
            </a:r>
            <a:r>
              <a:rPr lang="en-US" sz="18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Adds a new </a:t>
            </a:r>
            <a: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</a:t>
            </a:r>
            <a:b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v.add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"John");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Adds the String "John" at index </a:t>
            </a:r>
            <a: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</a:t>
            </a:r>
            <a:b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v.get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 will </a:t>
            </a:r>
            <a: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 the </a:t>
            </a:r>
            <a:r>
              <a:rPr lang="en-US" sz="18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"Doe</a:t>
            </a:r>
            <a: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b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v.indexOf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("Doe");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b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v.contains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("Doe");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"true</a:t>
            </a:r>
            <a: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b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v.remove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Removes the element at index </a:t>
            </a:r>
            <a: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</a:t>
            </a:r>
            <a:br>
              <a:rPr lang="en-US" sz="18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v.clear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Clears all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Iterator</a:t>
            </a:r>
            <a:r>
              <a:rPr lang="en-US" dirty="0"/>
              <a:t> interface provides a standard means of iterating through a </a:t>
            </a:r>
            <a:r>
              <a:rPr lang="en-US" dirty="0" smtClean="0"/>
              <a:t>collection of </a:t>
            </a:r>
            <a:r>
              <a:rPr lang="en-US" dirty="0"/>
              <a:t>elements in a defined sequence</a:t>
            </a:r>
            <a:r>
              <a:rPr lang="en-US" dirty="0" smtClean="0"/>
              <a:t>.</a:t>
            </a:r>
          </a:p>
          <a:p>
            <a:pPr lvl="1" fontAlgn="ctr"/>
            <a:r>
              <a:rPr lang="en-US" dirty="0" smtClean="0"/>
              <a:t>The </a:t>
            </a:r>
            <a:r>
              <a:rPr lang="en-US" b="1" i="1" dirty="0" err="1"/>
              <a:t>hasNext</a:t>
            </a:r>
            <a:r>
              <a:rPr lang="en-US" b="1" i="1" dirty="0"/>
              <a:t>()</a:t>
            </a:r>
            <a:r>
              <a:rPr lang="en-US" b="1" dirty="0"/>
              <a:t> </a:t>
            </a:r>
            <a:r>
              <a:rPr lang="en-US" dirty="0"/>
              <a:t>method determines whether the structure contains any more elements.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next()</a:t>
            </a:r>
            <a:r>
              <a:rPr lang="en-US" b="1" dirty="0"/>
              <a:t> </a:t>
            </a:r>
            <a:r>
              <a:rPr lang="en-US" dirty="0"/>
              <a:t>method retrieves the next element in a structure. If there are no more elements, </a:t>
            </a:r>
            <a:r>
              <a:rPr lang="en-US" i="1" dirty="0"/>
              <a:t>next()</a:t>
            </a:r>
            <a:r>
              <a:rPr lang="en-US" dirty="0"/>
              <a:t> throws a </a:t>
            </a:r>
            <a:r>
              <a:rPr lang="en-US" i="1" dirty="0" err="1"/>
              <a:t>NoSuchElementException</a:t>
            </a:r>
            <a:r>
              <a:rPr lang="en-US" dirty="0"/>
              <a:t> exception.</a:t>
            </a:r>
          </a:p>
          <a:p>
            <a:pPr lvl="1" fontAlgn="ctr"/>
            <a:r>
              <a:rPr lang="en-US" dirty="0"/>
              <a:t>The </a:t>
            </a:r>
            <a:r>
              <a:rPr lang="en-US" b="1" i="1" dirty="0"/>
              <a:t>remove()</a:t>
            </a:r>
            <a:r>
              <a:rPr lang="en-US" b="1" dirty="0"/>
              <a:t> </a:t>
            </a:r>
            <a:r>
              <a:rPr lang="en-US" dirty="0"/>
              <a:t>method removes the last element returned by the </a:t>
            </a:r>
            <a:r>
              <a:rPr lang="en-US" i="1" dirty="0"/>
              <a:t>next()</a:t>
            </a:r>
            <a:r>
              <a:rPr lang="en-US" dirty="0"/>
              <a:t> method from the underlying collection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users.hasNext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users.next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of the data structures provide an </a:t>
            </a:r>
            <a:r>
              <a:rPr lang="en-US" i="1" dirty="0"/>
              <a:t>iterator</a:t>
            </a:r>
            <a:r>
              <a:rPr lang="en-US" dirty="0"/>
              <a:t>, an implementation of the </a:t>
            </a:r>
            <a:r>
              <a:rPr lang="en-US" i="1" dirty="0"/>
              <a:t>Iterator</a:t>
            </a:r>
            <a:r>
              <a:rPr lang="en-US" dirty="0"/>
              <a:t> interface which can be used to traverse its elements.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(Iterator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v.iterator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(String) </a:t>
            </a:r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Java provides an enhanced </a:t>
            </a:r>
            <a:r>
              <a:rPr lang="en-US" i="1" dirty="0" smtClean="0"/>
              <a:t>for loop</a:t>
            </a:r>
            <a:r>
              <a:rPr lang="en-US" dirty="0" smtClean="0"/>
              <a:t> for collections that implement the </a:t>
            </a:r>
            <a:r>
              <a:rPr lang="en-US" i="1" dirty="0" smtClean="0"/>
              <a:t>Iterator</a:t>
            </a:r>
            <a:r>
              <a:rPr lang="en-US" dirty="0" smtClean="0"/>
              <a:t> interface: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(String name : v)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CodeKeeper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1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stack is a data structure used to model information accessed in a specific order. The </a:t>
            </a:r>
            <a:r>
              <a:rPr lang="en-US" b="1" i="1" dirty="0"/>
              <a:t>Stack</a:t>
            </a:r>
            <a:r>
              <a:rPr lang="en-US" i="1" dirty="0"/>
              <a:t> </a:t>
            </a:r>
            <a:r>
              <a:rPr lang="en-US" dirty="0"/>
              <a:t>class in Java is implemented as a last-in-first-out (LIFO) stack which means that the last item added to the stack is the first one to be removed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Stack</a:t>
            </a:r>
            <a:r>
              <a:rPr lang="en-US" dirty="0"/>
              <a:t> class actually extends the </a:t>
            </a:r>
            <a:r>
              <a:rPr lang="en-US" i="1" dirty="0"/>
              <a:t>Vector</a:t>
            </a:r>
            <a:r>
              <a:rPr lang="en-US" dirty="0"/>
              <a:t> class which means that it supports all operations supported by </a:t>
            </a:r>
            <a:r>
              <a:rPr lang="en-US" i="1" dirty="0"/>
              <a:t>Vector</a:t>
            </a:r>
            <a:r>
              <a:rPr lang="en-US" dirty="0"/>
              <a:t>. It additionally offers several methods for convenience when working with stacks such </a:t>
            </a:r>
            <a:r>
              <a:rPr lang="en-US" dirty="0" smtClean="0"/>
              <a:t>as:</a:t>
            </a:r>
          </a:p>
          <a:p>
            <a:pPr lvl="1" fontAlgn="ctr"/>
            <a:r>
              <a:rPr lang="en-US" sz="15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s.push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("One"); </a:t>
            </a:r>
            <a:r>
              <a:rPr lang="en-US" sz="15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Adds an element on the top of the stack.</a:t>
            </a:r>
          </a:p>
          <a:p>
            <a:pPr lvl="1" fontAlgn="ctr"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s.pop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Assigns the element from the top of the stack to </a:t>
            </a:r>
            <a:r>
              <a:rPr lang="en-US" sz="1500" i="1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removes the element from the stack.</a:t>
            </a:r>
          </a:p>
          <a:p>
            <a:pPr lvl="1" fontAlgn="ctr">
              <a:lnSpc>
                <a:spcPct val="110000"/>
              </a:lnSpc>
            </a:pP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s.peek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15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Assigns the element from the top of the stack to </a:t>
            </a:r>
            <a:r>
              <a:rPr lang="en-US" sz="1500" i="1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but doesn't remove it from the stack.</a:t>
            </a:r>
          </a:p>
          <a:p>
            <a:pPr lvl="1" fontAlgn="ctr">
              <a:lnSpc>
                <a:spcPct val="110000"/>
              </a:lnSpc>
            </a:pP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s.search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("One"); </a:t>
            </a:r>
            <a:r>
              <a:rPr lang="en-US" sz="15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the distance from the top of the stack of the element if it exists on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Map</a:t>
            </a:r>
            <a:r>
              <a:rPr lang="en-US" dirty="0"/>
              <a:t> is an interface which defines a number of key-value data structures i.e. a way to store objects referenced by a key. The key serves the purpose of an </a:t>
            </a:r>
            <a:r>
              <a:rPr lang="en-US" i="1" dirty="0"/>
              <a:t>index</a:t>
            </a:r>
            <a:r>
              <a:rPr lang="en-US" dirty="0"/>
              <a:t> in an array or a </a:t>
            </a:r>
            <a:r>
              <a:rPr lang="en-US" i="1" dirty="0"/>
              <a:t>List</a:t>
            </a:r>
            <a:r>
              <a:rPr lang="en-US" dirty="0"/>
              <a:t> such as a </a:t>
            </a:r>
            <a:r>
              <a:rPr lang="en-US" i="1" dirty="0"/>
              <a:t>Vector </a:t>
            </a:r>
            <a:r>
              <a:rPr lang="en-US" dirty="0"/>
              <a:t>-  it's a unique value used to access the data stored at a position in the data structure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Java provides a number of implementations of the </a:t>
            </a:r>
            <a:r>
              <a:rPr lang="en-US" i="1" dirty="0"/>
              <a:t>Map</a:t>
            </a:r>
            <a:r>
              <a:rPr lang="en-US" dirty="0"/>
              <a:t> interface such as </a:t>
            </a:r>
            <a:r>
              <a:rPr lang="en-US" i="1" dirty="0" err="1"/>
              <a:t>Hashtable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 r1 = new Rectangle(0, 0, 5, 5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look.put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(“small”, r1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 = new Rectangle(0, 0, 25, 25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look.put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(“large”, r3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 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</a:t>
            </a:r>
            <a:r>
              <a:rPr lang="en-US" sz="17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look.get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(“large</a:t>
            </a:r>
            <a: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br>
              <a:rPr lang="en-US" sz="17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look.remove</a:t>
            </a: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(“large”);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3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824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Diamond Grid 16x9</vt:lpstr>
      <vt:lpstr>Data structures</vt:lpstr>
      <vt:lpstr>Vector</vt:lpstr>
      <vt:lpstr>Vector operations</vt:lpstr>
      <vt:lpstr>Vector operations examples</vt:lpstr>
      <vt:lpstr>Iterator</vt:lpstr>
      <vt:lpstr>Looping through data structures</vt:lpstr>
      <vt:lpstr>Example: CodeKeeper</vt:lpstr>
      <vt:lpstr>Stacks</vt:lpstr>
      <vt:lpstr>Map</vt:lpstr>
      <vt:lpstr>Example: ComicBooks</vt:lpstr>
      <vt:lpstr>The problem with data structures</vt:lpstr>
      <vt:lpstr>Generics</vt:lpstr>
      <vt:lpstr>Example: CodeKeeper2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2015-03-12T10:48:08Z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