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9" r:id="rId17"/>
    <p:sldId id="295" r:id="rId18"/>
    <p:sldId id="297" r:id="rId19"/>
    <p:sldId id="296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3/13/2015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Input and Output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823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PrimeWriter</a:t>
            </a:r>
            <a:r>
              <a:rPr lang="en-US" dirty="0" smtClean="0"/>
              <a:t> and </a:t>
            </a:r>
            <a:r>
              <a:rPr lang="en-US" dirty="0" err="1" smtClean="0"/>
              <a:t>PrimeReader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1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ConsoleInput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079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streams -&gt; </a:t>
            </a:r>
            <a:r>
              <a:rPr lang="en-US" dirty="0" err="1" smtClean="0"/>
              <a:t>FileReader</a:t>
            </a:r>
            <a:r>
              <a:rPr lang="en-US" dirty="0" smtClean="0"/>
              <a:t> and </a:t>
            </a:r>
            <a:r>
              <a:rPr lang="en-US" dirty="0" err="1" smtClean="0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FileReader</a:t>
            </a:r>
            <a:r>
              <a:rPr lang="en-US" dirty="0"/>
              <a:t> methods:</a:t>
            </a:r>
          </a:p>
          <a:p>
            <a:pPr lvl="1" font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- Returns the next character on the stream as an integer.</a:t>
            </a:r>
          </a:p>
          <a:p>
            <a:pPr lvl="1" font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read(char[],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- Reads characters into the specified character array with the indicated starting point and number of characters read. Returns the number of read characters.</a:t>
            </a:r>
          </a:p>
          <a:p>
            <a:pPr marL="0" indent="0">
              <a:buNone/>
            </a:pPr>
            <a:r>
              <a:rPr lang="en-US" dirty="0"/>
              <a:t>For better efficiency, use </a:t>
            </a:r>
            <a:r>
              <a:rPr lang="en-US" dirty="0" err="1"/>
              <a:t>BufferedReader</a:t>
            </a:r>
            <a:r>
              <a:rPr lang="en-US" dirty="0"/>
              <a:t>:</a:t>
            </a:r>
          </a:p>
          <a:p>
            <a:pPr lvl="1" font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(Reader)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- Creates a buffered character stream associated with the specified Reader object, such as </a:t>
            </a:r>
            <a:r>
              <a:rPr lang="en-US" dirty="0" err="1"/>
              <a:t>FileReader</a:t>
            </a:r>
            <a:r>
              <a:rPr lang="en-US" dirty="0"/>
              <a:t>.</a:t>
            </a:r>
          </a:p>
          <a:p>
            <a:pPr lvl="1" font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(Reader,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- Creates a buffered character stream associated with the specified Reader and with a buffer of </a:t>
            </a:r>
            <a:r>
              <a:rPr lang="en-US" dirty="0" err="1"/>
              <a:t>int</a:t>
            </a:r>
            <a:r>
              <a:rPr lang="en-US" dirty="0"/>
              <a:t> size.</a:t>
            </a:r>
          </a:p>
          <a:p>
            <a:pPr lvl="1" font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- Returns a line of text terminated with either:</a:t>
            </a:r>
          </a:p>
          <a:p>
            <a:pPr lvl="2" fontAlgn="ctr"/>
            <a:r>
              <a:rPr lang="en-US" dirty="0"/>
              <a:t>A newline character (‘\n</a:t>
            </a:r>
            <a:r>
              <a:rPr lang="en-US" dirty="0" smtClean="0"/>
              <a:t>’); A </a:t>
            </a:r>
            <a:r>
              <a:rPr lang="en-US" dirty="0"/>
              <a:t>carriage return character (‘\r</a:t>
            </a:r>
            <a:r>
              <a:rPr lang="en-US" dirty="0" smtClean="0"/>
              <a:t>’); A </a:t>
            </a:r>
            <a:r>
              <a:rPr lang="en-US" dirty="0"/>
              <a:t>carriage return followed by a newline (“\n\r</a:t>
            </a:r>
            <a:r>
              <a:rPr lang="en-US" dirty="0" smtClean="0"/>
              <a:t>”).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3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SourceReader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374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streams -&gt; </a:t>
            </a:r>
            <a:r>
              <a:rPr lang="en-US" dirty="0" err="1" smtClean="0"/>
              <a:t>FileWriter</a:t>
            </a:r>
            <a:r>
              <a:rPr lang="en-US" dirty="0" smtClean="0"/>
              <a:t> and </a:t>
            </a:r>
            <a:r>
              <a:rPr lang="en-US" dirty="0" err="1" smtClean="0"/>
              <a:t>BufferedWriter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FileWriter</a:t>
            </a:r>
            <a:r>
              <a:rPr lang="en-US" dirty="0"/>
              <a:t> methods:</a:t>
            </a:r>
          </a:p>
          <a:p>
            <a:pPr lvl="1" fontAlgn="ctr"/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- Writes a character.</a:t>
            </a:r>
          </a:p>
          <a:p>
            <a:pPr lvl="1" fontAlgn="ctr"/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write(char[],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- Writes characters from the specified character array with the indicated starting point and number of characters written.</a:t>
            </a:r>
          </a:p>
          <a:p>
            <a:pPr lvl="1" fontAlgn="ctr"/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write(String,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- </a:t>
            </a:r>
            <a:r>
              <a:rPr lang="en-US" dirty="0"/>
              <a:t>Writes characters from the specified string with the indicated starting point and number of </a:t>
            </a:r>
            <a:r>
              <a:rPr lang="en-US" dirty="0" smtClean="0"/>
              <a:t>characters </a:t>
            </a:r>
            <a:r>
              <a:rPr lang="en-US" dirty="0"/>
              <a:t>written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better efficiency, use </a:t>
            </a:r>
            <a:r>
              <a:rPr lang="en-US" dirty="0" err="1"/>
              <a:t>BufferedWriter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- Byte input </a:t>
            </a:r>
            <a:r>
              <a:rPr lang="en-US" dirty="0"/>
              <a:t>stream</a:t>
            </a:r>
          </a:p>
          <a:p>
            <a:pPr fontAlgn="ctr"/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r>
              <a:rPr lang="en-US" dirty="0"/>
              <a:t> </a:t>
            </a:r>
            <a:r>
              <a:rPr lang="en-US" dirty="0" smtClean="0"/>
              <a:t>- Character output </a:t>
            </a:r>
            <a:r>
              <a:rPr lang="en-US" dirty="0"/>
              <a:t>stream</a:t>
            </a:r>
          </a:p>
          <a:p>
            <a:pPr fontAlgn="ctr"/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System.err</a:t>
            </a:r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- </a:t>
            </a:r>
            <a:r>
              <a:rPr lang="en-US" dirty="0" smtClean="0"/>
              <a:t>Error </a:t>
            </a:r>
            <a:r>
              <a:rPr lang="en-US" dirty="0" smtClean="0"/>
              <a:t>character output </a:t>
            </a:r>
            <a:r>
              <a:rPr lang="en-US" dirty="0"/>
              <a:t>stream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4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Constructors:</a:t>
            </a:r>
          </a:p>
          <a:p>
            <a:pPr lvl="1" fontAlgn="ctr"/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File(String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- Creates a File object with the specified folder; no filename is indicated, so this refers only to a file folder.</a:t>
            </a:r>
          </a:p>
          <a:p>
            <a:pPr lvl="1" font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File(String, 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- Creates a File object with the specified folder path and the specified name.</a:t>
            </a:r>
          </a:p>
          <a:p>
            <a:pPr lvl="1" font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File(File, 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- Creates a File object with its path represented by the specified File and its name indicated by the specified String.</a:t>
            </a:r>
          </a:p>
          <a:p>
            <a:pPr marL="0" indent="0">
              <a:buNone/>
            </a:pPr>
            <a:r>
              <a:rPr lang="en-US" dirty="0"/>
              <a:t>Methods:</a:t>
            </a:r>
          </a:p>
          <a:p>
            <a:pPr lvl="1" font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exists(); long length();</a:t>
            </a:r>
          </a:p>
          <a:p>
            <a:pPr lvl="1" font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renameTo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(File);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delete();</a:t>
            </a:r>
          </a:p>
          <a:p>
            <a:pPr lvl="1" font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String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 String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getPath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lvl="1" font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mkDir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isDirectory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lvl="1" font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File[]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listFiles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9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0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WordCounter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Count the number of occurrences of each word in a file specified as an argument to </a:t>
            </a:r>
            <a:r>
              <a:rPr lang="en-US" smtClean="0"/>
              <a:t>the application.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0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r>
              <a:rPr lang="en-US" dirty="0" err="1" smtClean="0"/>
              <a:t>AliExpress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an e-commerce application that (for now) supports the following features:</a:t>
            </a:r>
          </a:p>
          <a:p>
            <a:r>
              <a:rPr lang="en-US" dirty="0" smtClean="0"/>
              <a:t>Loads a set of products from a text file and stores them in a in-memory warehouse during application startup.</a:t>
            </a:r>
          </a:p>
          <a:p>
            <a:pPr lvl="1"/>
            <a:r>
              <a:rPr lang="en-US" dirty="0" smtClean="0"/>
              <a:t>Each product has a unique key (String), name (String), price (Integer) and quantity (Integer) separated with a delimiter (e.g. “|”).</a:t>
            </a:r>
          </a:p>
          <a:p>
            <a:r>
              <a:rPr lang="en-US" dirty="0" smtClean="0"/>
              <a:t>Using console input allows the user to:</a:t>
            </a:r>
          </a:p>
          <a:p>
            <a:pPr lvl="1"/>
            <a:r>
              <a:rPr lang="en-US" dirty="0" smtClean="0"/>
              <a:t>List all products in the warehouse</a:t>
            </a:r>
          </a:p>
          <a:p>
            <a:pPr lvl="1"/>
            <a:r>
              <a:rPr lang="en-US" dirty="0" smtClean="0"/>
              <a:t>Adds a specific quantity of a product to his shopping basket</a:t>
            </a:r>
          </a:p>
          <a:p>
            <a:pPr lvl="1"/>
            <a:r>
              <a:rPr lang="en-US" dirty="0" smtClean="0"/>
              <a:t>Proceeds with “payment” of the goods he selected (for now just print them out along with the </a:t>
            </a:r>
            <a:r>
              <a:rPr lang="en-US" smtClean="0"/>
              <a:t>total payment sum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089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ctr"/>
            <a:r>
              <a:rPr lang="en-US" dirty="0"/>
              <a:t>A </a:t>
            </a:r>
            <a:r>
              <a:rPr lang="en-US" b="1" dirty="0"/>
              <a:t>stream</a:t>
            </a:r>
            <a:r>
              <a:rPr lang="en-US" dirty="0"/>
              <a:t> is an abstraction that is used to deal with reading and writing data regardless of the medium on which the data is read from/written to (e.g. files, internet content, magnetic tapes, another application, </a:t>
            </a:r>
            <a:r>
              <a:rPr lang="en-US" dirty="0" smtClean="0"/>
              <a:t>etc.).</a:t>
            </a:r>
            <a:endParaRPr lang="en-US" dirty="0"/>
          </a:p>
          <a:p>
            <a:pPr fontAlgn="ctr"/>
            <a:r>
              <a:rPr lang="en-US" dirty="0"/>
              <a:t>An </a:t>
            </a:r>
            <a:r>
              <a:rPr lang="en-US" b="1" dirty="0"/>
              <a:t>input stream</a:t>
            </a:r>
            <a:r>
              <a:rPr lang="en-US" dirty="0"/>
              <a:t> is used to read data from a data source into a program.</a:t>
            </a:r>
          </a:p>
          <a:p>
            <a:pPr fontAlgn="ctr"/>
            <a:r>
              <a:rPr lang="en-US" dirty="0"/>
              <a:t>An </a:t>
            </a:r>
            <a:r>
              <a:rPr lang="en-US" b="1" dirty="0"/>
              <a:t>output stream</a:t>
            </a:r>
            <a:r>
              <a:rPr lang="en-US" dirty="0"/>
              <a:t> is used to send data from a program to a data destination.</a:t>
            </a:r>
          </a:p>
          <a:p>
            <a:pPr fontAlgn="ctr"/>
            <a:r>
              <a:rPr lang="en-US" dirty="0"/>
              <a:t>A </a:t>
            </a:r>
            <a:r>
              <a:rPr lang="en-US" b="1" dirty="0"/>
              <a:t>filtered stream</a:t>
            </a:r>
            <a:r>
              <a:rPr lang="en-US" dirty="0"/>
              <a:t> is a type of stream that modifies the way an existing stream is handled; it processes the data during the reading or writing operations before they reach the destination.</a:t>
            </a:r>
          </a:p>
          <a:p>
            <a:pPr fontAlgn="ctr"/>
            <a:r>
              <a:rPr lang="en-US" dirty="0"/>
              <a:t>Types of streams:</a:t>
            </a:r>
          </a:p>
          <a:p>
            <a:pPr lvl="1" fontAlgn="ctr"/>
            <a:r>
              <a:rPr lang="en-US" b="1" dirty="0"/>
              <a:t>Byte streams</a:t>
            </a:r>
            <a:r>
              <a:rPr lang="en-US" dirty="0"/>
              <a:t> can be used to process any data that can be represented as bytes (numbers from 0 to 255)</a:t>
            </a:r>
          </a:p>
          <a:p>
            <a:pPr lvl="1" fontAlgn="ctr"/>
            <a:r>
              <a:rPr lang="en-US" b="1" dirty="0"/>
              <a:t>Character streams</a:t>
            </a:r>
            <a:r>
              <a:rPr lang="en-US" dirty="0"/>
              <a:t> are specialized types of byte streams that handle only textual data.</a:t>
            </a:r>
          </a:p>
          <a:p>
            <a:pPr fontAlgn="ctr"/>
            <a:r>
              <a:rPr lang="en-US" dirty="0"/>
              <a:t>Both input and output streams need to be closed after being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streams -&gt; </a:t>
            </a:r>
            <a:r>
              <a:rPr lang="en-US" dirty="0" err="1" smtClean="0"/>
              <a:t>FileInputStream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Most frequently used type of streams.</a:t>
            </a:r>
          </a:p>
          <a:p>
            <a:pPr fontAlgn="ctr"/>
            <a:r>
              <a:rPr lang="en-US" dirty="0"/>
              <a:t>OS agnostic way of working with files.</a:t>
            </a:r>
          </a:p>
          <a:p>
            <a:r>
              <a:rPr lang="en-US" dirty="0" smtClean="0"/>
              <a:t>Methods:</a:t>
            </a:r>
          </a:p>
          <a:p>
            <a:pPr lvl="1" fontAlgn="ctr"/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- Returns the </a:t>
            </a:r>
            <a:r>
              <a:rPr lang="en-US" dirty="0"/>
              <a:t>byte which has been read or -1 if the end of the stream has been reached.</a:t>
            </a:r>
          </a:p>
          <a:p>
            <a:pPr lvl="1" fontAlgn="ctr"/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read(byte[],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- </a:t>
            </a:r>
            <a:r>
              <a:rPr lang="en-US" dirty="0" smtClean="0"/>
              <a:t>Reads </a:t>
            </a:r>
            <a:r>
              <a:rPr lang="en-US" dirty="0"/>
              <a:t>a specified number of bytes from a stream and stores them into the array starting from a specified position.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ByteReader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6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streams -&gt; </a:t>
            </a:r>
            <a:r>
              <a:rPr lang="en-US" dirty="0" err="1" smtClean="0"/>
              <a:t>FileOutputStream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Methods:</a:t>
            </a:r>
          </a:p>
          <a:p>
            <a:pPr lvl="1" fontAlgn="ctr"/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- W</a:t>
            </a:r>
            <a:r>
              <a:rPr lang="en-US" dirty="0" smtClean="0"/>
              <a:t>rites </a:t>
            </a:r>
            <a:r>
              <a:rPr lang="en-US" dirty="0"/>
              <a:t>a single byte into the stream.</a:t>
            </a:r>
          </a:p>
          <a:p>
            <a:pPr lvl="1" fontAlgn="ctr"/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write(byte[],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- </a:t>
            </a:r>
            <a:r>
              <a:rPr lang="en-US" dirty="0" smtClean="0"/>
              <a:t>Writes </a:t>
            </a:r>
            <a:r>
              <a:rPr lang="en-US" dirty="0"/>
              <a:t>a specified number of bytes from the byte array starting from a specified position.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ByteWriter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09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streams -&gt; Filtered steams -&gt; Buffered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US" dirty="0"/>
              <a:t>A buffered input stream fills a buffer with data that hasn't been requested yet. When a program needs this data, it looks to the buffer first before going to the original stream source.</a:t>
            </a:r>
          </a:p>
          <a:p>
            <a:pPr fontAlgn="ctr"/>
            <a:r>
              <a:rPr lang="en-US" dirty="0"/>
              <a:t>With buffered output stream, when data is written it first goes to a buffer. Only when the buffer is filled up is the data written to the actual file.</a:t>
            </a:r>
          </a:p>
          <a:p>
            <a:pPr fontAlgn="ctr"/>
            <a:r>
              <a:rPr lang="en-US" dirty="0"/>
              <a:t>They provide a more efficient way of processing data.</a:t>
            </a:r>
          </a:p>
          <a:p>
            <a:r>
              <a:rPr lang="en-US" dirty="0" smtClean="0"/>
              <a:t>Constructors:</a:t>
            </a:r>
          </a:p>
          <a:p>
            <a:pPr lvl="1" font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BufferedOutputStream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BufferedOutputStraem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BufferDemo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672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streams -&gt; Filtered streams -&gt; Data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Convenient for working with data which is represented by the Java primitive types.</a:t>
            </a:r>
          </a:p>
          <a:p>
            <a:pPr fontAlgn="ctr"/>
            <a:r>
              <a:rPr lang="en-US" dirty="0"/>
              <a:t>Supported methods: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readByte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writeByte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(integer)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readDouble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writeDouble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readFloat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writeFloat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readLong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writeLong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(long)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readShort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writeShort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1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927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Diamond Grid 16x9</vt:lpstr>
      <vt:lpstr>Input and Output</vt:lpstr>
      <vt:lpstr>Streams</vt:lpstr>
      <vt:lpstr>Byte streams -&gt; FileInputStream</vt:lpstr>
      <vt:lpstr>Example: ByteReader</vt:lpstr>
      <vt:lpstr>Byte streams -&gt; FileOutputStream</vt:lpstr>
      <vt:lpstr>Example: ByteWriter</vt:lpstr>
      <vt:lpstr>Byte streams -&gt; Filtered steams -&gt; Buffered streams</vt:lpstr>
      <vt:lpstr>Example: BufferDemo</vt:lpstr>
      <vt:lpstr>Byte streams -&gt; Filtered streams -&gt; Data streams</vt:lpstr>
      <vt:lpstr>Example: PrimeWriter and PrimeReader</vt:lpstr>
      <vt:lpstr>Example: ConsoleInput</vt:lpstr>
      <vt:lpstr>Character streams -&gt; FileReader and BufferedReader</vt:lpstr>
      <vt:lpstr>Example: SourceReader</vt:lpstr>
      <vt:lpstr>Character streams -&gt; FileWriter and BufferedWriter</vt:lpstr>
      <vt:lpstr>Predefined streams</vt:lpstr>
      <vt:lpstr>File</vt:lpstr>
      <vt:lpstr>Exercises</vt:lpstr>
      <vt:lpstr>Exercise: WordCounter</vt:lpstr>
      <vt:lpstr>Application: AliExpress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2015-03-13T08:49:26Z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