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33" autoAdjust="0"/>
  </p:normalViewPr>
  <p:slideViewPr>
    <p:cSldViewPr snapToGrid="0">
      <p:cViewPr varScale="1">
        <p:scale>
          <a:sx n="61" d="100"/>
          <a:sy n="61" d="100"/>
        </p:scale>
        <p:origin x="1062" y="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an e.g.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would be tempting to copy/paste the code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VolcanoRobot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modify it accordingly. However, later we might need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if we proceed with the copy/paste way of doing things, it would be very hard to maintain the common code later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3/8/2015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Object-oriented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subclass can have only one superclass - single inheritance.</a:t>
            </a:r>
          </a:p>
          <a:p>
            <a:pPr fontAlgn="ctr"/>
            <a:r>
              <a:rPr lang="en-US" dirty="0"/>
              <a:t>One superclass can have an unlimited number of subclasses.</a:t>
            </a:r>
          </a:p>
          <a:p>
            <a:pPr fontAlgn="ctr"/>
            <a:r>
              <a:rPr lang="en-US"/>
              <a:t>If a class doesn't explicitly inherit from another class, it inherits implicitly from Java's Object class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Volcano </a:t>
            </a:r>
            <a:r>
              <a:rPr lang="en-US" smtClean="0"/>
              <a:t>Robot </a:t>
            </a:r>
            <a:r>
              <a:rPr lang="en-US" smtClean="0"/>
              <a:t>Virgil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main()</a:t>
            </a:r>
            <a:r>
              <a:rPr lang="en-US" dirty="0"/>
              <a:t> method of the </a:t>
            </a:r>
            <a:r>
              <a:rPr lang="en-US" i="1" dirty="0" err="1"/>
              <a:t>VolcanoRobot</a:t>
            </a:r>
            <a:r>
              <a:rPr lang="en-US" dirty="0"/>
              <a:t> class, create a second </a:t>
            </a:r>
            <a:r>
              <a:rPr lang="en-US" i="1" dirty="0" err="1"/>
              <a:t>VolcanoRobot</a:t>
            </a:r>
            <a:r>
              <a:rPr lang="en-US" dirty="0"/>
              <a:t> robot named </a:t>
            </a:r>
            <a:r>
              <a:rPr lang="en-US" i="1" dirty="0" err="1" smtClean="0"/>
              <a:t>virgil</a:t>
            </a:r>
            <a:r>
              <a:rPr lang="en-US" dirty="0"/>
              <a:t>, set up its instance variables, and display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mimics real-world concepts through OOP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Tailored to the human mind rather than the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The focus is on the task for which the computer is used rather than the way a computer handles the </a:t>
            </a:r>
            <a:r>
              <a:rPr lang="en-US" dirty="0" smtClean="0"/>
              <a:t>task</a:t>
            </a:r>
          </a:p>
          <a:p>
            <a:r>
              <a:rPr lang="en-US" dirty="0"/>
              <a:t>Elements of OOP - classes, abstract classes, interfaces, objects, attributes, methods, etc</a:t>
            </a:r>
            <a:r>
              <a:rPr lang="en-US" dirty="0" smtClean="0"/>
              <a:t>.</a:t>
            </a:r>
          </a:p>
          <a:p>
            <a:r>
              <a:rPr lang="en-US" dirty="0"/>
              <a:t>Four major principles of OOP - abstraction, encapsulation, inheritance, </a:t>
            </a:r>
            <a:r>
              <a:rPr lang="en-US" dirty="0" smtClean="0"/>
              <a:t>polymorphism</a:t>
            </a:r>
          </a:p>
          <a:p>
            <a:r>
              <a:rPr lang="en-US" dirty="0"/>
              <a:t>More difficult than learning the Java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Common mistake - procedural code masked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665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system:</a:t>
            </a:r>
          </a:p>
          <a:p>
            <a:pPr lvl="1"/>
            <a:r>
              <a:rPr lang="en-US" dirty="0"/>
              <a:t>Speakers - play mid-range and high-frequency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Subwoofer - plays low bass 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Tuner - receives radio broadcast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CD player - plays audio data from </a:t>
            </a:r>
            <a:r>
              <a:rPr lang="en-US" dirty="0" smtClean="0"/>
              <a:t>CDs</a:t>
            </a:r>
          </a:p>
          <a:p>
            <a:r>
              <a:rPr lang="en-US" dirty="0"/>
              <a:t>Key concepts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components are self-contained elements that perform a specific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They can be combined and </a:t>
            </a:r>
            <a:r>
              <a:rPr lang="en-US" dirty="0" smtClean="0"/>
              <a:t>reused</a:t>
            </a:r>
          </a:p>
          <a:p>
            <a:pPr lvl="1"/>
            <a:r>
              <a:rPr lang="en-US" dirty="0"/>
              <a:t>They interconnect through standardized connectors</a:t>
            </a:r>
          </a:p>
        </p:txBody>
      </p:sp>
    </p:spTree>
    <p:extLst>
      <p:ext uri="{BB962C8B-B14F-4D97-AF65-F5344CB8AC3E}">
        <p14:creationId xmlns:p14="http://schemas.microsoft.com/office/powerpoint/2010/main" val="3251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software bundles of related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which model real-world objects</a:t>
            </a:r>
            <a:r>
              <a:rPr lang="en-US" dirty="0" smtClean="0"/>
              <a:t>.</a:t>
            </a:r>
          </a:p>
          <a:p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(blueprint) used to create objects</a:t>
            </a:r>
            <a:r>
              <a:rPr lang="en-US" dirty="0" smtClean="0"/>
              <a:t>.</a:t>
            </a:r>
          </a:p>
          <a:p>
            <a:r>
              <a:rPr lang="en-US" dirty="0"/>
              <a:t>Objects created from the same class have similar features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5347996" cy="3810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Modem class</a:t>
            </a:r>
          </a:p>
          <a:p>
            <a:pPr lvl="1"/>
            <a:r>
              <a:rPr lang="en-US" dirty="0"/>
              <a:t>Connects to a computer through a serial </a:t>
            </a:r>
            <a:r>
              <a:rPr lang="en-US" dirty="0" smtClean="0"/>
              <a:t>port</a:t>
            </a:r>
          </a:p>
          <a:p>
            <a:pPr lvl="1"/>
            <a:r>
              <a:rPr lang="en-US" dirty="0"/>
              <a:t>Can dial a phone number</a:t>
            </a:r>
          </a:p>
          <a:p>
            <a:pPr lvl="1"/>
            <a:r>
              <a:rPr lang="en-US" dirty="0"/>
              <a:t>Can send and receive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4" y="1646238"/>
            <a:ext cx="3282820" cy="33274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1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object's state is expressed through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Attributes In Java are called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Instance variables - object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/>
              <a:t>Class (static) variables - class specific i.e. they relate to an entire class of objects created from a </a:t>
            </a:r>
            <a:r>
              <a:rPr lang="en-US" dirty="0" smtClean="0"/>
              <a:t>class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behavior</a:t>
            </a:r>
            <a:r>
              <a:rPr lang="en-US" dirty="0"/>
              <a:t> of an object relates to the things that the object can do to themselves and to other </a:t>
            </a:r>
            <a:r>
              <a:rPr lang="en-US" dirty="0" smtClean="0"/>
              <a:t>objects.</a:t>
            </a:r>
            <a:endParaRPr lang="en-US" dirty="0"/>
          </a:p>
          <a:p>
            <a:pPr fontAlgn="ctr"/>
            <a:r>
              <a:rPr lang="en-US" dirty="0"/>
              <a:t>In Java behavior is expressed through </a:t>
            </a:r>
            <a:r>
              <a:rPr lang="en-US" b="1" dirty="0"/>
              <a:t>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Volcano </a:t>
            </a:r>
            <a:r>
              <a:rPr lang="en-US" dirty="0" smtClean="0"/>
              <a:t>Robot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VolcanoRobot</a:t>
            </a:r>
            <a:r>
              <a:rPr lang="en-US" dirty="0"/>
              <a:t> class used to do research inside volcanic craters</a:t>
            </a:r>
            <a:r>
              <a:rPr lang="en-US" dirty="0" smtClean="0"/>
              <a:t>.</a:t>
            </a:r>
          </a:p>
          <a:p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 fontAlgn="ctr"/>
            <a:r>
              <a:rPr lang="en-US" dirty="0"/>
              <a:t>Status - Exploring, moving, returning home</a:t>
            </a:r>
          </a:p>
          <a:p>
            <a:pPr lvl="1" fontAlgn="ctr"/>
            <a:r>
              <a:rPr lang="en-US" dirty="0"/>
              <a:t>Speed - Measured in kilometers per hour</a:t>
            </a:r>
          </a:p>
          <a:p>
            <a:pPr lvl="1" fontAlgn="ctr"/>
            <a:r>
              <a:rPr lang="en-US" dirty="0"/>
              <a:t>Temperature - Measured in degrees </a:t>
            </a:r>
            <a:r>
              <a:rPr lang="en-US" dirty="0" smtClean="0"/>
              <a:t>centigrade</a:t>
            </a:r>
          </a:p>
          <a:p>
            <a:r>
              <a:rPr lang="en-US" dirty="0" smtClean="0"/>
              <a:t>Methods:</a:t>
            </a:r>
          </a:p>
          <a:p>
            <a:pPr lvl="1" fontAlgn="ctr"/>
            <a:r>
              <a:rPr lang="en-US" dirty="0"/>
              <a:t>Check current temperature</a:t>
            </a:r>
          </a:p>
          <a:p>
            <a:pPr lvl="1" fontAlgn="ctr"/>
            <a:r>
              <a:rPr lang="en-US" dirty="0"/>
              <a:t>Begin a survey</a:t>
            </a:r>
          </a:p>
          <a:p>
            <a:pPr lvl="1" fontAlgn="ctr"/>
            <a:r>
              <a:rPr lang="en-US" dirty="0"/>
              <a:t>Report current speed</a:t>
            </a:r>
          </a:p>
          <a:p>
            <a:pPr lvl="1" font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9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Allows for one class, a </a:t>
            </a:r>
            <a:r>
              <a:rPr lang="en-US" b="1" dirty="0"/>
              <a:t>subclass</a:t>
            </a:r>
            <a:r>
              <a:rPr lang="en-US" dirty="0"/>
              <a:t>, to inherit the attributes and behavior of another class called a </a:t>
            </a:r>
            <a:r>
              <a:rPr lang="en-US" b="1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The subclass specifies how it differs from its </a:t>
            </a:r>
            <a:r>
              <a:rPr lang="en-US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Functionality common to multiple classes can be put into a superclass, which enables it to be used repeatedly in all classes below it in the </a:t>
            </a:r>
            <a:r>
              <a:rPr lang="en-US" dirty="0" smtClean="0"/>
              <a:t>hierarchy.</a:t>
            </a:r>
            <a:endParaRPr lang="en-US" dirty="0"/>
          </a:p>
          <a:p>
            <a:pPr lvl="1" fontAlgn="ctr"/>
            <a:r>
              <a:rPr lang="en-US" dirty="0"/>
              <a:t>Changes to a superclass automatically are reflected in all its subclasses, their subclasses,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01" y="2154101"/>
            <a:ext cx="3467584" cy="284837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99" y="2287469"/>
            <a:ext cx="3572374" cy="25816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4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550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Diamond Grid 16x9</vt:lpstr>
      <vt:lpstr>Object-oriented programming</vt:lpstr>
      <vt:lpstr>Overview</vt:lpstr>
      <vt:lpstr>OOP model example</vt:lpstr>
      <vt:lpstr>Objects and classes</vt:lpstr>
      <vt:lpstr>Example</vt:lpstr>
      <vt:lpstr>Attributes and behavior</vt:lpstr>
      <vt:lpstr>Example: Volcano Robot</vt:lpstr>
      <vt:lpstr>Inheritance</vt:lpstr>
      <vt:lpstr>Class hierarchy example</vt:lpstr>
      <vt:lpstr>Inheritance in Java</vt:lpstr>
      <vt:lpstr>Exercises</vt:lpstr>
      <vt:lpstr>Exercise: Volcano Robot Virgil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2015-03-08T21:06:57Z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