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9" r:id="rId16"/>
    <p:sldId id="282" r:id="rId17"/>
    <p:sldId id="283" r:id="rId18"/>
    <p:sldId id="288" r:id="rId19"/>
    <p:sldId id="284" r:id="rId20"/>
    <p:sldId id="285" r:id="rId21"/>
    <p:sldId id="286" r:id="rId22"/>
    <p:sldId id="287" r:id="rId23"/>
    <p:sldId id="290" r:id="rId24"/>
    <p:sldId id="293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3/8/2015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Assigning a value is done using the assignment operator which is the equal sign </a:t>
            </a:r>
            <a:r>
              <a:rPr lang="en-US" dirty="0" smtClean="0"/>
              <a:t>("=")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</a:p>
          <a:p>
            <a:pPr lvl="1" fontAlgn="ctr"/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idCode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8675309;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accountOverdrawn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constant</a:t>
            </a:r>
            <a:r>
              <a:rPr lang="en-US" dirty="0"/>
              <a:t> is a variable which is not allowed to change its value as the program runs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Java, constants are defined using the </a:t>
            </a:r>
            <a:r>
              <a:rPr lang="en-US" b="1" dirty="0"/>
              <a:t>final</a:t>
            </a:r>
            <a:r>
              <a:rPr lang="en-US" dirty="0"/>
              <a:t> keyword.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float PI = 3.141592;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DEBUG = false;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PENALTY = 25;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to improve the readability of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fontAlgn="ctr"/>
            <a:r>
              <a:rPr lang="en-US" b="1" dirty="0" smtClean="0"/>
              <a:t>Single </a:t>
            </a:r>
            <a:r>
              <a:rPr lang="en-US" b="1" dirty="0"/>
              <a:t>line comments</a:t>
            </a:r>
            <a:r>
              <a:rPr lang="en-US" dirty="0"/>
              <a:t> - denoted by two slash characters </a:t>
            </a:r>
            <a:r>
              <a:rPr lang="en-US" dirty="0" smtClean="0"/>
              <a:t>"//“.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marL="514350" lvl="1" indent="-285750"/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creditHours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credit hours for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469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b="1" dirty="0" smtClean="0"/>
              <a:t>Multiple </a:t>
            </a:r>
            <a:r>
              <a:rPr lang="en-US" b="1" dirty="0"/>
              <a:t>line comments</a:t>
            </a:r>
            <a:r>
              <a:rPr lang="en-US" dirty="0"/>
              <a:t> - everything that's in between "/*" and </a:t>
            </a:r>
            <a:r>
              <a:rPr lang="en-US" dirty="0" smtClean="0"/>
              <a:t>"*/“.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 fontAlgn="ctr">
              <a:lnSpc>
                <a:spcPct val="120000"/>
              </a:lnSpc>
            </a:pP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program occasionally deletes all files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b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 drive and renders it completely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unusable</a:t>
            </a:r>
            <a:b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press the Save button.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1600" dirty="0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b="1" dirty="0" err="1" smtClean="0"/>
              <a:t>Javadoc</a:t>
            </a:r>
            <a:r>
              <a:rPr lang="en-US" b="1" dirty="0" smtClean="0"/>
              <a:t> </a:t>
            </a:r>
            <a:r>
              <a:rPr lang="en-US" b="1" dirty="0"/>
              <a:t>comments</a:t>
            </a:r>
            <a:r>
              <a:rPr lang="en-US" dirty="0"/>
              <a:t> - everything that's in between "/**" and "*/". Considered to be official documentation for the code an can be extracted by tools to create the source code </a:t>
            </a:r>
            <a:r>
              <a:rPr lang="en-US" dirty="0" smtClean="0"/>
              <a:t>documentation.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Returns &lt;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if this list contains no elements.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@return &lt;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if this list contains no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elements.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Number literals: 10, -0x101, 0777, 0xFF</a:t>
            </a:r>
          </a:p>
          <a:p>
            <a:pPr fontAlgn="ctr"/>
            <a:r>
              <a:rPr lang="en-US" dirty="0"/>
              <a:t>Boolean literals: true, false</a:t>
            </a:r>
          </a:p>
          <a:p>
            <a:pPr fontAlgn="ctr"/>
            <a:r>
              <a:rPr lang="en-US" dirty="0"/>
              <a:t>Character literals: 'a', '#', '3'</a:t>
            </a:r>
          </a:p>
          <a:p>
            <a:pPr lvl="1" fontAlgn="ctr"/>
            <a:r>
              <a:rPr lang="en-US" dirty="0"/>
              <a:t>Special characters:</a:t>
            </a:r>
          </a:p>
          <a:p>
            <a:pPr lvl="2" fontAlgn="ctr"/>
            <a:r>
              <a:rPr lang="en-US" dirty="0"/>
              <a:t>\n - New </a:t>
            </a:r>
            <a:r>
              <a:rPr lang="en-US" dirty="0" smtClean="0"/>
              <a:t>line, \</a:t>
            </a:r>
            <a:r>
              <a:rPr lang="en-US" dirty="0"/>
              <a:t>t </a:t>
            </a:r>
            <a:r>
              <a:rPr lang="en-US" dirty="0" smtClean="0"/>
              <a:t>– Tab, \</a:t>
            </a:r>
            <a:r>
              <a:rPr lang="en-US" dirty="0"/>
              <a:t>b </a:t>
            </a:r>
            <a:r>
              <a:rPr lang="en-US" dirty="0" smtClean="0"/>
              <a:t>– Backspace, \</a:t>
            </a:r>
            <a:r>
              <a:rPr lang="en-US" dirty="0"/>
              <a:t>r - Carriage </a:t>
            </a:r>
            <a:r>
              <a:rPr lang="en-US" dirty="0" smtClean="0"/>
              <a:t>return, \</a:t>
            </a:r>
            <a:r>
              <a:rPr lang="en-US" dirty="0"/>
              <a:t>f </a:t>
            </a:r>
            <a:r>
              <a:rPr lang="en-US" dirty="0" smtClean="0"/>
              <a:t>– </a:t>
            </a:r>
            <a:r>
              <a:rPr lang="en-US" dirty="0" err="1" smtClean="0"/>
              <a:t>Formfeed</a:t>
            </a:r>
            <a:r>
              <a:rPr lang="en-US" dirty="0" smtClean="0"/>
              <a:t>, \\ </a:t>
            </a:r>
            <a:r>
              <a:rPr lang="en-US" dirty="0"/>
              <a:t>- </a:t>
            </a:r>
            <a:r>
              <a:rPr lang="en-US" dirty="0" smtClean="0"/>
              <a:t>Backslash, \’ </a:t>
            </a:r>
            <a:r>
              <a:rPr lang="en-US" dirty="0"/>
              <a:t>- Single </a:t>
            </a:r>
            <a:r>
              <a:rPr lang="en-US" dirty="0" smtClean="0"/>
              <a:t>quotation mark, \” </a:t>
            </a:r>
            <a:r>
              <a:rPr lang="en-US" dirty="0"/>
              <a:t>- Double quotation </a:t>
            </a:r>
            <a:r>
              <a:rPr lang="en-US" dirty="0" smtClean="0"/>
              <a:t>mark, \</a:t>
            </a:r>
            <a:r>
              <a:rPr lang="en-US" dirty="0"/>
              <a:t>d </a:t>
            </a:r>
            <a:r>
              <a:rPr lang="en-US" dirty="0" smtClean="0"/>
              <a:t>– Octal, \</a:t>
            </a:r>
            <a:r>
              <a:rPr lang="en-US" dirty="0" err="1"/>
              <a:t>xd</a:t>
            </a:r>
            <a:r>
              <a:rPr lang="en-US" dirty="0"/>
              <a:t> </a:t>
            </a:r>
            <a:r>
              <a:rPr lang="en-US" dirty="0" smtClean="0"/>
              <a:t>– Hexadecimal, \</a:t>
            </a:r>
            <a:r>
              <a:rPr lang="en-US" dirty="0" err="1"/>
              <a:t>ud</a:t>
            </a:r>
            <a:r>
              <a:rPr lang="en-US" dirty="0"/>
              <a:t> - Unicode character</a:t>
            </a:r>
          </a:p>
          <a:p>
            <a:pPr fontAlgn="ctr"/>
            <a:r>
              <a:rPr lang="en-US" dirty="0"/>
              <a:t>String literals: "Socrates asked, \"Hemlock is poison?\""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6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1528"/>
              </p:ext>
            </p:extLst>
          </p:nvPr>
        </p:nvGraphicFramePr>
        <p:xfrm>
          <a:off x="2751438" y="2621435"/>
          <a:ext cx="6383758" cy="2133600"/>
        </p:xfrm>
        <a:graphic>
          <a:graphicData uri="http://schemas.openxmlformats.org/drawingml/2006/table">
            <a:tbl>
              <a:tblPr/>
              <a:tblGrid>
                <a:gridCol w="1736529"/>
                <a:gridCol w="2783132"/>
                <a:gridCol w="1864097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3 + 4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Subtraction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5 - 7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Multiplication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5 * 5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14 / 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Modulus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20 % 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8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Weather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9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26599"/>
              </p:ext>
            </p:extLst>
          </p:nvPr>
        </p:nvGraphicFramePr>
        <p:xfrm>
          <a:off x="3303373" y="2817636"/>
          <a:ext cx="5198076" cy="1778000"/>
        </p:xfrm>
        <a:graphic>
          <a:graphicData uri="http://schemas.openxmlformats.org/drawingml/2006/table">
            <a:tbl>
              <a:tblPr/>
              <a:tblGrid>
                <a:gridCol w="2767523"/>
                <a:gridCol w="2430553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+=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= x +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-=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= x -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*=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= x *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/=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= x /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1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Incrementing and decrementing are used very often so Java provides special operators to make this less </a:t>
            </a:r>
            <a:r>
              <a:rPr lang="en-US" dirty="0" smtClean="0"/>
              <a:t>verbose.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7;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x++;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new value is 8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dirty="0"/>
              <a:t>When using in an expression, it's important whether the increment or decrement operator is used in a </a:t>
            </a:r>
            <a:r>
              <a:rPr lang="en-US" b="1" dirty="0"/>
              <a:t>prefix</a:t>
            </a:r>
            <a:r>
              <a:rPr lang="en-US" dirty="0"/>
              <a:t> (e.g. ++x) or a </a:t>
            </a:r>
            <a:r>
              <a:rPr lang="en-US" b="1" dirty="0"/>
              <a:t>postfix </a:t>
            </a:r>
            <a:r>
              <a:rPr lang="en-US" dirty="0"/>
              <a:t>(e.g. x++)</a:t>
            </a:r>
            <a:r>
              <a:rPr lang="en-US" b="1" dirty="0"/>
              <a:t> </a:t>
            </a:r>
            <a:r>
              <a:rPr lang="en-US" dirty="0" smtClean="0"/>
              <a:t>notation.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y, z;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x, y, and z are all declared.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42;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 given the value of 42.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x++;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is given x’s value (42) before it is incremented and x is then incremented to 43.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++x;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 incremented to 44, and z is given x’s value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/>
              <a:t>Statements and expressions</a:t>
            </a:r>
          </a:p>
          <a:p>
            <a:pPr fontAlgn="ctr"/>
            <a:r>
              <a:rPr lang="en-US" dirty="0"/>
              <a:t>Variables and primitive data types</a:t>
            </a:r>
          </a:p>
          <a:p>
            <a:pPr fontAlgn="ctr"/>
            <a:r>
              <a:rPr lang="en-US" dirty="0"/>
              <a:t>Constants</a:t>
            </a:r>
          </a:p>
          <a:p>
            <a:pPr fontAlgn="ctr"/>
            <a:r>
              <a:rPr lang="en-US" dirty="0"/>
              <a:t>Comments</a:t>
            </a:r>
          </a:p>
          <a:p>
            <a:pPr fontAlgn="ctr"/>
            <a:r>
              <a:rPr lang="en-US" dirty="0"/>
              <a:t>Literals</a:t>
            </a:r>
          </a:p>
          <a:p>
            <a:pPr fontAlgn="ctr"/>
            <a:r>
              <a:rPr lang="en-US" dirty="0"/>
              <a:t>Arithmetic</a:t>
            </a:r>
          </a:p>
          <a:p>
            <a:pPr fontAlgn="ctr"/>
            <a:r>
              <a:rPr lang="en-US" dirty="0"/>
              <a:t>Comparisons</a:t>
            </a:r>
          </a:p>
          <a:p>
            <a:pPr fontAlgn="ctr"/>
            <a:r>
              <a:rPr lang="en-US" dirty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88268"/>
              </p:ext>
            </p:extLst>
          </p:nvPr>
        </p:nvGraphicFramePr>
        <p:xfrm>
          <a:off x="2166550" y="2659568"/>
          <a:ext cx="7496434" cy="2275840"/>
        </p:xfrm>
        <a:graphic>
          <a:graphicData uri="http://schemas.openxmlformats.org/drawingml/2006/table">
            <a:tbl>
              <a:tblPr/>
              <a:tblGrid>
                <a:gridCol w="1614505"/>
                <a:gridCol w="4148818"/>
                <a:gridCol w="1733111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==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Equals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x ==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!=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Not equal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!=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Less than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&lt;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Greater than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&gt;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Less than or equal to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&lt;=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Greater than or equal to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x &gt;=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4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04858"/>
              </p:ext>
            </p:extLst>
          </p:nvPr>
        </p:nvGraphicFramePr>
        <p:xfrm>
          <a:off x="2711760" y="2909568"/>
          <a:ext cx="7018983" cy="1625600"/>
        </p:xfrm>
        <a:graphic>
          <a:graphicData uri="http://schemas.openxmlformats.org/drawingml/2006/table">
            <a:tbl>
              <a:tblPr/>
              <a:tblGrid>
                <a:gridCol w="1198889"/>
                <a:gridCol w="1198889"/>
                <a:gridCol w="4621205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&amp;&amp;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(score &gt; 75000) &amp;&amp; (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</a:rPr>
                        <a:t>playerLives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&lt; 10)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||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(score &gt; 75000) || (playerLives == 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(score &gt; 75000) ^ (playerLives == 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!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!(age &lt; 30)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"+" operator can be used outside of mathematics to concatenate (combine) two or more strings.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“Raymond”;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(“Everybody loves “ +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cs typeface="Consolas" panose="020B0609020204030204" pitchFamily="49" charset="0"/>
              </a:rPr>
              <a:t>prints</a:t>
            </a:r>
            <a:r>
              <a:rPr lang="en-US" dirty="0">
                <a:cs typeface="Consolas" panose="020B0609020204030204" pitchFamily="49" charset="0"/>
              </a:rPr>
              <a:t/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/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"Everybody loves Raymond</a:t>
            </a:r>
            <a:r>
              <a:rPr lang="en-US" dirty="0" smtClean="0">
                <a:cs typeface="Consolas" panose="020B0609020204030204" pitchFamily="49" charset="0"/>
              </a:rPr>
              <a:t>"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Investment </a:t>
            </a:r>
            <a:r>
              <a:rPr lang="en-US" dirty="0" smtClean="0"/>
              <a:t>Calculator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program that calculates how much a $14,000 investment would be worth if it increased in value by 40% during the first year, lost $1,500 in value the second year, and increased 12% in the third year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Quotient </a:t>
            </a:r>
            <a:r>
              <a:rPr lang="en-US"/>
              <a:t>and </a:t>
            </a:r>
            <a:r>
              <a:rPr lang="en-US" smtClean="0"/>
              <a:t>Remainder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displays two numbers and uses the "/" and "%" operators to display the result and remainder after they are divided. Use the "\t" character escape code to separate the result and remainder in your output.</a:t>
            </a:r>
          </a:p>
        </p:txBody>
      </p:sp>
    </p:spTree>
    <p:extLst>
      <p:ext uri="{BB962C8B-B14F-4D97-AF65-F5344CB8AC3E}">
        <p14:creationId xmlns:p14="http://schemas.microsoft.com/office/powerpoint/2010/main" val="36861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statement </a:t>
            </a:r>
            <a:r>
              <a:rPr lang="en-US" dirty="0"/>
              <a:t>is a command that </a:t>
            </a:r>
            <a:r>
              <a:rPr lang="en-US" dirty="0" smtClean="0"/>
              <a:t>causes </a:t>
            </a:r>
            <a:r>
              <a:rPr lang="en-US" dirty="0"/>
              <a:t>something to </a:t>
            </a:r>
            <a:r>
              <a:rPr lang="en-US" dirty="0" smtClean="0"/>
              <a:t>happen.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weight = 225;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(“My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is ” + weight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ctr"/>
            <a:r>
              <a:rPr lang="en-US" dirty="0" smtClean="0"/>
              <a:t>An </a:t>
            </a:r>
            <a:r>
              <a:rPr lang="en-US" b="1" dirty="0"/>
              <a:t>expression</a:t>
            </a:r>
            <a:r>
              <a:rPr lang="en-US" dirty="0"/>
              <a:t> is a statement that produces a value. The value produced by the statement is called a </a:t>
            </a:r>
            <a:r>
              <a:rPr lang="en-US" b="1" dirty="0"/>
              <a:t>return </a:t>
            </a:r>
            <a:r>
              <a:rPr lang="en-US" b="1" dirty="0" smtClean="0"/>
              <a:t>value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add(x, y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6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Used to store information (data) while the program is running.</a:t>
            </a:r>
          </a:p>
          <a:p>
            <a:pPr fontAlgn="ctr"/>
            <a:r>
              <a:rPr lang="en-US" dirty="0"/>
              <a:t>Types of variables:</a:t>
            </a:r>
          </a:p>
          <a:p>
            <a:pPr lvl="1" fontAlgn="ctr"/>
            <a:r>
              <a:rPr lang="en-US" b="1" dirty="0"/>
              <a:t>Class variables</a:t>
            </a:r>
            <a:r>
              <a:rPr lang="en-US" dirty="0"/>
              <a:t> - used to define the attributes for an entire class of objects and apply to all instances of it.</a:t>
            </a:r>
          </a:p>
          <a:p>
            <a:pPr lvl="1" fontAlgn="ctr"/>
            <a:r>
              <a:rPr lang="en-US" b="1" dirty="0"/>
              <a:t>Instance variables</a:t>
            </a:r>
            <a:r>
              <a:rPr lang="en-US" dirty="0"/>
              <a:t> - used to defined the object's attributes.</a:t>
            </a:r>
          </a:p>
          <a:p>
            <a:pPr lvl="1" fontAlgn="ctr"/>
            <a:r>
              <a:rPr lang="en-US" b="1" dirty="0"/>
              <a:t>Local variables</a:t>
            </a:r>
            <a:r>
              <a:rPr lang="en-US" dirty="0"/>
              <a:t> - used inside method definitions or even smaller blocks of statements within a method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declaration: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loanLength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message;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Assigning </a:t>
            </a:r>
            <a:r>
              <a:rPr lang="en-US" dirty="0"/>
              <a:t>initial values: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1000;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city = “Skopje”;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US" dirty="0"/>
              <a:t>The name must start with a letter, an underscore character ("_"), or a dollar sign ("$"). In practice, prefer to use </a:t>
            </a:r>
            <a:r>
              <a:rPr lang="en-US" dirty="0" smtClean="0"/>
              <a:t>letters only.</a:t>
            </a:r>
            <a:endParaRPr lang="en-US" dirty="0"/>
          </a:p>
          <a:p>
            <a:pPr fontAlgn="ctr"/>
            <a:r>
              <a:rPr lang="en-US" dirty="0"/>
              <a:t>Names are case </a:t>
            </a:r>
            <a:r>
              <a:rPr lang="en-US" dirty="0" smtClean="0"/>
              <a:t>sensitive.</a:t>
            </a:r>
            <a:endParaRPr lang="en-US" dirty="0"/>
          </a:p>
          <a:p>
            <a:pPr fontAlgn="ctr"/>
            <a:r>
              <a:rPr lang="en-US" dirty="0" err="1"/>
              <a:t>CamelCase</a:t>
            </a:r>
            <a:r>
              <a:rPr lang="en-US" dirty="0"/>
              <a:t> notation:</a:t>
            </a:r>
          </a:p>
          <a:p>
            <a:pPr lvl="1" fontAlgn="ctr"/>
            <a:r>
              <a:rPr lang="en-US" dirty="0"/>
              <a:t>The first letter of the variable name is lowercase.</a:t>
            </a:r>
          </a:p>
          <a:p>
            <a:pPr lvl="1" fontAlgn="ctr"/>
            <a:r>
              <a:rPr lang="en-US" dirty="0"/>
              <a:t>Each successive world in the variable name begins with a capital letter.</a:t>
            </a:r>
          </a:p>
          <a:p>
            <a:pPr lvl="1" fontAlgn="ctr"/>
            <a:r>
              <a:rPr lang="en-US" dirty="0"/>
              <a:t>All other letters are lowercase.</a:t>
            </a:r>
          </a:p>
          <a:p>
            <a:pPr lvl="1" fontAlgn="ctr"/>
            <a:r>
              <a:rPr lang="en-US" dirty="0"/>
              <a:t>Examples:</a:t>
            </a:r>
          </a:p>
          <a:p>
            <a:pPr lvl="2" fontAlgn="ctr"/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loadFile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 fontAlgn="ctr"/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localAreaCode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 fontAlgn="ctr"/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quitGame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variable in Java can be declared as one of these three types</a:t>
            </a:r>
            <a:r>
              <a:rPr lang="en-US" dirty="0" smtClean="0"/>
              <a:t>:</a:t>
            </a:r>
            <a:endParaRPr lang="en-US" dirty="0"/>
          </a:p>
          <a:p>
            <a:pPr lvl="1" fontAlgn="ctr"/>
            <a:r>
              <a:rPr lang="en-US" dirty="0"/>
              <a:t>One of the primitive data types</a:t>
            </a:r>
          </a:p>
          <a:p>
            <a:pPr lvl="1" fontAlgn="ctr"/>
            <a:r>
              <a:rPr lang="en-US" dirty="0"/>
              <a:t>The name of a class or interface</a:t>
            </a:r>
          </a:p>
          <a:p>
            <a:pPr lvl="1" fontAlgn="ctr"/>
            <a:r>
              <a:rPr lang="en-US" dirty="0"/>
              <a:t>An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Eight primitive data types are part of the Java language:</a:t>
            </a:r>
          </a:p>
          <a:p>
            <a:pPr fontAlgn="ctr"/>
            <a:r>
              <a:rPr lang="en-US" dirty="0"/>
              <a:t>Four to store integers:</a:t>
            </a:r>
          </a:p>
          <a:p>
            <a:pPr lvl="1" fontAlgn="ctr"/>
            <a:r>
              <a:rPr lang="en-US" b="1" dirty="0"/>
              <a:t>byte</a:t>
            </a:r>
            <a:r>
              <a:rPr lang="en-US" dirty="0"/>
              <a:t> (8 bits) - 128 to 127</a:t>
            </a:r>
          </a:p>
          <a:p>
            <a:pPr lvl="1" fontAlgn="ctr"/>
            <a:r>
              <a:rPr lang="en-US" b="1" dirty="0"/>
              <a:t>short</a:t>
            </a:r>
            <a:r>
              <a:rPr lang="en-US" i="1" dirty="0"/>
              <a:t> </a:t>
            </a:r>
            <a:r>
              <a:rPr lang="en-US" dirty="0"/>
              <a:t>(16 bits) - 32,768 to 32,767</a:t>
            </a:r>
          </a:p>
          <a:p>
            <a:pPr lvl="1" fontAlgn="ctr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(32 bits) - 2,147,483,648 to 2,147,483,647</a:t>
            </a:r>
          </a:p>
          <a:p>
            <a:pPr lvl="1" fontAlgn="ctr"/>
            <a:r>
              <a:rPr lang="en-US" b="1" dirty="0"/>
              <a:t>long </a:t>
            </a:r>
            <a:r>
              <a:rPr lang="en-US" dirty="0"/>
              <a:t>(64 bits) - 9,223,372,036,854,775,808 to 9,223,372,036,854,775,807</a:t>
            </a:r>
          </a:p>
          <a:p>
            <a:pPr fontAlgn="ctr"/>
            <a:r>
              <a:rPr lang="en-US" dirty="0"/>
              <a:t>Two floating-point numbers:</a:t>
            </a:r>
          </a:p>
          <a:p>
            <a:pPr lvl="1" fontAlgn="ctr"/>
            <a:r>
              <a:rPr lang="en-US" b="1" dirty="0"/>
              <a:t>float</a:t>
            </a:r>
            <a:r>
              <a:rPr lang="en-US" i="1" dirty="0"/>
              <a:t> </a:t>
            </a:r>
            <a:r>
              <a:rPr lang="en-US" dirty="0"/>
              <a:t>- 1.4E-45 to 3.4E+38</a:t>
            </a:r>
          </a:p>
          <a:p>
            <a:pPr lvl="1" fontAlgn="ctr"/>
            <a:r>
              <a:rPr lang="en-US" b="1" dirty="0"/>
              <a:t>double </a:t>
            </a:r>
            <a:r>
              <a:rPr lang="en-US" dirty="0"/>
              <a:t>- 4.9E-324 to 1.7E+308</a:t>
            </a:r>
          </a:p>
          <a:p>
            <a:pPr fontAlgn="ctr"/>
            <a:r>
              <a:rPr lang="en-US" dirty="0"/>
              <a:t>The </a:t>
            </a:r>
            <a:r>
              <a:rPr lang="en-US" b="1" dirty="0"/>
              <a:t>char </a:t>
            </a:r>
            <a:r>
              <a:rPr lang="en-US" dirty="0"/>
              <a:t>type is used for individual characters such as letters, numbers, punctuation, and other symbols.</a:t>
            </a:r>
          </a:p>
          <a:p>
            <a:pPr fontAlgn="ctr"/>
            <a:r>
              <a:rPr lang="en-US" dirty="0"/>
              <a:t>The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type can hold either a </a:t>
            </a:r>
            <a:r>
              <a:rPr lang="en-US" i="1" dirty="0"/>
              <a:t>true</a:t>
            </a:r>
            <a:r>
              <a:rPr lang="en-US" dirty="0"/>
              <a:t> or a </a:t>
            </a:r>
            <a:r>
              <a:rPr lang="en-US" i="1" dirty="0"/>
              <a:t>false</a:t>
            </a:r>
            <a:r>
              <a:rPr lang="en-US" dirty="0"/>
              <a:t> value.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5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variable can be of Java's built-in classes, a third-party class or a class explicitly defined in the project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“Hopper”;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 hair;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VolcanoRobot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908</Words>
  <Application>Microsoft Office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Diamond Grid 16x9</vt:lpstr>
      <vt:lpstr>Language elements</vt:lpstr>
      <vt:lpstr>Overview</vt:lpstr>
      <vt:lpstr>Statements and expressions</vt:lpstr>
      <vt:lpstr>Variables</vt:lpstr>
      <vt:lpstr>Declaring variables</vt:lpstr>
      <vt:lpstr>Naming variables</vt:lpstr>
      <vt:lpstr>Variable types</vt:lpstr>
      <vt:lpstr>Primitive data types</vt:lpstr>
      <vt:lpstr>Class types</vt:lpstr>
      <vt:lpstr>Assigning values to variables</vt:lpstr>
      <vt:lpstr>Constants</vt:lpstr>
      <vt:lpstr>Comments</vt:lpstr>
      <vt:lpstr>Comments</vt:lpstr>
      <vt:lpstr>Comments</vt:lpstr>
      <vt:lpstr>Literals</vt:lpstr>
      <vt:lpstr>Arithmetic operations</vt:lpstr>
      <vt:lpstr>Example: Weather</vt:lpstr>
      <vt:lpstr>Shorthand assignment operators</vt:lpstr>
      <vt:lpstr>Increment and decrement operators</vt:lpstr>
      <vt:lpstr>Comparison operators</vt:lpstr>
      <vt:lpstr>Logical operators</vt:lpstr>
      <vt:lpstr>String arithmetic</vt:lpstr>
      <vt:lpstr>Exercises</vt:lpstr>
      <vt:lpstr>Exercise: Investment Calculator</vt:lpstr>
      <vt:lpstr>Exercise: Quotient and Remainder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2015-03-08T21:07:32Z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