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3/24/2015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RDBMS and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Management System (RDBMS)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is a means of storing information in such a way that information can be retrieved from it.</a:t>
            </a:r>
          </a:p>
          <a:p>
            <a:r>
              <a:rPr lang="en-US" dirty="0" smtClean="0"/>
              <a:t>A relational database stores information in </a:t>
            </a:r>
            <a:r>
              <a:rPr lang="en-US" b="1" dirty="0" smtClean="0"/>
              <a:t>tables</a:t>
            </a:r>
            <a:r>
              <a:rPr lang="en-US" dirty="0" smtClean="0"/>
              <a:t> with </a:t>
            </a:r>
            <a:r>
              <a:rPr lang="en-US" b="1" dirty="0" smtClean="0"/>
              <a:t>rows </a:t>
            </a:r>
            <a:r>
              <a:rPr lang="en-US" dirty="0" smtClean="0"/>
              <a:t>and</a:t>
            </a:r>
            <a:r>
              <a:rPr lang="en-US" b="1" dirty="0" smtClean="0"/>
              <a:t> columns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row in a table is usually identified with a </a:t>
            </a:r>
            <a:r>
              <a:rPr lang="en-US" b="1" dirty="0" smtClean="0"/>
              <a:t>primary key </a:t>
            </a:r>
            <a:r>
              <a:rPr lang="en-US" dirty="0" smtClean="0"/>
              <a:t>which should be unique for that row; a primary key is either one column or a combination of two or more columns.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foreign key</a:t>
            </a:r>
            <a:r>
              <a:rPr lang="en-US" dirty="0" smtClean="0"/>
              <a:t> is a column in one table that relates to a primary key in another table; they need to have the same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5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 (SQL)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categories:</a:t>
            </a:r>
          </a:p>
          <a:p>
            <a:pPr lvl="1"/>
            <a:r>
              <a:rPr lang="en-US" dirty="0" smtClean="0"/>
              <a:t>Data Manipulation Language (DML) statements:</a:t>
            </a:r>
          </a:p>
          <a:p>
            <a:pPr lvl="2"/>
            <a:r>
              <a:rPr lang="en-US" dirty="0" smtClean="0"/>
              <a:t>SELECT</a:t>
            </a:r>
          </a:p>
          <a:p>
            <a:pPr lvl="2"/>
            <a:r>
              <a:rPr lang="en-US" dirty="0" smtClean="0"/>
              <a:t>INSERT</a:t>
            </a:r>
          </a:p>
          <a:p>
            <a:pPr lvl="2"/>
            <a:r>
              <a:rPr lang="en-US" dirty="0" smtClean="0"/>
              <a:t>DELETE</a:t>
            </a:r>
          </a:p>
          <a:p>
            <a:pPr lvl="2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Data Definition Language (DDL) statements:</a:t>
            </a:r>
          </a:p>
          <a:p>
            <a:pPr lvl="2"/>
            <a:r>
              <a:rPr lang="en-US" dirty="0" smtClean="0"/>
              <a:t>CREATE TABLE</a:t>
            </a:r>
          </a:p>
          <a:p>
            <a:pPr lvl="2"/>
            <a:r>
              <a:rPr lang="en-US" dirty="0" smtClean="0"/>
              <a:t>DROP TABLE</a:t>
            </a:r>
          </a:p>
          <a:p>
            <a:pPr lvl="2"/>
            <a:r>
              <a:rPr lang="en-US" dirty="0" smtClean="0"/>
              <a:t>ALTER TABLE, etc.</a:t>
            </a:r>
          </a:p>
        </p:txBody>
      </p:sp>
    </p:spTree>
    <p:extLst>
      <p:ext uri="{BB962C8B-B14F-4D97-AF65-F5344CB8AC3E}">
        <p14:creationId xmlns:p14="http://schemas.microsoft.com/office/powerpoint/2010/main" val="13712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get information from a table.</a:t>
            </a:r>
          </a:p>
          <a:p>
            <a:r>
              <a:rPr lang="en-US" dirty="0" smtClean="0"/>
              <a:t>Specifies one or more column headings, one or more tables from which to select and optionally some criteria for selection.</a:t>
            </a:r>
          </a:p>
          <a:p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title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lent_to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7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possible to get data from more than one table using a </a:t>
            </a:r>
            <a:r>
              <a:rPr lang="en-US" b="1" dirty="0" smtClean="0"/>
              <a:t>join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book.isbn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book.title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member.name,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member.email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book, member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book.lent_to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member.id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9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one or more SQL statements that make up a logical unit of work.</a:t>
            </a:r>
          </a:p>
          <a:p>
            <a:r>
              <a:rPr lang="en-US" dirty="0" smtClean="0"/>
              <a:t>A transaction ends with either a </a:t>
            </a:r>
            <a:r>
              <a:rPr lang="en-US" b="1" dirty="0" smtClean="0"/>
              <a:t>commit</a:t>
            </a:r>
            <a:r>
              <a:rPr lang="en-US" dirty="0" smtClean="0"/>
              <a:t> or a </a:t>
            </a:r>
            <a:r>
              <a:rPr lang="en-US" b="1" dirty="0" smtClean="0"/>
              <a:t>rollback</a:t>
            </a:r>
            <a:r>
              <a:rPr lang="en-US" dirty="0" smtClean="0"/>
              <a:t>. The commit statement makes the changes from the SQL statements in the transaction permanent while the rollback statement undoes all changes resulting from the SQL statements in the transaction.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Create </a:t>
            </a:r>
            <a:r>
              <a:rPr lang="en-US" dirty="0" smtClean="0"/>
              <a:t>a “book”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table named </a:t>
            </a:r>
            <a:r>
              <a:rPr lang="en-US" dirty="0" smtClean="0"/>
              <a:t>“book" </a:t>
            </a:r>
            <a:r>
              <a:rPr lang="en-US" dirty="0"/>
              <a:t>with </a:t>
            </a:r>
            <a:r>
              <a:rPr lang="en-US" dirty="0" smtClean="0"/>
              <a:t>the following columns:</a:t>
            </a:r>
            <a:endParaRPr lang="en-US" dirty="0"/>
          </a:p>
          <a:p>
            <a:pPr lvl="1" fontAlgn="ctr"/>
            <a:r>
              <a:rPr lang="en-US" dirty="0" smtClean="0"/>
              <a:t>“id” </a:t>
            </a:r>
            <a:r>
              <a:rPr lang="en-US" dirty="0"/>
              <a:t>of type </a:t>
            </a:r>
            <a:r>
              <a:rPr lang="en-US" i="1" dirty="0" smtClean="0"/>
              <a:t>serial (</a:t>
            </a:r>
            <a:r>
              <a:rPr lang="en-US" i="1" dirty="0" err="1" smtClean="0"/>
              <a:t>autoincrement</a:t>
            </a:r>
            <a:r>
              <a:rPr lang="en-US" i="1" dirty="0" smtClean="0"/>
              <a:t>) </a:t>
            </a:r>
            <a:r>
              <a:rPr lang="en-US" dirty="0" smtClean="0"/>
              <a:t>as the </a:t>
            </a:r>
            <a:r>
              <a:rPr lang="en-US" dirty="0" smtClean="0"/>
              <a:t>table primary key.</a:t>
            </a:r>
            <a:endParaRPr lang="en-US" dirty="0"/>
          </a:p>
          <a:p>
            <a:pPr lvl="1" fontAlgn="ctr"/>
            <a:r>
              <a:rPr lang="en-US" dirty="0" smtClean="0"/>
              <a:t>“</a:t>
            </a:r>
            <a:r>
              <a:rPr lang="en-US" dirty="0" err="1" smtClean="0"/>
              <a:t>isbn</a:t>
            </a:r>
            <a:r>
              <a:rPr lang="en-US" dirty="0" smtClean="0"/>
              <a:t>” </a:t>
            </a:r>
            <a:r>
              <a:rPr lang="en-US" dirty="0"/>
              <a:t>of type </a:t>
            </a:r>
            <a:r>
              <a:rPr lang="en-US" i="1" dirty="0"/>
              <a:t>character </a:t>
            </a:r>
            <a:r>
              <a:rPr lang="en-US" i="1" dirty="0" smtClean="0"/>
              <a:t>varying</a:t>
            </a:r>
            <a:r>
              <a:rPr lang="en-US" dirty="0"/>
              <a:t> which should be unique</a:t>
            </a:r>
            <a:r>
              <a:rPr lang="en-US" i="1" dirty="0" smtClean="0"/>
              <a:t>.</a:t>
            </a:r>
            <a:endParaRPr lang="en-US" dirty="0"/>
          </a:p>
          <a:p>
            <a:pPr lvl="1" fontAlgn="ctr"/>
            <a:r>
              <a:rPr lang="en-US" dirty="0" smtClean="0"/>
              <a:t>“title” </a:t>
            </a:r>
            <a:r>
              <a:rPr lang="en-US" dirty="0"/>
              <a:t>of type</a:t>
            </a:r>
            <a:r>
              <a:rPr lang="en-US" i="1" dirty="0"/>
              <a:t> character </a:t>
            </a:r>
            <a:r>
              <a:rPr lang="en-US" i="1" dirty="0" smtClean="0"/>
              <a:t>varying.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5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317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Diamond Grid 16x9</vt:lpstr>
      <vt:lpstr>RDBMS and SQL</vt:lpstr>
      <vt:lpstr>Relational Database Management System (RDBMS)</vt:lpstr>
      <vt:lpstr>Structured Query Language (SQL)</vt:lpstr>
      <vt:lpstr>SELECT statement</vt:lpstr>
      <vt:lpstr>Joins</vt:lpstr>
      <vt:lpstr>Transactions</vt:lpstr>
      <vt:lpstr>Exercises</vt:lpstr>
      <vt:lpstr>Exercise: Create a “book” 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2015-03-24T08:34:35Z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