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8"/>
  </p:notesMasterIdLst>
  <p:handoutMasterIdLst>
    <p:handoutMasterId r:id="rId29"/>
  </p:handoutMasterIdLst>
  <p:sldIdLst>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93" r:id="rId17"/>
    <p:sldId id="283" r:id="rId18"/>
    <p:sldId id="284" r:id="rId19"/>
    <p:sldId id="285" r:id="rId20"/>
    <p:sldId id="286" r:id="rId21"/>
    <p:sldId id="287" r:id="rId22"/>
    <p:sldId id="288" r:id="rId23"/>
    <p:sldId id="289" r:id="rId24"/>
    <p:sldId id="294" r:id="rId25"/>
    <p:sldId id="290"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C48"/>
    <a:srgbClr val="4A967C"/>
    <a:srgbClr val="57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guide pos="3840"/>
        <p:guide orient="horz" pos="2160"/>
      </p:guideLst>
    </p:cSldViewPr>
  </p:slideViewPr>
  <p:notesTextViewPr>
    <p:cViewPr>
      <p:scale>
        <a:sx n="3" d="2"/>
        <a:sy n="3" d="2"/>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Illustrates the usage of different constructors from a single class.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75058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cxnSp>
        <p:nvCxnSpPr>
          <p:cNvPr id="58" name="Straight Connector 57"/>
          <p:cNvCxnSpPr/>
          <p:nvPr userDrawn="1"/>
        </p:nvCxnSpPr>
        <p:spPr>
          <a:xfrm>
            <a:off x="1295400" y="5294175"/>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 descr="C:\Users\branka.bugariska\Desktop\LogotoUshtePogolem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3845" y="5414885"/>
            <a:ext cx="1492358" cy="3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3/9/2015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useBgFill="1">
        <p:nvSpPr>
          <p:cNvPr id="3" name="Content Placeholder 2"/>
          <p:cNvSpPr>
            <a:spLocks noGrp="1"/>
          </p:cNvSpPr>
          <p:nvPr>
            <p:ph idx="1" hasCustomPrompt="1"/>
          </p:nvPr>
        </p:nvSpPr>
        <p:spPr>
          <a:ln>
            <a:solidFill>
              <a:schemeClr val="tx1">
                <a:lumMod val="50000"/>
                <a:lumOff val="50000"/>
              </a:schemeClr>
            </a:solidFill>
            <a:prstDash val="dash"/>
          </a:ln>
        </p:spPr>
        <p:txBody>
          <a:bodyPr tIns="91440" bIns="91440">
            <a:normAutofit/>
          </a:bodyPr>
          <a:lstStyle>
            <a:lvl1pPr marL="0" indent="0">
              <a:lnSpc>
                <a:spcPct val="100000"/>
              </a:lnSpc>
              <a:spcBef>
                <a:spcPts val="0"/>
              </a:spcBef>
              <a:buNone/>
              <a:defRPr sz="1600" baseline="0">
                <a:latin typeface="Consolas" panose="020B0609020204030204" pitchFamily="49" charset="0"/>
                <a:cs typeface="Consolas" panose="020B0609020204030204" pitchFamily="49" charset="0"/>
              </a:defRPr>
            </a:lvl1pPr>
          </a:lstStyle>
          <a:p>
            <a:pPr lvl="0"/>
            <a:r>
              <a:rPr lang="en-US" dirty="0" smtClean="0"/>
              <a:t>Place your code here…</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3/9/2015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3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3/9/2015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3/9/2015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3/9/2015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3/9/2015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659739"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3/9/2015</a:t>
            </a:fld>
            <a:endParaRPr lang="en-US"/>
          </a:p>
        </p:txBody>
      </p:sp>
      <p:sp>
        <p:nvSpPr>
          <p:cNvPr id="5" name="Footer Placeholder 4"/>
          <p:cNvSpPr>
            <a:spLocks noGrp="1"/>
          </p:cNvSpPr>
          <p:nvPr>
            <p:ph type="ftr" sz="quarter" idx="3"/>
          </p:nvPr>
        </p:nvSpPr>
        <p:spPr>
          <a:xfrm>
            <a:off x="1963054" y="6289679"/>
            <a:ext cx="7652948"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8" descr="C:\Users\branka.bugariska\Desktop\LogotoUshtePogolem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9434" y="6232351"/>
            <a:ext cx="1004751" cy="2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1" r:id="rId4"/>
    <p:sldLayoutId id="2147483652" r:id="rId5"/>
    <p:sldLayoutId id="2147483653" r:id="rId6"/>
    <p:sldLayoutId id="2147483654" r:id="rId7"/>
    <p:sldLayoutId id="2147483655" r:id="rId8"/>
    <p:sldLayoutId id="2147483656" r:id="rId9"/>
    <p:sldLayoutId id="2147483669" r:id="rId10"/>
    <p:sldLayoutId id="2147483658" r:id="rId11"/>
    <p:sldLayoutId id="214748365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800"/>
        </a:spcBef>
        <a:buClr>
          <a:srgbClr val="016C48"/>
        </a:buClr>
        <a:buSzPct val="100000"/>
        <a:buFont typeface="Arial" pitchFamily="34" charset="0"/>
        <a:buChar char="•"/>
        <a:defRPr sz="20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itchFamily="34" charset="0"/>
        <a:buChar char="-"/>
        <a:defRPr sz="1800" kern="1200">
          <a:solidFill>
            <a:schemeClr val="tx1"/>
          </a:solidFill>
          <a:latin typeface="Calibri" panose="020F0502020204030204" pitchFamily="34" charset="0"/>
          <a:ea typeface="+mn-ea"/>
          <a:cs typeface="+mn-cs"/>
        </a:defRPr>
      </a:lvl2pPr>
      <a:lvl3pPr marL="685800" indent="-179388" algn="l" defTabSz="914400" rtl="0" eaLnBrk="1" latinLnBrk="0" hangingPunct="1">
        <a:lnSpc>
          <a:spcPct val="90000"/>
        </a:lnSpc>
        <a:spcBef>
          <a:spcPts val="800"/>
        </a:spcBef>
        <a:buClr>
          <a:srgbClr val="016C48"/>
        </a:buClr>
        <a:buSzPct val="100000"/>
        <a:buFont typeface="Arial" pitchFamily="34" charset="0"/>
        <a:buChar char="-"/>
        <a:defRPr sz="1600" kern="1200">
          <a:solidFill>
            <a:schemeClr val="tx1"/>
          </a:solidFill>
          <a:latin typeface="Calibri" panose="020F0502020204030204" pitchFamily="3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4pPr>
      <a:lvl5pPr marL="1143000" indent="-179388" algn="l" defTabSz="914400" rtl="0" eaLnBrk="1" latinLnBrk="0" hangingPunct="1">
        <a:lnSpc>
          <a:spcPct val="90000"/>
        </a:lnSpc>
        <a:spcBef>
          <a:spcPts val="6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Working with objects</a:t>
            </a:r>
            <a:endParaRPr lang="en-US" dirty="0"/>
          </a:p>
        </p:txBody>
      </p:sp>
    </p:spTree>
    <p:extLst>
      <p:ext uri="{BB962C8B-B14F-4D97-AF65-F5344CB8AC3E}">
        <p14:creationId xmlns:p14="http://schemas.microsoft.com/office/powerpoint/2010/main" val="890928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String </a:t>
            </a:r>
            <a:r>
              <a:rPr lang="en-US" dirty="0" smtClean="0"/>
              <a:t>Checker</a:t>
            </a:r>
            <a:endParaRPr lang="en-US" sz="1800" dirty="0"/>
          </a:p>
        </p:txBody>
      </p:sp>
    </p:spTree>
    <p:extLst>
      <p:ext uri="{BB962C8B-B14F-4D97-AF65-F5344CB8AC3E}">
        <p14:creationId xmlns:p14="http://schemas.microsoft.com/office/powerpoint/2010/main" val="2693703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class methods</a:t>
            </a:r>
            <a:endParaRPr lang="en-US" dirty="0"/>
          </a:p>
        </p:txBody>
      </p:sp>
      <p:sp>
        <p:nvSpPr>
          <p:cNvPr id="3" name="Content Placeholder 2"/>
          <p:cNvSpPr>
            <a:spLocks noGrp="1"/>
          </p:cNvSpPr>
          <p:nvPr>
            <p:ph idx="1"/>
          </p:nvPr>
        </p:nvSpPr>
        <p:spPr/>
        <p:txBody>
          <a:bodyPr>
            <a:normAutofit/>
          </a:bodyPr>
          <a:lstStyle/>
          <a:p>
            <a:pPr fontAlgn="ctr"/>
            <a:r>
              <a:rPr lang="en-US" dirty="0"/>
              <a:t>Used for general utility methods.</a:t>
            </a:r>
          </a:p>
          <a:p>
            <a:pPr fontAlgn="ctr"/>
            <a:r>
              <a:rPr lang="en-US" dirty="0"/>
              <a:t>They operate on the objects provided as arguments, not on the instance of the class where they're defined.</a:t>
            </a:r>
          </a:p>
          <a:p>
            <a:pPr fontAlgn="ctr"/>
            <a:r>
              <a:rPr lang="en-US" dirty="0" smtClean="0"/>
              <a:t>Examples:</a:t>
            </a:r>
            <a:endParaRPr lang="en-US" dirty="0"/>
          </a:p>
          <a:p>
            <a:pPr lvl="1" fontAlgn="ctr"/>
            <a:r>
              <a:rPr lang="en-US" sz="1600" dirty="0">
                <a:solidFill>
                  <a:schemeClr val="accent1">
                    <a:lumMod val="50000"/>
                  </a:schemeClr>
                </a:solidFill>
                <a:latin typeface="Consolas" panose="020B0609020204030204" pitchFamily="49" charset="0"/>
                <a:cs typeface="Consolas" panose="020B0609020204030204" pitchFamily="49" charset="0"/>
              </a:rPr>
              <a:t>String s = </a:t>
            </a:r>
            <a:r>
              <a:rPr lang="en-US" sz="1600" dirty="0" err="1">
                <a:solidFill>
                  <a:schemeClr val="accent1">
                    <a:lumMod val="50000"/>
                  </a:schemeClr>
                </a:solidFill>
                <a:latin typeface="Consolas" panose="020B0609020204030204" pitchFamily="49" charset="0"/>
                <a:cs typeface="Consolas" panose="020B0609020204030204" pitchFamily="49" charset="0"/>
              </a:rPr>
              <a:t>String.valueOf</a:t>
            </a:r>
            <a:r>
              <a:rPr lang="en-US" sz="1600" dirty="0">
                <a:solidFill>
                  <a:schemeClr val="accent1">
                    <a:lumMod val="50000"/>
                  </a:schemeClr>
                </a:solidFill>
                <a:latin typeface="Consolas" panose="020B0609020204030204" pitchFamily="49" charset="0"/>
                <a:cs typeface="Consolas" panose="020B0609020204030204" pitchFamily="49" charset="0"/>
              </a:rPr>
              <a:t>(550);</a:t>
            </a:r>
          </a:p>
          <a:p>
            <a:pPr lvl="1" fontAlgn="ctr"/>
            <a:r>
              <a:rPr lang="en-US" sz="1600" dirty="0" err="1">
                <a:solidFill>
                  <a:schemeClr val="accent1">
                    <a:lumMod val="50000"/>
                  </a:schemeClr>
                </a:solidFill>
                <a:latin typeface="Consolas" panose="020B0609020204030204" pitchFamily="49" charset="0"/>
                <a:cs typeface="Consolas" panose="020B0609020204030204" pitchFamily="49" charset="0"/>
              </a:rPr>
              <a:t>int</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higherPrice</a:t>
            </a:r>
            <a:r>
              <a:rPr lang="en-US" sz="1600" dirty="0">
                <a:solidFill>
                  <a:schemeClr val="accent1">
                    <a:lumMod val="50000"/>
                  </a:schemeClr>
                </a:solidFill>
                <a:latin typeface="Consolas" panose="020B0609020204030204" pitchFamily="49" charset="0"/>
                <a:cs typeface="Consolas" panose="020B0609020204030204" pitchFamily="49" charset="0"/>
              </a:rPr>
              <a:t> = </a:t>
            </a:r>
            <a:r>
              <a:rPr lang="en-US" sz="1600" dirty="0" err="1">
                <a:solidFill>
                  <a:schemeClr val="accent1">
                    <a:lumMod val="50000"/>
                  </a:schemeClr>
                </a:solidFill>
                <a:latin typeface="Consolas" panose="020B0609020204030204" pitchFamily="49" charset="0"/>
                <a:cs typeface="Consolas" panose="020B0609020204030204" pitchFamily="49" charset="0"/>
              </a:rPr>
              <a:t>Math.max</a:t>
            </a:r>
            <a:r>
              <a:rPr lang="en-US" sz="1600" dirty="0">
                <a:solidFill>
                  <a:schemeClr val="accent1">
                    <a:lumMod val="50000"/>
                  </a:schemeClr>
                </a:solidFill>
                <a:latin typeface="Consolas" panose="020B0609020204030204" pitchFamily="49" charset="0"/>
                <a:cs typeface="Consolas" panose="020B0609020204030204" pitchFamily="49" charset="0"/>
              </a:rPr>
              <a:t>(</a:t>
            </a:r>
            <a:r>
              <a:rPr lang="en-US" sz="1600" dirty="0" err="1">
                <a:solidFill>
                  <a:schemeClr val="accent1">
                    <a:lumMod val="50000"/>
                  </a:schemeClr>
                </a:solidFill>
                <a:latin typeface="Consolas" panose="020B0609020204030204" pitchFamily="49" charset="0"/>
                <a:cs typeface="Consolas" panose="020B0609020204030204" pitchFamily="49" charset="0"/>
              </a:rPr>
              <a:t>firstPrice</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secondPrice</a:t>
            </a:r>
            <a:r>
              <a:rPr lang="en-US" sz="1600" dirty="0" smtClean="0">
                <a:solidFill>
                  <a:schemeClr val="accent1">
                    <a:lumMod val="50000"/>
                  </a:schemeClr>
                </a:solidFill>
                <a:latin typeface="Consolas" panose="020B0609020204030204" pitchFamily="49" charset="0"/>
                <a:cs typeface="Consolas" panose="020B0609020204030204" pitchFamily="49" charset="0"/>
              </a:rPr>
              <a:t>);</a:t>
            </a:r>
          </a:p>
          <a:p>
            <a:r>
              <a:rPr lang="en-US" dirty="0"/>
              <a:t>This works too but should be </a:t>
            </a:r>
            <a:r>
              <a:rPr lang="en-US" dirty="0" smtClean="0"/>
              <a:t>avoided:</a:t>
            </a:r>
            <a:endParaRPr lang="en-US" dirty="0"/>
          </a:p>
          <a:p>
            <a:pPr lvl="1">
              <a:lnSpc>
                <a:spcPct val="100000"/>
              </a:lnSpc>
            </a:pPr>
            <a:r>
              <a:rPr lang="en-US" sz="1600" dirty="0" smtClean="0">
                <a:solidFill>
                  <a:schemeClr val="accent1">
                    <a:lumMod val="50000"/>
                  </a:schemeClr>
                </a:solidFill>
                <a:latin typeface="Consolas" panose="020B0609020204030204" pitchFamily="49" charset="0"/>
                <a:cs typeface="Consolas" panose="020B0609020204030204" pitchFamily="49" charset="0"/>
              </a:rPr>
              <a:t>String </a:t>
            </a:r>
            <a:r>
              <a:rPr lang="en-US" sz="1600" dirty="0">
                <a:solidFill>
                  <a:schemeClr val="accent1">
                    <a:lumMod val="50000"/>
                  </a:schemeClr>
                </a:solidFill>
                <a:latin typeface="Consolas" panose="020B0609020204030204" pitchFamily="49" charset="0"/>
                <a:cs typeface="Consolas" panose="020B0609020204030204" pitchFamily="49" charset="0"/>
              </a:rPr>
              <a:t>s = “item</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String </a:t>
            </a:r>
            <a:r>
              <a:rPr lang="en-US" sz="1600" dirty="0">
                <a:solidFill>
                  <a:schemeClr val="accent1">
                    <a:lumMod val="50000"/>
                  </a:schemeClr>
                </a:solidFill>
                <a:latin typeface="Consolas" panose="020B0609020204030204" pitchFamily="49" charset="0"/>
                <a:cs typeface="Consolas" panose="020B0609020204030204" pitchFamily="49" charset="0"/>
              </a:rPr>
              <a:t>s2 = </a:t>
            </a:r>
            <a:r>
              <a:rPr lang="en-US" sz="1600" dirty="0" err="1">
                <a:solidFill>
                  <a:schemeClr val="accent1">
                    <a:lumMod val="50000"/>
                  </a:schemeClr>
                </a:solidFill>
                <a:latin typeface="Consolas" panose="020B0609020204030204" pitchFamily="49" charset="0"/>
                <a:cs typeface="Consolas" panose="020B0609020204030204" pitchFamily="49" charset="0"/>
              </a:rPr>
              <a:t>s.valueOf</a:t>
            </a:r>
            <a:r>
              <a:rPr lang="en-US" sz="1600" dirty="0">
                <a:solidFill>
                  <a:schemeClr val="accent1">
                    <a:lumMod val="50000"/>
                  </a:schemeClr>
                </a:solidFill>
                <a:latin typeface="Consolas" panose="020B0609020204030204" pitchFamily="49" charset="0"/>
                <a:cs typeface="Consolas" panose="020B0609020204030204" pitchFamily="49" charset="0"/>
              </a:rPr>
              <a:t>(550</a:t>
            </a: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sz="1600" dirty="0">
              <a:solidFill>
                <a:schemeClr val="accent1">
                  <a:lumMod val="50000"/>
                </a:schemeClr>
              </a:solidFill>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540026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references</a:t>
            </a:r>
            <a:endParaRPr lang="en-US" dirty="0"/>
          </a:p>
        </p:txBody>
      </p:sp>
      <p:sp>
        <p:nvSpPr>
          <p:cNvPr id="3" name="Content Placeholder 2"/>
          <p:cNvSpPr>
            <a:spLocks noGrp="1"/>
          </p:cNvSpPr>
          <p:nvPr>
            <p:ph idx="1"/>
          </p:nvPr>
        </p:nvSpPr>
        <p:spPr/>
        <p:txBody>
          <a:bodyPr/>
          <a:lstStyle/>
          <a:p>
            <a:pPr marL="0" indent="0">
              <a:buNone/>
            </a:pPr>
            <a:r>
              <a:rPr lang="en-US" dirty="0"/>
              <a:t>A </a:t>
            </a:r>
            <a:r>
              <a:rPr lang="en-US" b="1" dirty="0"/>
              <a:t>reference</a:t>
            </a:r>
            <a:r>
              <a:rPr lang="en-US" dirty="0"/>
              <a:t> is an address that indicates where an object's variables and methods are stored</a:t>
            </a:r>
            <a:r>
              <a:rPr lang="en-US" dirty="0" smtClean="0"/>
              <a:t>.</a:t>
            </a:r>
            <a:endParaRPr lang="en-US" dirty="0"/>
          </a:p>
          <a:p>
            <a:pPr marL="0" indent="0">
              <a:buNone/>
            </a:pPr>
            <a:r>
              <a:rPr lang="en-US" dirty="0"/>
              <a:t>Assigning an object to a variable or passing an object as an argument does not create a copy of the object. Instead, a reference is used</a:t>
            </a:r>
            <a:r>
              <a:rPr lang="en-US" dirty="0" smtClean="0"/>
              <a:t>.</a:t>
            </a:r>
            <a:endParaRPr lang="en-US" dirty="0"/>
          </a:p>
        </p:txBody>
      </p:sp>
    </p:spTree>
    <p:extLst>
      <p:ext uri="{BB962C8B-B14F-4D97-AF65-F5344CB8AC3E}">
        <p14:creationId xmlns:p14="http://schemas.microsoft.com/office/powerpoint/2010/main" val="2419536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Reference </a:t>
            </a:r>
            <a:r>
              <a:rPr lang="en-US" dirty="0" smtClean="0"/>
              <a:t>Tester</a:t>
            </a:r>
            <a:endParaRPr lang="en-US" sz="1800" dirty="0"/>
          </a:p>
        </p:txBody>
      </p:sp>
    </p:spTree>
    <p:extLst>
      <p:ext uri="{BB962C8B-B14F-4D97-AF65-F5344CB8AC3E}">
        <p14:creationId xmlns:p14="http://schemas.microsoft.com/office/powerpoint/2010/main" val="3422094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a:t>
            </a:r>
            <a:endParaRPr lang="en-US" dirty="0"/>
          </a:p>
        </p:txBody>
      </p:sp>
      <p:sp>
        <p:nvSpPr>
          <p:cNvPr id="3" name="Content Placeholder 2"/>
          <p:cNvSpPr>
            <a:spLocks noGrp="1"/>
          </p:cNvSpPr>
          <p:nvPr>
            <p:ph idx="1"/>
          </p:nvPr>
        </p:nvSpPr>
        <p:spPr/>
        <p:txBody>
          <a:bodyPr>
            <a:normAutofit/>
          </a:bodyPr>
          <a:lstStyle/>
          <a:p>
            <a:r>
              <a:rPr lang="en-US" dirty="0"/>
              <a:t>Java is strongly typed languages; converting primitives or objects from one type to another requires </a:t>
            </a:r>
            <a:r>
              <a:rPr lang="en-US" b="1" dirty="0"/>
              <a:t>casting</a:t>
            </a:r>
            <a:r>
              <a:rPr lang="en-US" dirty="0" smtClean="0"/>
              <a:t>.</a:t>
            </a:r>
          </a:p>
          <a:p>
            <a:r>
              <a:rPr lang="en-US" dirty="0"/>
              <a:t>Casting is the process of producing a new value that has a different type than its source.</a:t>
            </a:r>
          </a:p>
          <a:p>
            <a:pPr fontAlgn="ctr"/>
            <a:r>
              <a:rPr lang="en-US" dirty="0"/>
              <a:t>There are three situations that can occur:</a:t>
            </a:r>
          </a:p>
          <a:p>
            <a:pPr lvl="1" fontAlgn="ctr"/>
            <a:r>
              <a:rPr lang="en-US" dirty="0"/>
              <a:t>Casting between primitive types, such as </a:t>
            </a:r>
            <a:r>
              <a:rPr lang="en-US" i="1" dirty="0" err="1"/>
              <a:t>int</a:t>
            </a:r>
            <a:r>
              <a:rPr lang="en-US" dirty="0"/>
              <a:t> to </a:t>
            </a:r>
            <a:r>
              <a:rPr lang="en-US" i="1" dirty="0"/>
              <a:t>float</a:t>
            </a:r>
            <a:r>
              <a:rPr lang="en-US" dirty="0"/>
              <a:t> or </a:t>
            </a:r>
            <a:r>
              <a:rPr lang="en-US" i="1" dirty="0"/>
              <a:t>float</a:t>
            </a:r>
            <a:r>
              <a:rPr lang="en-US" dirty="0"/>
              <a:t> to </a:t>
            </a:r>
            <a:r>
              <a:rPr lang="en-US" i="1" dirty="0"/>
              <a:t>double</a:t>
            </a:r>
            <a:endParaRPr lang="en-US" dirty="0"/>
          </a:p>
          <a:p>
            <a:pPr lvl="1" fontAlgn="ctr"/>
            <a:r>
              <a:rPr lang="en-US" dirty="0"/>
              <a:t>Casting from an instance of a class to an instance of another class, such as </a:t>
            </a:r>
            <a:r>
              <a:rPr lang="en-US" i="1" dirty="0"/>
              <a:t>Object</a:t>
            </a:r>
            <a:r>
              <a:rPr lang="en-US" dirty="0"/>
              <a:t> to </a:t>
            </a:r>
            <a:r>
              <a:rPr lang="en-US" i="1" dirty="0"/>
              <a:t>String</a:t>
            </a:r>
            <a:endParaRPr lang="en-US" dirty="0"/>
          </a:p>
          <a:p>
            <a:pPr lvl="1" fontAlgn="ctr"/>
            <a:r>
              <a:rPr lang="en-US" dirty="0"/>
              <a:t>Casting primitive types to objects and then extracting primitive values from those </a:t>
            </a:r>
            <a:r>
              <a:rPr lang="en-US" dirty="0" smtClean="0"/>
              <a:t>objects</a:t>
            </a:r>
            <a:endParaRPr lang="en-US" dirty="0"/>
          </a:p>
        </p:txBody>
      </p:sp>
    </p:spTree>
    <p:extLst>
      <p:ext uri="{BB962C8B-B14F-4D97-AF65-F5344CB8AC3E}">
        <p14:creationId xmlns:p14="http://schemas.microsoft.com/office/powerpoint/2010/main" val="177176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 primitive types</a:t>
            </a:r>
            <a:endParaRPr lang="en-US" dirty="0"/>
          </a:p>
        </p:txBody>
      </p:sp>
      <p:sp>
        <p:nvSpPr>
          <p:cNvPr id="3" name="Content Placeholder 2"/>
          <p:cNvSpPr>
            <a:spLocks noGrp="1"/>
          </p:cNvSpPr>
          <p:nvPr>
            <p:ph idx="1"/>
          </p:nvPr>
        </p:nvSpPr>
        <p:spPr/>
        <p:txBody>
          <a:bodyPr>
            <a:normAutofit lnSpcReduction="10000"/>
          </a:bodyPr>
          <a:lstStyle/>
          <a:p>
            <a:pPr fontAlgn="ctr"/>
            <a:r>
              <a:rPr lang="en-US" dirty="0"/>
              <a:t>Mostly used with numeric types.</a:t>
            </a:r>
          </a:p>
          <a:p>
            <a:pPr fontAlgn="ctr"/>
            <a:r>
              <a:rPr lang="en-US" dirty="0"/>
              <a:t>Conversion from a "smaller" to a "larger" type is easy and requires no explicit casting.</a:t>
            </a:r>
          </a:p>
          <a:p>
            <a:pPr fontAlgn="ctr"/>
            <a:r>
              <a:rPr lang="en-US" dirty="0"/>
              <a:t>Conversion from a " larger" to a "smaller" type requires an explicit cast due to possible lost in precision.</a:t>
            </a:r>
          </a:p>
          <a:p>
            <a:r>
              <a:rPr lang="en-US" dirty="0" smtClean="0"/>
              <a:t>Example:</a:t>
            </a:r>
            <a:endParaRPr lang="en-US" dirty="0"/>
          </a:p>
          <a:p>
            <a:pPr lvl="1">
              <a:lnSpc>
                <a:spcPct val="100000"/>
              </a:lnSpc>
            </a:pPr>
            <a:r>
              <a:rPr lang="en-US" sz="1600" dirty="0">
                <a:solidFill>
                  <a:schemeClr val="accent1">
                    <a:lumMod val="50000"/>
                  </a:schemeClr>
                </a:solidFill>
                <a:latin typeface="Consolas" panose="020B0609020204030204" pitchFamily="49" charset="0"/>
                <a:cs typeface="Consolas" panose="020B0609020204030204" pitchFamily="49" charset="0"/>
              </a:rPr>
              <a:t>long l = </a:t>
            </a:r>
            <a:r>
              <a:rPr lang="en-US" sz="1600" dirty="0" smtClean="0">
                <a:solidFill>
                  <a:schemeClr val="accent1">
                    <a:lumMod val="50000"/>
                  </a:schemeClr>
                </a:solidFill>
                <a:latin typeface="Consolas" panose="020B0609020204030204" pitchFamily="49" charset="0"/>
                <a:cs typeface="Consolas" panose="020B0609020204030204" pitchFamily="49" charset="0"/>
              </a:rPr>
              <a:t>100;</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err="1" smtClean="0">
                <a:solidFill>
                  <a:schemeClr val="accent1">
                    <a:lumMod val="50000"/>
                  </a:schemeClr>
                </a:solidFill>
                <a:latin typeface="Consolas" panose="020B0609020204030204" pitchFamily="49" charset="0"/>
                <a:cs typeface="Consolas" panose="020B0609020204030204" pitchFamily="49" charset="0"/>
              </a:rPr>
              <a:t>int</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i</a:t>
            </a:r>
            <a:r>
              <a:rPr lang="en-US" sz="1600" dirty="0">
                <a:solidFill>
                  <a:schemeClr val="accent1">
                    <a:lumMod val="50000"/>
                  </a:schemeClr>
                </a:solidFill>
                <a:latin typeface="Consolas" panose="020B0609020204030204" pitchFamily="49" charset="0"/>
                <a:cs typeface="Consolas" panose="020B0609020204030204" pitchFamily="49" charset="0"/>
              </a:rPr>
              <a:t> = (</a:t>
            </a:r>
            <a:r>
              <a:rPr lang="en-US" sz="1600" dirty="0" err="1">
                <a:solidFill>
                  <a:schemeClr val="accent1">
                    <a:lumMod val="50000"/>
                  </a:schemeClr>
                </a:solidFill>
                <a:latin typeface="Consolas" panose="020B0609020204030204" pitchFamily="49" charset="0"/>
                <a:cs typeface="Consolas" panose="020B0609020204030204" pitchFamily="49" charset="0"/>
              </a:rPr>
              <a:t>int</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l;</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l </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i</a:t>
            </a: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dirty="0">
              <a:solidFill>
                <a:schemeClr val="accent1">
                  <a:lumMod val="50000"/>
                </a:schemeClr>
              </a:solidFill>
            </a:endParaRPr>
          </a:p>
          <a:p>
            <a:r>
              <a:rPr lang="en-US" dirty="0" smtClean="0"/>
              <a:t>Example:</a:t>
            </a:r>
          </a:p>
          <a:p>
            <a:pPr lvl="1"/>
            <a:r>
              <a:rPr lang="en-US" sz="1600" dirty="0" err="1" smtClean="0">
                <a:solidFill>
                  <a:schemeClr val="accent1">
                    <a:lumMod val="50000"/>
                  </a:schemeClr>
                </a:solidFill>
                <a:latin typeface="Consolas" panose="020B0609020204030204" pitchFamily="49" charset="0"/>
                <a:cs typeface="Consolas" panose="020B0609020204030204" pitchFamily="49" charset="0"/>
              </a:rPr>
              <a:t>int</a:t>
            </a:r>
            <a:r>
              <a:rPr lang="en-US" sz="1600" dirty="0" smtClean="0">
                <a:solidFill>
                  <a:schemeClr val="accent1">
                    <a:lumMod val="50000"/>
                  </a:schemeClr>
                </a:solidFill>
                <a:latin typeface="Consolas" panose="020B0609020204030204" pitchFamily="49" charset="0"/>
                <a:cs typeface="Consolas" panose="020B0609020204030204" pitchFamily="49" charset="0"/>
              </a:rPr>
              <a:t> result = (</a:t>
            </a:r>
            <a:r>
              <a:rPr lang="en-US" sz="1600" dirty="0" err="1" smtClean="0">
                <a:solidFill>
                  <a:schemeClr val="accent1">
                    <a:lumMod val="50000"/>
                  </a:schemeClr>
                </a:solidFill>
                <a:latin typeface="Consolas" panose="020B0609020204030204" pitchFamily="49" charset="0"/>
                <a:cs typeface="Consolas" panose="020B0609020204030204" pitchFamily="49" charset="0"/>
              </a:rPr>
              <a:t>int</a:t>
            </a:r>
            <a:r>
              <a:rPr lang="en-US" sz="1600" dirty="0" smtClean="0">
                <a:solidFill>
                  <a:schemeClr val="accent1">
                    <a:lumMod val="50000"/>
                  </a:schemeClr>
                </a:solidFill>
                <a:latin typeface="Consolas" panose="020B0609020204030204" pitchFamily="49" charset="0"/>
                <a:cs typeface="Consolas" panose="020B0609020204030204" pitchFamily="49" charset="0"/>
              </a:rPr>
              <a:t>) (x / y);</a:t>
            </a:r>
          </a:p>
          <a:p>
            <a:endParaRPr lang="en-US" dirty="0"/>
          </a:p>
        </p:txBody>
      </p:sp>
    </p:spTree>
    <p:extLst>
      <p:ext uri="{BB962C8B-B14F-4D97-AF65-F5344CB8AC3E}">
        <p14:creationId xmlns:p14="http://schemas.microsoft.com/office/powerpoint/2010/main" val="4265986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 objects</a:t>
            </a:r>
            <a:endParaRPr lang="en-US" dirty="0"/>
          </a:p>
        </p:txBody>
      </p:sp>
      <p:sp>
        <p:nvSpPr>
          <p:cNvPr id="3" name="Content Placeholder 2"/>
          <p:cNvSpPr>
            <a:spLocks noGrp="1"/>
          </p:cNvSpPr>
          <p:nvPr>
            <p:ph idx="1"/>
          </p:nvPr>
        </p:nvSpPr>
        <p:spPr/>
        <p:txBody>
          <a:bodyPr/>
          <a:lstStyle/>
          <a:p>
            <a:pPr marL="0" indent="0">
              <a:buNone/>
            </a:pPr>
            <a:r>
              <a:rPr lang="en-US" dirty="0"/>
              <a:t>Restriction: the source and destination classes must be related by inheritance i.e. one class must be a subclass of the other</a:t>
            </a:r>
            <a:r>
              <a:rPr lang="en-US" dirty="0" smtClean="0"/>
              <a:t>.</a:t>
            </a:r>
            <a:endParaRPr lang="en-US" dirty="0"/>
          </a:p>
          <a:p>
            <a:pPr marL="0" indent="0">
              <a:buNone/>
            </a:pPr>
            <a:r>
              <a:rPr lang="en-US" dirty="0"/>
              <a:t>Example:</a:t>
            </a:r>
          </a:p>
          <a:p>
            <a:pPr lvl="1">
              <a:lnSpc>
                <a:spcPct val="100000"/>
              </a:lnSpc>
            </a:pPr>
            <a:r>
              <a:rPr lang="en-US" sz="1600" dirty="0" smtClean="0">
                <a:solidFill>
                  <a:schemeClr val="accent1">
                    <a:lumMod val="50000"/>
                  </a:schemeClr>
                </a:solidFill>
                <a:latin typeface="Consolas" panose="020B0609020204030204" pitchFamily="49" charset="0"/>
                <a:cs typeface="Consolas" panose="020B0609020204030204" pitchFamily="49" charset="0"/>
              </a:rPr>
              <a:t>Employee </a:t>
            </a:r>
            <a:r>
              <a:rPr lang="en-US" sz="1600" dirty="0" err="1">
                <a:solidFill>
                  <a:schemeClr val="accent1">
                    <a:lumMod val="50000"/>
                  </a:schemeClr>
                </a:solidFill>
                <a:latin typeface="Consolas" panose="020B0609020204030204" pitchFamily="49" charset="0"/>
                <a:cs typeface="Consolas" panose="020B0609020204030204" pitchFamily="49" charset="0"/>
              </a:rPr>
              <a:t>emp</a:t>
            </a:r>
            <a:r>
              <a:rPr lang="en-US" sz="1600" dirty="0">
                <a:solidFill>
                  <a:schemeClr val="accent1">
                    <a:lumMod val="50000"/>
                  </a:schemeClr>
                </a:solidFill>
                <a:latin typeface="Consolas" panose="020B0609020204030204" pitchFamily="49" charset="0"/>
                <a:cs typeface="Consolas" panose="020B0609020204030204" pitchFamily="49" charset="0"/>
              </a:rPr>
              <a:t> = new Employee</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err="1" smtClean="0">
                <a:solidFill>
                  <a:schemeClr val="accent1">
                    <a:lumMod val="50000"/>
                  </a:schemeClr>
                </a:solidFill>
                <a:latin typeface="Consolas" panose="020B0609020204030204" pitchFamily="49" charset="0"/>
                <a:cs typeface="Consolas" panose="020B0609020204030204" pitchFamily="49" charset="0"/>
              </a:rPr>
              <a:t>VicePresident</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veep</a:t>
            </a:r>
            <a:r>
              <a:rPr lang="en-US" sz="1600" dirty="0">
                <a:solidFill>
                  <a:schemeClr val="accent1">
                    <a:lumMod val="50000"/>
                  </a:schemeClr>
                </a:solidFill>
                <a:latin typeface="Consolas" panose="020B0609020204030204" pitchFamily="49" charset="0"/>
                <a:cs typeface="Consolas" panose="020B0609020204030204" pitchFamily="49" charset="0"/>
              </a:rPr>
              <a:t> = new </a:t>
            </a:r>
            <a:r>
              <a:rPr lang="en-US" sz="1600" dirty="0" err="1">
                <a:solidFill>
                  <a:schemeClr val="accent1">
                    <a:lumMod val="50000"/>
                  </a:schemeClr>
                </a:solidFill>
                <a:latin typeface="Consolas" panose="020B0609020204030204" pitchFamily="49" charset="0"/>
                <a:cs typeface="Consolas" panose="020B0609020204030204" pitchFamily="49" charset="0"/>
              </a:rPr>
              <a:t>VicePresident</a:t>
            </a:r>
            <a:r>
              <a:rPr lang="en-US" sz="1600" dirty="0" smtClean="0">
                <a:solidFill>
                  <a:schemeClr val="accent1">
                    <a:lumMod val="50000"/>
                  </a:schemeClr>
                </a:solidFill>
                <a:latin typeface="Consolas" panose="020B0609020204030204" pitchFamily="49" charset="0"/>
                <a:cs typeface="Consolas" panose="020B0609020204030204" pitchFamily="49" charset="0"/>
              </a:rPr>
              <a:t>();</a:t>
            </a:r>
            <a:r>
              <a:rPr lang="en-US" sz="1600" dirty="0" smtClean="0">
                <a:solidFill>
                  <a:srgbClr val="C00000"/>
                </a:solidFill>
                <a:latin typeface="Consolas" panose="020B0609020204030204" pitchFamily="49" charset="0"/>
                <a:cs typeface="Consolas" panose="020B0609020204030204" pitchFamily="49" charset="0"/>
              </a:rPr>
              <a:t/>
            </a:r>
            <a:br>
              <a:rPr lang="en-US" sz="1600" dirty="0" smtClean="0">
                <a:solidFill>
                  <a:srgbClr val="C00000"/>
                </a:solidFill>
                <a:latin typeface="Consolas" panose="020B0609020204030204" pitchFamily="49" charset="0"/>
                <a:cs typeface="Consolas" panose="020B0609020204030204" pitchFamily="49" charset="0"/>
              </a:rPr>
            </a:br>
            <a:r>
              <a:rPr lang="en-US" sz="1600" dirty="0" err="1" smtClean="0">
                <a:solidFill>
                  <a:schemeClr val="accent1">
                    <a:lumMod val="50000"/>
                  </a:schemeClr>
                </a:solidFill>
                <a:latin typeface="Consolas" panose="020B0609020204030204" pitchFamily="49" charset="0"/>
                <a:cs typeface="Consolas" panose="020B0609020204030204" pitchFamily="49" charset="0"/>
              </a:rPr>
              <a:t>emp</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veep</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a:solidFill>
                  <a:srgbClr val="016C48"/>
                </a:solidFill>
                <a:latin typeface="Consolas" panose="020B0609020204030204" pitchFamily="49" charset="0"/>
                <a:cs typeface="Consolas" panose="020B0609020204030204" pitchFamily="49" charset="0"/>
              </a:rPr>
              <a:t>// no cast needed for upward </a:t>
            </a:r>
            <a:r>
              <a:rPr lang="en-US" sz="1600" dirty="0" smtClean="0">
                <a:solidFill>
                  <a:srgbClr val="016C48"/>
                </a:solidFill>
                <a:latin typeface="Consolas" panose="020B0609020204030204" pitchFamily="49" charset="0"/>
                <a:cs typeface="Consolas" panose="020B0609020204030204" pitchFamily="49" charset="0"/>
              </a:rPr>
              <a:t>use</a:t>
            </a:r>
            <a:br>
              <a:rPr lang="en-US" sz="1600" dirty="0" smtClean="0">
                <a:solidFill>
                  <a:srgbClr val="016C48"/>
                </a:solidFill>
                <a:latin typeface="Consolas" panose="020B0609020204030204" pitchFamily="49" charset="0"/>
                <a:cs typeface="Consolas" panose="020B0609020204030204" pitchFamily="49" charset="0"/>
              </a:rPr>
            </a:br>
            <a:r>
              <a:rPr lang="en-US" sz="1600" dirty="0" err="1" smtClean="0">
                <a:solidFill>
                  <a:schemeClr val="accent1">
                    <a:lumMod val="50000"/>
                  </a:schemeClr>
                </a:solidFill>
                <a:latin typeface="Consolas" panose="020B0609020204030204" pitchFamily="49" charset="0"/>
                <a:cs typeface="Consolas" panose="020B0609020204030204" pitchFamily="49" charset="0"/>
              </a:rPr>
              <a:t>veep</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VicePresident</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emp</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a:solidFill>
                  <a:srgbClr val="016C48"/>
                </a:solidFill>
                <a:latin typeface="Consolas" panose="020B0609020204030204" pitchFamily="49" charset="0"/>
                <a:cs typeface="Consolas" panose="020B0609020204030204" pitchFamily="49" charset="0"/>
              </a:rPr>
              <a:t>// must cast </a:t>
            </a:r>
            <a:r>
              <a:rPr lang="en-US" sz="1600" dirty="0" smtClean="0">
                <a:solidFill>
                  <a:srgbClr val="016C48"/>
                </a:solidFill>
                <a:latin typeface="Consolas" panose="020B0609020204030204" pitchFamily="49" charset="0"/>
                <a:cs typeface="Consolas" panose="020B0609020204030204" pitchFamily="49" charset="0"/>
              </a:rPr>
              <a:t>explicitly</a:t>
            </a:r>
            <a:endParaRPr lang="en-US" sz="1600" dirty="0">
              <a:solidFill>
                <a:srgbClr val="016C48"/>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3912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primitive types to objects and vice versa</a:t>
            </a:r>
          </a:p>
        </p:txBody>
      </p:sp>
      <p:sp>
        <p:nvSpPr>
          <p:cNvPr id="3" name="Content Placeholder 2"/>
          <p:cNvSpPr>
            <a:spLocks noGrp="1"/>
          </p:cNvSpPr>
          <p:nvPr>
            <p:ph idx="1"/>
          </p:nvPr>
        </p:nvSpPr>
        <p:spPr/>
        <p:txBody>
          <a:bodyPr/>
          <a:lstStyle/>
          <a:p>
            <a:pPr fontAlgn="ctr"/>
            <a:r>
              <a:rPr lang="en-US" dirty="0"/>
              <a:t>Classes alternative to primitive types: Float, Boolean, Byte, Integer, Character…</a:t>
            </a:r>
          </a:p>
          <a:p>
            <a:pPr fontAlgn="ctr"/>
            <a:r>
              <a:rPr lang="en-US" dirty="0"/>
              <a:t>Casting is not supported; instead constructors or class methods can be used to convert them</a:t>
            </a:r>
            <a:r>
              <a:rPr lang="en-US" dirty="0" smtClean="0"/>
              <a:t>.</a:t>
            </a:r>
          </a:p>
          <a:p>
            <a:r>
              <a:rPr lang="en-US" dirty="0" smtClean="0"/>
              <a:t>Examples:</a:t>
            </a:r>
            <a:endParaRPr lang="en-US" dirty="0"/>
          </a:p>
          <a:p>
            <a:pPr lvl="1"/>
            <a:r>
              <a:rPr lang="en-US" sz="1600" dirty="0">
                <a:solidFill>
                  <a:schemeClr val="accent1">
                    <a:lumMod val="50000"/>
                  </a:schemeClr>
                </a:solidFill>
                <a:latin typeface="Consolas" panose="020B0609020204030204" pitchFamily="49" charset="0"/>
                <a:cs typeface="Consolas" panose="020B0609020204030204" pitchFamily="49" charset="0"/>
              </a:rPr>
              <a:t>Integer </a:t>
            </a:r>
            <a:r>
              <a:rPr lang="en-US" sz="1600" dirty="0" err="1">
                <a:solidFill>
                  <a:schemeClr val="accent1">
                    <a:lumMod val="50000"/>
                  </a:schemeClr>
                </a:solidFill>
                <a:latin typeface="Consolas" panose="020B0609020204030204" pitchFamily="49" charset="0"/>
                <a:cs typeface="Consolas" panose="020B0609020204030204" pitchFamily="49" charset="0"/>
              </a:rPr>
              <a:t>dataCount</a:t>
            </a:r>
            <a:r>
              <a:rPr lang="en-US" sz="1600" dirty="0">
                <a:solidFill>
                  <a:schemeClr val="accent1">
                    <a:lumMod val="50000"/>
                  </a:schemeClr>
                </a:solidFill>
                <a:latin typeface="Consolas" panose="020B0609020204030204" pitchFamily="49" charset="0"/>
                <a:cs typeface="Consolas" panose="020B0609020204030204" pitchFamily="49" charset="0"/>
              </a:rPr>
              <a:t> = new Integer(7801</a:t>
            </a:r>
            <a:r>
              <a:rPr lang="en-US" sz="1600" dirty="0" smtClean="0">
                <a:solidFill>
                  <a:schemeClr val="accent1">
                    <a:lumMod val="50000"/>
                  </a:schemeClr>
                </a:solidFill>
                <a:latin typeface="Consolas" panose="020B0609020204030204" pitchFamily="49" charset="0"/>
                <a:cs typeface="Consolas" panose="020B0609020204030204" pitchFamily="49" charset="0"/>
              </a:rPr>
              <a:t>);</a:t>
            </a:r>
          </a:p>
          <a:p>
            <a:pPr lvl="1"/>
            <a:r>
              <a:rPr lang="en-US" sz="1600" dirty="0" err="1" smtClean="0">
                <a:solidFill>
                  <a:schemeClr val="accent1">
                    <a:lumMod val="50000"/>
                  </a:schemeClr>
                </a:solidFill>
                <a:latin typeface="Consolas" panose="020B0609020204030204" pitchFamily="49" charset="0"/>
                <a:cs typeface="Consolas" panose="020B0609020204030204" pitchFamily="49" charset="0"/>
              </a:rPr>
              <a:t>int</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newCount</a:t>
            </a:r>
            <a:r>
              <a:rPr lang="en-US" sz="1600" dirty="0">
                <a:solidFill>
                  <a:schemeClr val="accent1">
                    <a:lumMod val="50000"/>
                  </a:schemeClr>
                </a:solidFill>
                <a:latin typeface="Consolas" panose="020B0609020204030204" pitchFamily="49" charset="0"/>
                <a:cs typeface="Consolas" panose="020B0609020204030204" pitchFamily="49" charset="0"/>
              </a:rPr>
              <a:t> = </a:t>
            </a:r>
            <a:r>
              <a:rPr lang="en-US" sz="1600" dirty="0" err="1">
                <a:solidFill>
                  <a:schemeClr val="accent1">
                    <a:lumMod val="50000"/>
                  </a:schemeClr>
                </a:solidFill>
                <a:latin typeface="Consolas" panose="020B0609020204030204" pitchFamily="49" charset="0"/>
                <a:cs typeface="Consolas" panose="020B0609020204030204" pitchFamily="49" charset="0"/>
              </a:rPr>
              <a:t>dataCount.intValue</a:t>
            </a:r>
            <a:r>
              <a:rPr lang="en-US" sz="1600" dirty="0">
                <a:solidFill>
                  <a:schemeClr val="accent1">
                    <a:lumMod val="50000"/>
                  </a:schemeClr>
                </a:solidFill>
                <a:latin typeface="Consolas" panose="020B0609020204030204" pitchFamily="49" charset="0"/>
                <a:cs typeface="Consolas" panose="020B0609020204030204" pitchFamily="49" charset="0"/>
              </a:rPr>
              <a:t>();</a:t>
            </a:r>
          </a:p>
          <a:p>
            <a:pPr fontAlgn="ctr"/>
            <a:endParaRPr lang="en-US" dirty="0"/>
          </a:p>
        </p:txBody>
      </p:sp>
    </p:spTree>
    <p:extLst>
      <p:ext uri="{BB962C8B-B14F-4D97-AF65-F5344CB8AC3E}">
        <p14:creationId xmlns:p14="http://schemas.microsoft.com/office/powerpoint/2010/main" val="2491718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primitive types to objects and vice versa</a:t>
            </a:r>
          </a:p>
        </p:txBody>
      </p:sp>
      <p:sp>
        <p:nvSpPr>
          <p:cNvPr id="3" name="Content Placeholder 2"/>
          <p:cNvSpPr>
            <a:spLocks noGrp="1"/>
          </p:cNvSpPr>
          <p:nvPr>
            <p:ph idx="1"/>
          </p:nvPr>
        </p:nvSpPr>
        <p:spPr/>
        <p:txBody>
          <a:bodyPr/>
          <a:lstStyle/>
          <a:p>
            <a:pPr marL="0" indent="0" fontAlgn="ctr">
              <a:buNone/>
            </a:pPr>
            <a:r>
              <a:rPr lang="en-US" dirty="0"/>
              <a:t>This conversion is made easier by </a:t>
            </a:r>
            <a:r>
              <a:rPr lang="en-US" b="1" dirty="0" err="1"/>
              <a:t>autoboxing</a:t>
            </a:r>
            <a:r>
              <a:rPr lang="en-US" dirty="0"/>
              <a:t> and </a:t>
            </a:r>
            <a:r>
              <a:rPr lang="en-US" b="1" dirty="0"/>
              <a:t>unboxing </a:t>
            </a:r>
            <a:r>
              <a:rPr lang="en-US" dirty="0"/>
              <a:t>where Java does the conversion</a:t>
            </a:r>
            <a:r>
              <a:rPr lang="en-US" dirty="0" smtClean="0"/>
              <a:t>.</a:t>
            </a:r>
            <a:endParaRPr lang="en-US" dirty="0"/>
          </a:p>
          <a:p>
            <a:pPr marL="0" indent="0">
              <a:buNone/>
            </a:pPr>
            <a:r>
              <a:rPr lang="en-US" dirty="0"/>
              <a:t>Example</a:t>
            </a:r>
            <a:r>
              <a:rPr lang="en-US" dirty="0" smtClean="0"/>
              <a:t>:</a:t>
            </a:r>
            <a:endParaRPr lang="en-US" dirty="0"/>
          </a:p>
          <a:p>
            <a:pPr lvl="1">
              <a:lnSpc>
                <a:spcPct val="100000"/>
              </a:lnSpc>
            </a:pPr>
            <a:r>
              <a:rPr lang="en-US" sz="1600" dirty="0">
                <a:solidFill>
                  <a:schemeClr val="accent1">
                    <a:lumMod val="50000"/>
                  </a:schemeClr>
                </a:solidFill>
                <a:latin typeface="Consolas" panose="020B0609020204030204" pitchFamily="49" charset="0"/>
                <a:cs typeface="Consolas" panose="020B0609020204030204" pitchFamily="49" charset="0"/>
              </a:rPr>
              <a:t>Float f1 = new Float(12.5F</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Float </a:t>
            </a:r>
            <a:r>
              <a:rPr lang="en-US" sz="1600" dirty="0">
                <a:solidFill>
                  <a:schemeClr val="accent1">
                    <a:lumMod val="50000"/>
                  </a:schemeClr>
                </a:solidFill>
                <a:latin typeface="Consolas" panose="020B0609020204030204" pitchFamily="49" charset="0"/>
                <a:cs typeface="Consolas" panose="020B0609020204030204" pitchFamily="49" charset="0"/>
              </a:rPr>
              <a:t>f2 = new Float(27.2F</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err="1" smtClean="0">
                <a:solidFill>
                  <a:schemeClr val="accent1">
                    <a:lumMod val="50000"/>
                  </a:schemeClr>
                </a:solidFill>
                <a:latin typeface="Consolas" panose="020B0609020204030204" pitchFamily="49" charset="0"/>
                <a:cs typeface="Consolas" panose="020B0609020204030204" pitchFamily="49" charset="0"/>
              </a:rPr>
              <a:t>System.out.println</a:t>
            </a:r>
            <a:r>
              <a:rPr lang="en-US" sz="1600" dirty="0">
                <a:solidFill>
                  <a:schemeClr val="accent1">
                    <a:lumMod val="50000"/>
                  </a:schemeClr>
                </a:solidFill>
                <a:latin typeface="Consolas" panose="020B0609020204030204" pitchFamily="49" charset="0"/>
                <a:cs typeface="Consolas" panose="020B0609020204030204" pitchFamily="49" charset="0"/>
              </a:rPr>
              <a:t>(“Lower number: “ + </a:t>
            </a:r>
            <a:r>
              <a:rPr lang="en-US" sz="1600" dirty="0" err="1">
                <a:solidFill>
                  <a:schemeClr val="accent1">
                    <a:lumMod val="50000"/>
                  </a:schemeClr>
                </a:solidFill>
                <a:latin typeface="Consolas" panose="020B0609020204030204" pitchFamily="49" charset="0"/>
                <a:cs typeface="Consolas" panose="020B0609020204030204" pitchFamily="49" charset="0"/>
              </a:rPr>
              <a:t>Math.min</a:t>
            </a:r>
            <a:r>
              <a:rPr lang="en-US" sz="1600" dirty="0">
                <a:solidFill>
                  <a:schemeClr val="accent1">
                    <a:lumMod val="50000"/>
                  </a:schemeClr>
                </a:solidFill>
                <a:latin typeface="Consolas" panose="020B0609020204030204" pitchFamily="49" charset="0"/>
                <a:cs typeface="Consolas" panose="020B0609020204030204" pitchFamily="49" charset="0"/>
              </a:rPr>
              <a:t>(f1, f2)); // </a:t>
            </a:r>
            <a:r>
              <a:rPr lang="en-US" sz="1600" dirty="0" err="1">
                <a:solidFill>
                  <a:schemeClr val="accent1">
                    <a:lumMod val="50000"/>
                  </a:schemeClr>
                </a:solidFill>
                <a:latin typeface="Consolas" panose="020B0609020204030204" pitchFamily="49" charset="0"/>
                <a:cs typeface="Consolas" panose="020B0609020204030204" pitchFamily="49" charset="0"/>
              </a:rPr>
              <a:t>Math.min</a:t>
            </a:r>
            <a:r>
              <a:rPr lang="en-US" sz="1600" dirty="0">
                <a:solidFill>
                  <a:schemeClr val="accent1">
                    <a:lumMod val="50000"/>
                  </a:schemeClr>
                </a:solidFill>
                <a:latin typeface="Consolas" panose="020B0609020204030204" pitchFamily="49" charset="0"/>
                <a:cs typeface="Consolas" panose="020B0609020204030204" pitchFamily="49" charset="0"/>
              </a:rPr>
              <a:t>(float, float)</a:t>
            </a:r>
          </a:p>
          <a:p>
            <a:pPr fontAlgn="ctr"/>
            <a:endParaRPr lang="en-US" dirty="0"/>
          </a:p>
        </p:txBody>
      </p:sp>
    </p:spTree>
    <p:extLst>
      <p:ext uri="{BB962C8B-B14F-4D97-AF65-F5344CB8AC3E}">
        <p14:creationId xmlns:p14="http://schemas.microsoft.com/office/powerpoint/2010/main" val="3022661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object values</a:t>
            </a:r>
            <a:endParaRPr lang="en-US" dirty="0"/>
          </a:p>
        </p:txBody>
      </p:sp>
      <p:sp>
        <p:nvSpPr>
          <p:cNvPr id="3" name="Content Placeholder 2"/>
          <p:cNvSpPr>
            <a:spLocks noGrp="1"/>
          </p:cNvSpPr>
          <p:nvPr>
            <p:ph idx="1"/>
          </p:nvPr>
        </p:nvSpPr>
        <p:spPr/>
        <p:txBody>
          <a:bodyPr/>
          <a:lstStyle/>
          <a:p>
            <a:pPr fontAlgn="ctr"/>
            <a:r>
              <a:rPr lang="en-US" dirty="0"/>
              <a:t>Most operators work on primitive types ("==", "!=", "&lt;", …)</a:t>
            </a:r>
          </a:p>
          <a:p>
            <a:pPr fontAlgn="ctr"/>
            <a:r>
              <a:rPr lang="en-US" dirty="0"/>
              <a:t>Actually, "==" and "!=" work but not as you would expect; the check if left and the right operator refer to the same object, not if they have the same value</a:t>
            </a:r>
            <a:r>
              <a:rPr lang="en-US" dirty="0" smtClean="0"/>
              <a:t>!</a:t>
            </a:r>
          </a:p>
          <a:p>
            <a:pPr fontAlgn="ctr"/>
            <a:r>
              <a:rPr lang="en-US" dirty="0"/>
              <a:t>In Java, two objects are compared if they're equal using the </a:t>
            </a:r>
            <a:r>
              <a:rPr lang="en-US" i="1" dirty="0"/>
              <a:t>equals()</a:t>
            </a:r>
            <a:r>
              <a:rPr lang="en-US" dirty="0"/>
              <a:t> method.</a:t>
            </a:r>
          </a:p>
        </p:txBody>
      </p:sp>
    </p:spTree>
    <p:extLst>
      <p:ext uri="{BB962C8B-B14F-4D97-AF65-F5344CB8AC3E}">
        <p14:creationId xmlns:p14="http://schemas.microsoft.com/office/powerpoint/2010/main" val="296676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basics</a:t>
            </a:r>
            <a:endParaRPr lang="en-US" dirty="0"/>
          </a:p>
        </p:txBody>
      </p:sp>
      <p:sp>
        <p:nvSpPr>
          <p:cNvPr id="3" name="Content Placeholder 2"/>
          <p:cNvSpPr>
            <a:spLocks noGrp="1"/>
          </p:cNvSpPr>
          <p:nvPr>
            <p:ph idx="1"/>
          </p:nvPr>
        </p:nvSpPr>
        <p:spPr/>
        <p:txBody>
          <a:bodyPr/>
          <a:lstStyle/>
          <a:p>
            <a:pPr fontAlgn="ctr"/>
            <a:r>
              <a:rPr lang="en-US" dirty="0"/>
              <a:t>Objects (instances) are self-contained elements of a </a:t>
            </a:r>
            <a:r>
              <a:rPr lang="en-US" dirty="0" smtClean="0"/>
              <a:t>program.</a:t>
            </a:r>
            <a:endParaRPr lang="en-US" dirty="0"/>
          </a:p>
          <a:p>
            <a:pPr fontAlgn="ctr"/>
            <a:r>
              <a:rPr lang="en-US" dirty="0"/>
              <a:t>Objects contain:</a:t>
            </a:r>
          </a:p>
          <a:p>
            <a:pPr lvl="1" fontAlgn="ctr"/>
            <a:r>
              <a:rPr lang="en-US" dirty="0"/>
              <a:t>Attributes </a:t>
            </a:r>
            <a:r>
              <a:rPr lang="en-US" dirty="0" smtClean="0"/>
              <a:t>- In Java these are variables</a:t>
            </a:r>
            <a:endParaRPr lang="en-US" dirty="0"/>
          </a:p>
          <a:p>
            <a:pPr lvl="1" fontAlgn="ctr"/>
            <a:r>
              <a:rPr lang="en-US" dirty="0"/>
              <a:t>Behavior </a:t>
            </a:r>
            <a:r>
              <a:rPr lang="en-US" dirty="0" smtClean="0"/>
              <a:t>- In Java these are methods</a:t>
            </a:r>
            <a:endParaRPr lang="en-US" dirty="0"/>
          </a:p>
        </p:txBody>
      </p:sp>
    </p:spTree>
    <p:extLst>
      <p:ext uri="{BB962C8B-B14F-4D97-AF65-F5344CB8AC3E}">
        <p14:creationId xmlns:p14="http://schemas.microsoft.com/office/powerpoint/2010/main" val="455953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Equals </a:t>
            </a:r>
            <a:r>
              <a:rPr lang="en-US" dirty="0" smtClean="0"/>
              <a:t>Tester</a:t>
            </a:r>
            <a:endParaRPr lang="en-US" sz="1800" dirty="0"/>
          </a:p>
        </p:txBody>
      </p:sp>
    </p:spTree>
    <p:extLst>
      <p:ext uri="{BB962C8B-B14F-4D97-AF65-F5344CB8AC3E}">
        <p14:creationId xmlns:p14="http://schemas.microsoft.com/office/powerpoint/2010/main" val="1586896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the class of an object</a:t>
            </a:r>
            <a:endParaRPr lang="en-US" dirty="0"/>
          </a:p>
        </p:txBody>
      </p:sp>
      <p:sp>
        <p:nvSpPr>
          <p:cNvPr id="3" name="Content Placeholder 2"/>
          <p:cNvSpPr>
            <a:spLocks noGrp="1"/>
          </p:cNvSpPr>
          <p:nvPr>
            <p:ph idx="1"/>
          </p:nvPr>
        </p:nvSpPr>
        <p:spPr/>
        <p:txBody>
          <a:bodyPr>
            <a:normAutofit/>
          </a:bodyPr>
          <a:lstStyle/>
          <a:p>
            <a:pPr marL="0" indent="0">
              <a:buNone/>
            </a:pPr>
            <a:r>
              <a:rPr lang="en-US" dirty="0"/>
              <a:t>The </a:t>
            </a:r>
            <a:r>
              <a:rPr lang="en-US" b="1" dirty="0" err="1"/>
              <a:t>getClass</a:t>
            </a:r>
            <a:r>
              <a:rPr lang="en-US" b="1" dirty="0"/>
              <a:t>()</a:t>
            </a:r>
            <a:r>
              <a:rPr lang="en-US" dirty="0"/>
              <a:t> </a:t>
            </a:r>
            <a:r>
              <a:rPr lang="en-US" dirty="0" smtClean="0"/>
              <a:t>method can be used to determine the class </a:t>
            </a:r>
            <a:r>
              <a:rPr lang="en-US" dirty="0"/>
              <a:t>which was used to create an </a:t>
            </a:r>
            <a:r>
              <a:rPr lang="en-US" dirty="0" smtClean="0"/>
              <a:t>object.</a:t>
            </a:r>
            <a:endParaRPr lang="en-US" dirty="0"/>
          </a:p>
          <a:p>
            <a:pPr marL="0" indent="0" fontAlgn="ctr">
              <a:buNone/>
            </a:pPr>
            <a:r>
              <a:rPr lang="en-US" dirty="0"/>
              <a:t>Example:</a:t>
            </a:r>
          </a:p>
          <a:p>
            <a:pPr lvl="1" fontAlgn="ctr"/>
            <a:r>
              <a:rPr lang="en-US" sz="1600" dirty="0">
                <a:solidFill>
                  <a:schemeClr val="accent1">
                    <a:lumMod val="50000"/>
                  </a:schemeClr>
                </a:solidFill>
                <a:latin typeface="Consolas" panose="020B0609020204030204" pitchFamily="49" charset="0"/>
                <a:cs typeface="Consolas" panose="020B0609020204030204" pitchFamily="49" charset="0"/>
              </a:rPr>
              <a:t>String name = </a:t>
            </a:r>
            <a:r>
              <a:rPr lang="en-US" sz="1600" dirty="0" err="1">
                <a:solidFill>
                  <a:schemeClr val="accent1">
                    <a:lumMod val="50000"/>
                  </a:schemeClr>
                </a:solidFill>
                <a:latin typeface="Consolas" panose="020B0609020204030204" pitchFamily="49" charset="0"/>
                <a:cs typeface="Consolas" panose="020B0609020204030204" pitchFamily="49" charset="0"/>
              </a:rPr>
              <a:t>key.getClass</a:t>
            </a:r>
            <a:r>
              <a:rPr lang="en-US" sz="1600" dirty="0">
                <a:solidFill>
                  <a:schemeClr val="accent1">
                    <a:lumMod val="50000"/>
                  </a:schemeClr>
                </a:solidFill>
                <a:latin typeface="Consolas" panose="020B0609020204030204" pitchFamily="49" charset="0"/>
                <a:cs typeface="Consolas" panose="020B0609020204030204" pitchFamily="49" charset="0"/>
              </a:rPr>
              <a:t>().</a:t>
            </a:r>
            <a:r>
              <a:rPr lang="en-US" sz="1600" dirty="0" err="1">
                <a:solidFill>
                  <a:schemeClr val="accent1">
                    <a:lumMod val="50000"/>
                  </a:schemeClr>
                </a:solidFill>
                <a:latin typeface="Consolas" panose="020B0609020204030204" pitchFamily="49" charset="0"/>
                <a:cs typeface="Consolas" panose="020B0609020204030204" pitchFamily="49" charset="0"/>
              </a:rPr>
              <a:t>getName</a:t>
            </a: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dirty="0">
              <a:solidFill>
                <a:schemeClr val="accent1">
                  <a:lumMod val="50000"/>
                </a:schemeClr>
              </a:solidFill>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3286776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the class of an object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a:t>
            </a:r>
            <a:r>
              <a:rPr lang="en-US" b="1" dirty="0" err="1" smtClean="0"/>
              <a:t>instanceof</a:t>
            </a:r>
            <a:r>
              <a:rPr lang="en-US" b="1" i="1" dirty="0" smtClean="0"/>
              <a:t> </a:t>
            </a:r>
            <a:r>
              <a:rPr lang="en-US" dirty="0" smtClean="0"/>
              <a:t>operator can be used to determine if </a:t>
            </a:r>
            <a:r>
              <a:rPr lang="en-US" dirty="0"/>
              <a:t>an object instance is of a particular class.</a:t>
            </a:r>
          </a:p>
          <a:p>
            <a:pPr marL="0" indent="0" fontAlgn="ctr">
              <a:buNone/>
            </a:pPr>
            <a:r>
              <a:rPr lang="en-US" dirty="0" smtClean="0"/>
              <a:t>Example:</a:t>
            </a:r>
          </a:p>
          <a:p>
            <a:pPr lvl="1" fontAlgn="ctr"/>
            <a:r>
              <a:rPr lang="en-US" sz="1600" dirty="0" err="1" smtClean="0">
                <a:solidFill>
                  <a:schemeClr val="accent1">
                    <a:lumMod val="50000"/>
                  </a:schemeClr>
                </a:solidFill>
                <a:latin typeface="Consolas" panose="020B0609020204030204" pitchFamily="49" charset="0"/>
                <a:cs typeface="Consolas" panose="020B0609020204030204" pitchFamily="49" charset="0"/>
              </a:rPr>
              <a:t>boolean</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check1 = “Texas” </a:t>
            </a:r>
            <a:r>
              <a:rPr lang="en-US" sz="1600" dirty="0" err="1">
                <a:solidFill>
                  <a:schemeClr val="accent1">
                    <a:lumMod val="50000"/>
                  </a:schemeClr>
                </a:solidFill>
                <a:latin typeface="Consolas" panose="020B0609020204030204" pitchFamily="49" charset="0"/>
                <a:cs typeface="Consolas" panose="020B0609020204030204" pitchFamily="49" charset="0"/>
              </a:rPr>
              <a:t>instanceof</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String; </a:t>
            </a:r>
            <a:r>
              <a:rPr lang="en-US" sz="1600" dirty="0">
                <a:solidFill>
                  <a:srgbClr val="016C48"/>
                </a:solidFill>
                <a:latin typeface="Consolas" panose="020B0609020204030204" pitchFamily="49" charset="0"/>
                <a:cs typeface="Consolas" panose="020B0609020204030204" pitchFamily="49" charset="0"/>
              </a:rPr>
              <a:t>// true</a:t>
            </a:r>
          </a:p>
          <a:p>
            <a:pPr marL="0" indent="0" fontAlgn="ctr">
              <a:buNone/>
            </a:pPr>
            <a:r>
              <a:rPr lang="en-US" dirty="0" smtClean="0"/>
              <a:t>Example:</a:t>
            </a:r>
          </a:p>
          <a:p>
            <a:pPr lvl="1" fontAlgn="ctr">
              <a:lnSpc>
                <a:spcPct val="100000"/>
              </a:lnSpc>
            </a:pPr>
            <a:r>
              <a:rPr lang="en-US" sz="1600" dirty="0" smtClean="0">
                <a:solidFill>
                  <a:schemeClr val="accent1">
                    <a:lumMod val="50000"/>
                  </a:schemeClr>
                </a:solidFill>
                <a:latin typeface="Consolas" panose="020B0609020204030204" pitchFamily="49" charset="0"/>
                <a:cs typeface="Consolas" panose="020B0609020204030204" pitchFamily="49" charset="0"/>
              </a:rPr>
              <a:t>Point </a:t>
            </a:r>
            <a:r>
              <a:rPr lang="en-US" sz="1600" dirty="0" err="1">
                <a:solidFill>
                  <a:schemeClr val="accent1">
                    <a:lumMod val="50000"/>
                  </a:schemeClr>
                </a:solidFill>
                <a:latin typeface="Consolas" panose="020B0609020204030204" pitchFamily="49" charset="0"/>
                <a:cs typeface="Consolas" panose="020B0609020204030204" pitchFamily="49" charset="0"/>
              </a:rPr>
              <a:t>pt</a:t>
            </a:r>
            <a:r>
              <a:rPr lang="en-US" sz="1600" dirty="0">
                <a:solidFill>
                  <a:schemeClr val="accent1">
                    <a:lumMod val="50000"/>
                  </a:schemeClr>
                </a:solidFill>
                <a:latin typeface="Consolas" panose="020B0609020204030204" pitchFamily="49" charset="0"/>
                <a:cs typeface="Consolas" panose="020B0609020204030204" pitchFamily="49" charset="0"/>
              </a:rPr>
              <a:t> = new Point(10, 10</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err="1" smtClean="0">
                <a:solidFill>
                  <a:schemeClr val="accent1">
                    <a:lumMod val="50000"/>
                  </a:schemeClr>
                </a:solidFill>
                <a:latin typeface="Consolas" panose="020B0609020204030204" pitchFamily="49" charset="0"/>
                <a:cs typeface="Consolas" panose="020B0609020204030204" pitchFamily="49" charset="0"/>
              </a:rPr>
              <a:t>boolean</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check2 = </a:t>
            </a:r>
            <a:r>
              <a:rPr lang="en-US" sz="1600" dirty="0" err="1">
                <a:solidFill>
                  <a:schemeClr val="accent1">
                    <a:lumMod val="50000"/>
                  </a:schemeClr>
                </a:solidFill>
                <a:latin typeface="Consolas" panose="020B0609020204030204" pitchFamily="49" charset="0"/>
                <a:cs typeface="Consolas" panose="020B0609020204030204" pitchFamily="49" charset="0"/>
              </a:rPr>
              <a:t>pt</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instanceof</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String; </a:t>
            </a:r>
            <a:r>
              <a:rPr lang="en-US" sz="1600" dirty="0">
                <a:solidFill>
                  <a:srgbClr val="016C48"/>
                </a:solidFill>
                <a:latin typeface="Consolas" panose="020B0609020204030204" pitchFamily="49" charset="0"/>
                <a:cs typeface="Consolas" panose="020B0609020204030204" pitchFamily="49" charset="0"/>
              </a:rPr>
              <a:t>// false</a:t>
            </a:r>
          </a:p>
          <a:p>
            <a:pPr marL="45720" indent="0" fontAlgn="ctr">
              <a:buNone/>
            </a:pPr>
            <a:endParaRPr lang="en-US" dirty="0">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33464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2480798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Date </a:t>
            </a:r>
            <a:r>
              <a:rPr lang="en-US" dirty="0" smtClean="0"/>
              <a:t>Parser</a:t>
            </a:r>
            <a:endParaRPr lang="en-US" sz="1800" dirty="0"/>
          </a:p>
        </p:txBody>
      </p:sp>
      <p:sp>
        <p:nvSpPr>
          <p:cNvPr id="3" name="Content Placeholder 2"/>
          <p:cNvSpPr>
            <a:spLocks noGrp="1"/>
          </p:cNvSpPr>
          <p:nvPr>
            <p:ph idx="1"/>
          </p:nvPr>
        </p:nvSpPr>
        <p:spPr/>
        <p:txBody>
          <a:bodyPr/>
          <a:lstStyle/>
          <a:p>
            <a:pPr marL="0" indent="0">
              <a:buNone/>
            </a:pPr>
            <a:r>
              <a:rPr lang="en-US" dirty="0"/>
              <a:t>Create a program that turns a birthday in MM/DD/YYYY format (such as 12/04/2007) into three individual </a:t>
            </a:r>
            <a:r>
              <a:rPr lang="en-US" dirty="0" smtClean="0"/>
              <a:t>strings which it then displays.</a:t>
            </a:r>
            <a:endParaRPr lang="en-US" dirty="0"/>
          </a:p>
        </p:txBody>
      </p:sp>
    </p:spTree>
    <p:extLst>
      <p:ext uri="{BB962C8B-B14F-4D97-AF65-F5344CB8AC3E}">
        <p14:creationId xmlns:p14="http://schemas.microsoft.com/office/powerpoint/2010/main" val="3969018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Box </a:t>
            </a:r>
            <a:r>
              <a:rPr lang="en-US" dirty="0" smtClean="0"/>
              <a:t>Volume</a:t>
            </a:r>
            <a:endParaRPr lang="en-US" sz="1800" dirty="0"/>
          </a:p>
        </p:txBody>
      </p:sp>
      <p:sp>
        <p:nvSpPr>
          <p:cNvPr id="3" name="Content Placeholder 2"/>
          <p:cNvSpPr>
            <a:spLocks noGrp="1"/>
          </p:cNvSpPr>
          <p:nvPr>
            <p:ph idx="1"/>
          </p:nvPr>
        </p:nvSpPr>
        <p:spPr/>
        <p:txBody>
          <a:bodyPr/>
          <a:lstStyle/>
          <a:p>
            <a:pPr marL="0" indent="0">
              <a:buNone/>
            </a:pPr>
            <a:r>
              <a:rPr lang="en-US" dirty="0"/>
              <a:t>Create a class with instance variables for height, weight, and depth, making each an integer. Create a Java application  that uses your new class to create two instances to which it then sets values for the attributes, and finally displays the values of the object that has the greater volume.</a:t>
            </a:r>
          </a:p>
        </p:txBody>
      </p:sp>
    </p:spTree>
    <p:extLst>
      <p:ext uri="{BB962C8B-B14F-4D97-AF65-F5344CB8AC3E}">
        <p14:creationId xmlns:p14="http://schemas.microsoft.com/office/powerpoint/2010/main" val="3022954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"new" operator</a:t>
            </a:r>
          </a:p>
        </p:txBody>
      </p:sp>
      <p:sp>
        <p:nvSpPr>
          <p:cNvPr id="3" name="Content Placeholder 2"/>
          <p:cNvSpPr>
            <a:spLocks noGrp="1"/>
          </p:cNvSpPr>
          <p:nvPr>
            <p:ph idx="1"/>
          </p:nvPr>
        </p:nvSpPr>
        <p:spPr/>
        <p:txBody>
          <a:bodyPr/>
          <a:lstStyle/>
          <a:p>
            <a:pPr fontAlgn="ctr"/>
            <a:r>
              <a:rPr lang="en-US" dirty="0"/>
              <a:t>Objects are created from classes which serve as their </a:t>
            </a:r>
            <a:r>
              <a:rPr lang="en-US" dirty="0" smtClean="0"/>
              <a:t>templates.</a:t>
            </a:r>
          </a:p>
          <a:p>
            <a:pPr marL="228600" lvl="1" indent="0" fontAlgn="ctr">
              <a:buNone/>
            </a:pPr>
            <a:r>
              <a:rPr lang="en-US" dirty="0" smtClean="0"/>
              <a:t>Examples:</a:t>
            </a:r>
          </a:p>
          <a:p>
            <a:pPr lvl="1" fontAlgn="ctr"/>
            <a:r>
              <a:rPr lang="en-US" sz="1600" dirty="0" smtClean="0">
                <a:solidFill>
                  <a:schemeClr val="accent1">
                    <a:lumMod val="50000"/>
                  </a:schemeClr>
                </a:solidFill>
                <a:latin typeface="Consolas" panose="020B0609020204030204" pitchFamily="49" charset="0"/>
                <a:cs typeface="Consolas" panose="020B0609020204030204" pitchFamily="49" charset="0"/>
              </a:rPr>
              <a:t>String </a:t>
            </a:r>
            <a:r>
              <a:rPr lang="en-US" sz="1600" dirty="0">
                <a:solidFill>
                  <a:schemeClr val="accent1">
                    <a:lumMod val="50000"/>
                  </a:schemeClr>
                </a:solidFill>
                <a:latin typeface="Consolas" panose="020B0609020204030204" pitchFamily="49" charset="0"/>
                <a:cs typeface="Consolas" panose="020B0609020204030204" pitchFamily="49" charset="0"/>
              </a:rPr>
              <a:t>name = new String();</a:t>
            </a:r>
          </a:p>
          <a:p>
            <a:pPr lvl="1" fontAlgn="ctr"/>
            <a:r>
              <a:rPr lang="en-US" sz="1600" dirty="0" smtClean="0">
                <a:solidFill>
                  <a:schemeClr val="accent1">
                    <a:lumMod val="50000"/>
                  </a:schemeClr>
                </a:solidFill>
                <a:latin typeface="Consolas" panose="020B0609020204030204" pitchFamily="49" charset="0"/>
                <a:cs typeface="Consolas" panose="020B0609020204030204" pitchFamily="49" charset="0"/>
              </a:rPr>
              <a:t>URL </a:t>
            </a:r>
            <a:r>
              <a:rPr lang="en-US" sz="1600" dirty="0">
                <a:solidFill>
                  <a:schemeClr val="accent1">
                    <a:lumMod val="50000"/>
                  </a:schemeClr>
                </a:solidFill>
                <a:latin typeface="Consolas" panose="020B0609020204030204" pitchFamily="49" charset="0"/>
                <a:cs typeface="Consolas" panose="020B0609020204030204" pitchFamily="49" charset="0"/>
              </a:rPr>
              <a:t>address = new URL(“http://www.java21days.com”);</a:t>
            </a:r>
          </a:p>
          <a:p>
            <a:pPr lvl="1" fontAlgn="ctr"/>
            <a:r>
              <a:rPr lang="en-US" sz="1600" dirty="0" err="1">
                <a:solidFill>
                  <a:schemeClr val="accent1">
                    <a:lumMod val="50000"/>
                  </a:schemeClr>
                </a:solidFill>
                <a:latin typeface="Consolas" panose="020B0609020204030204" pitchFamily="49" charset="0"/>
                <a:cs typeface="Consolas" panose="020B0609020204030204" pitchFamily="49" charset="0"/>
              </a:rPr>
              <a:t>VolcanoRobot</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robbie</a:t>
            </a:r>
            <a:r>
              <a:rPr lang="en-US" sz="1600" dirty="0">
                <a:solidFill>
                  <a:schemeClr val="accent1">
                    <a:lumMod val="50000"/>
                  </a:schemeClr>
                </a:solidFill>
                <a:latin typeface="Consolas" panose="020B0609020204030204" pitchFamily="49" charset="0"/>
                <a:cs typeface="Consolas" panose="020B0609020204030204" pitchFamily="49" charset="0"/>
              </a:rPr>
              <a:t> = new </a:t>
            </a:r>
            <a:r>
              <a:rPr lang="en-US" sz="1600" dirty="0" err="1">
                <a:solidFill>
                  <a:schemeClr val="accent1">
                    <a:lumMod val="50000"/>
                  </a:schemeClr>
                </a:solidFill>
                <a:latin typeface="Consolas" panose="020B0609020204030204" pitchFamily="49" charset="0"/>
                <a:cs typeface="Consolas" panose="020B0609020204030204" pitchFamily="49" charset="0"/>
              </a:rPr>
              <a:t>VolcanoRobot</a:t>
            </a: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sz="1600" dirty="0">
              <a:solidFill>
                <a:schemeClr val="accent1">
                  <a:lumMod val="50000"/>
                </a:schemeClr>
              </a:solidFill>
              <a:latin typeface="Consolas" panose="020B0609020204030204" pitchFamily="49" charset="0"/>
              <a:cs typeface="Consolas" panose="020B0609020204030204" pitchFamily="49" charset="0"/>
            </a:endParaRPr>
          </a:p>
          <a:p>
            <a:pPr fontAlgn="ctr"/>
            <a:r>
              <a:rPr lang="en-US" b="1" dirty="0"/>
              <a:t>Constructor</a:t>
            </a:r>
            <a:r>
              <a:rPr lang="en-US" dirty="0"/>
              <a:t> - special </a:t>
            </a:r>
            <a:r>
              <a:rPr lang="en-US" dirty="0" smtClean="0"/>
              <a:t>method </a:t>
            </a:r>
            <a:r>
              <a:rPr lang="en-US" dirty="0"/>
              <a:t>used to create and initialize object instances.</a:t>
            </a:r>
          </a:p>
          <a:p>
            <a:pPr fontAlgn="ctr"/>
            <a:r>
              <a:rPr lang="en-US" dirty="0"/>
              <a:t>One class can have one or more constructors with different arguments.</a:t>
            </a:r>
          </a:p>
          <a:p>
            <a:endParaRPr lang="en-US" dirty="0"/>
          </a:p>
        </p:txBody>
      </p:sp>
    </p:spTree>
    <p:extLst>
      <p:ext uri="{BB962C8B-B14F-4D97-AF65-F5344CB8AC3E}">
        <p14:creationId xmlns:p14="http://schemas.microsoft.com/office/powerpoint/2010/main" val="3206573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Token </a:t>
            </a:r>
            <a:r>
              <a:rPr lang="en-US" dirty="0" smtClean="0"/>
              <a:t>Tester</a:t>
            </a:r>
            <a:endParaRPr lang="en-US" sz="1800" dirty="0"/>
          </a:p>
        </p:txBody>
      </p:sp>
    </p:spTree>
    <p:extLst>
      <p:ext uri="{BB962C8B-B14F-4D97-AF65-F5344CB8AC3E}">
        <p14:creationId xmlns:p14="http://schemas.microsoft.com/office/powerpoint/2010/main" val="11551171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instance variables</a:t>
            </a:r>
            <a:endParaRPr lang="en-US" dirty="0"/>
          </a:p>
        </p:txBody>
      </p:sp>
      <p:sp>
        <p:nvSpPr>
          <p:cNvPr id="3" name="Content Placeholder 2"/>
          <p:cNvSpPr>
            <a:spLocks noGrp="1"/>
          </p:cNvSpPr>
          <p:nvPr>
            <p:ph idx="1"/>
          </p:nvPr>
        </p:nvSpPr>
        <p:spPr/>
        <p:txBody>
          <a:bodyPr>
            <a:normAutofit/>
          </a:bodyPr>
          <a:lstStyle/>
          <a:p>
            <a:r>
              <a:rPr lang="en-US" dirty="0"/>
              <a:t>Reading instance variables:</a:t>
            </a:r>
          </a:p>
          <a:p>
            <a:pPr lvl="1" fontAlgn="ctr"/>
            <a:r>
              <a:rPr lang="en-US" b="1" dirty="0"/>
              <a:t>Dot notation</a:t>
            </a:r>
            <a:r>
              <a:rPr lang="en-US" dirty="0"/>
              <a:t> is a way of referring to an object's instance variables using the dot "." </a:t>
            </a:r>
            <a:r>
              <a:rPr lang="en-US" dirty="0" smtClean="0"/>
              <a:t>operator.</a:t>
            </a:r>
          </a:p>
          <a:p>
            <a:pPr lvl="1" fontAlgn="ctr"/>
            <a:r>
              <a:rPr lang="en-US" dirty="0" smtClean="0"/>
              <a:t>Examples:</a:t>
            </a:r>
            <a:endParaRPr lang="en-US" dirty="0"/>
          </a:p>
          <a:p>
            <a:pPr lvl="2" fontAlgn="ctr"/>
            <a:r>
              <a:rPr lang="en-US" dirty="0">
                <a:solidFill>
                  <a:schemeClr val="accent1">
                    <a:lumMod val="50000"/>
                  </a:schemeClr>
                </a:solidFill>
                <a:latin typeface="Consolas" panose="020B0609020204030204" pitchFamily="49" charset="0"/>
                <a:cs typeface="Consolas" panose="020B0609020204030204" pitchFamily="49" charset="0"/>
              </a:rPr>
              <a:t>float total = </a:t>
            </a:r>
            <a:r>
              <a:rPr lang="en-US" dirty="0" err="1">
                <a:solidFill>
                  <a:schemeClr val="accent1">
                    <a:lumMod val="50000"/>
                  </a:schemeClr>
                </a:solidFill>
                <a:latin typeface="Consolas" panose="020B0609020204030204" pitchFamily="49" charset="0"/>
                <a:cs typeface="Consolas" panose="020B0609020204030204" pitchFamily="49" charset="0"/>
              </a:rPr>
              <a:t>myCustomer.orderTotal</a:t>
            </a:r>
            <a:r>
              <a:rPr lang="en-US" dirty="0">
                <a:solidFill>
                  <a:schemeClr val="accent1">
                    <a:lumMod val="50000"/>
                  </a:schemeClr>
                </a:solidFill>
                <a:latin typeface="Consolas" panose="020B0609020204030204" pitchFamily="49" charset="0"/>
                <a:cs typeface="Consolas" panose="020B0609020204030204" pitchFamily="49" charset="0"/>
              </a:rPr>
              <a:t>;</a:t>
            </a:r>
          </a:p>
          <a:p>
            <a:pPr lvl="2" fontAlgn="ctr"/>
            <a:r>
              <a:rPr lang="en-US" dirty="0" err="1">
                <a:solidFill>
                  <a:schemeClr val="accent1">
                    <a:lumMod val="50000"/>
                  </a:schemeClr>
                </a:solidFill>
                <a:latin typeface="Consolas" panose="020B0609020204030204" pitchFamily="49" charset="0"/>
                <a:cs typeface="Consolas" panose="020B0609020204030204" pitchFamily="49" charset="0"/>
              </a:rPr>
              <a:t>boolean</a:t>
            </a:r>
            <a:r>
              <a:rPr lang="en-US" dirty="0">
                <a:solidFill>
                  <a:schemeClr val="accent1">
                    <a:lumMod val="50000"/>
                  </a:schemeClr>
                </a:solidFill>
                <a:latin typeface="Consolas" panose="020B0609020204030204" pitchFamily="49" charset="0"/>
                <a:cs typeface="Consolas" panose="020B0609020204030204" pitchFamily="49" charset="0"/>
              </a:rPr>
              <a:t> </a:t>
            </a:r>
            <a:r>
              <a:rPr lang="en-US" dirty="0" err="1">
                <a:solidFill>
                  <a:schemeClr val="accent1">
                    <a:lumMod val="50000"/>
                  </a:schemeClr>
                </a:solidFill>
                <a:latin typeface="Consolas" panose="020B0609020204030204" pitchFamily="49" charset="0"/>
                <a:cs typeface="Consolas" panose="020B0609020204030204" pitchFamily="49" charset="0"/>
              </a:rPr>
              <a:t>onLayaway</a:t>
            </a:r>
            <a:r>
              <a:rPr lang="en-US" dirty="0">
                <a:solidFill>
                  <a:schemeClr val="accent1">
                    <a:lumMod val="50000"/>
                  </a:schemeClr>
                </a:solidFill>
                <a:latin typeface="Consolas" panose="020B0609020204030204" pitchFamily="49" charset="0"/>
                <a:cs typeface="Consolas" panose="020B0609020204030204" pitchFamily="49" charset="0"/>
              </a:rPr>
              <a:t> = </a:t>
            </a:r>
            <a:r>
              <a:rPr lang="en-US" dirty="0" err="1">
                <a:solidFill>
                  <a:schemeClr val="accent1">
                    <a:lumMod val="50000"/>
                  </a:schemeClr>
                </a:solidFill>
                <a:latin typeface="Consolas" panose="020B0609020204030204" pitchFamily="49" charset="0"/>
                <a:cs typeface="Consolas" panose="020B0609020204030204" pitchFamily="49" charset="0"/>
              </a:rPr>
              <a:t>myCustomer.orderTotal.layaway</a:t>
            </a:r>
            <a:r>
              <a:rPr lang="en-US" dirty="0" smtClean="0">
                <a:solidFill>
                  <a:schemeClr val="accent1">
                    <a:lumMod val="50000"/>
                  </a:schemeClr>
                </a:solidFill>
                <a:latin typeface="Consolas" panose="020B0609020204030204" pitchFamily="49" charset="0"/>
                <a:cs typeface="Consolas" panose="020B0609020204030204" pitchFamily="49" charset="0"/>
              </a:rPr>
              <a:t>;</a:t>
            </a:r>
            <a:endParaRPr lang="en-US" dirty="0">
              <a:solidFill>
                <a:schemeClr val="accent1">
                  <a:lumMod val="50000"/>
                </a:schemeClr>
              </a:solidFill>
              <a:latin typeface="Consolas" panose="020B0609020204030204" pitchFamily="49" charset="0"/>
              <a:cs typeface="Consolas" panose="020B0609020204030204" pitchFamily="49" charset="0"/>
            </a:endParaRPr>
          </a:p>
          <a:p>
            <a:r>
              <a:rPr lang="en-US" dirty="0"/>
              <a:t>Changing instance </a:t>
            </a:r>
            <a:r>
              <a:rPr lang="en-US" dirty="0" smtClean="0"/>
              <a:t>variables:</a:t>
            </a:r>
          </a:p>
          <a:p>
            <a:pPr marL="274320" lvl="1" indent="0">
              <a:buNone/>
            </a:pPr>
            <a:r>
              <a:rPr lang="en-US" dirty="0" smtClean="0"/>
              <a:t>Example:</a:t>
            </a:r>
          </a:p>
          <a:p>
            <a:pPr lvl="1"/>
            <a:r>
              <a:rPr lang="en-US" sz="1600" dirty="0" err="1" smtClean="0">
                <a:solidFill>
                  <a:schemeClr val="accent1">
                    <a:lumMod val="50000"/>
                  </a:schemeClr>
                </a:solidFill>
                <a:latin typeface="Consolas" panose="020B0609020204030204" pitchFamily="49" charset="0"/>
                <a:cs typeface="Consolas" panose="020B0609020204030204" pitchFamily="49" charset="0"/>
              </a:rPr>
              <a:t>myCustomer.orderTotal.layaway</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 true;</a:t>
            </a:r>
          </a:p>
          <a:p>
            <a:pPr marL="0" indent="0">
              <a:buNone/>
            </a:pPr>
            <a:endParaRPr lang="en-US" dirty="0"/>
          </a:p>
        </p:txBody>
      </p:sp>
    </p:spTree>
    <p:extLst>
      <p:ext uri="{BB962C8B-B14F-4D97-AF65-F5344CB8AC3E}">
        <p14:creationId xmlns:p14="http://schemas.microsoft.com/office/powerpoint/2010/main" val="3500955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Point </a:t>
            </a:r>
            <a:r>
              <a:rPr lang="en-US" dirty="0" smtClean="0"/>
              <a:t>Setter</a:t>
            </a:r>
            <a:endParaRPr lang="en-US" sz="1800" dirty="0"/>
          </a:p>
        </p:txBody>
      </p:sp>
    </p:spTree>
    <p:extLst>
      <p:ext uri="{BB962C8B-B14F-4D97-AF65-F5344CB8AC3E}">
        <p14:creationId xmlns:p14="http://schemas.microsoft.com/office/powerpoint/2010/main" val="632171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class variables</a:t>
            </a:r>
            <a:endParaRPr lang="en-US" dirty="0"/>
          </a:p>
        </p:txBody>
      </p:sp>
      <p:sp>
        <p:nvSpPr>
          <p:cNvPr id="3" name="Content Placeholder 2"/>
          <p:cNvSpPr>
            <a:spLocks noGrp="1"/>
          </p:cNvSpPr>
          <p:nvPr>
            <p:ph idx="1"/>
          </p:nvPr>
        </p:nvSpPr>
        <p:spPr/>
        <p:txBody>
          <a:bodyPr>
            <a:normAutofit/>
          </a:bodyPr>
          <a:lstStyle/>
          <a:p>
            <a:r>
              <a:rPr lang="en-US" dirty="0"/>
              <a:t>Defining class </a:t>
            </a:r>
            <a:r>
              <a:rPr lang="en-US" dirty="0" smtClean="0"/>
              <a:t>variables:</a:t>
            </a:r>
          </a:p>
          <a:p>
            <a:pPr lvl="1"/>
            <a:r>
              <a:rPr lang="en-US" dirty="0" smtClean="0"/>
              <a:t>Use </a:t>
            </a:r>
            <a:r>
              <a:rPr lang="en-US" dirty="0"/>
              <a:t>the </a:t>
            </a:r>
            <a:r>
              <a:rPr lang="en-US" b="1" dirty="0"/>
              <a:t>static</a:t>
            </a:r>
            <a:r>
              <a:rPr lang="en-US" dirty="0"/>
              <a:t> keyword before the variable to make it a class </a:t>
            </a:r>
            <a:r>
              <a:rPr lang="en-US" dirty="0" smtClean="0"/>
              <a:t>variable.</a:t>
            </a:r>
          </a:p>
          <a:p>
            <a:pPr lvl="1"/>
            <a:r>
              <a:rPr lang="en-US" dirty="0" smtClean="0"/>
              <a:t>Example</a:t>
            </a:r>
            <a:r>
              <a:rPr lang="en-US" dirty="0"/>
              <a:t>:</a:t>
            </a:r>
          </a:p>
          <a:p>
            <a:pPr lvl="2">
              <a:lnSpc>
                <a:spcPct val="100000"/>
              </a:lnSpc>
            </a:pPr>
            <a:r>
              <a:rPr lang="en-US" dirty="0" smtClean="0">
                <a:solidFill>
                  <a:schemeClr val="accent1">
                    <a:lumMod val="50000"/>
                  </a:schemeClr>
                </a:solidFill>
                <a:latin typeface="Consolas" panose="020B0609020204030204" pitchFamily="49" charset="0"/>
                <a:cs typeface="Consolas" panose="020B0609020204030204" pitchFamily="49" charset="0"/>
              </a:rPr>
              <a:t>class </a:t>
            </a:r>
            <a:r>
              <a:rPr lang="en-US" dirty="0" err="1">
                <a:solidFill>
                  <a:schemeClr val="accent1">
                    <a:lumMod val="50000"/>
                  </a:schemeClr>
                </a:solidFill>
                <a:latin typeface="Consolas" panose="020B0609020204030204" pitchFamily="49" charset="0"/>
                <a:cs typeface="Consolas" panose="020B0609020204030204" pitchFamily="49" charset="0"/>
              </a:rPr>
              <a:t>FamilyMember</a:t>
            </a:r>
            <a:r>
              <a:rPr lang="en-US" dirty="0">
                <a:solidFill>
                  <a:schemeClr val="accent1">
                    <a:lumMod val="50000"/>
                  </a:schemeClr>
                </a:solidFill>
                <a:latin typeface="Consolas" panose="020B0609020204030204" pitchFamily="49" charset="0"/>
                <a:cs typeface="Consolas" panose="020B0609020204030204" pitchFamily="49" charset="0"/>
              </a:rPr>
              <a:t> </a:t>
            </a:r>
            <a:r>
              <a:rPr lang="en-US" dirty="0" smtClean="0">
                <a:solidFill>
                  <a:schemeClr val="accent1">
                    <a:lumMod val="50000"/>
                  </a:schemeClr>
                </a:solidFill>
                <a:latin typeface="Consolas" panose="020B0609020204030204" pitchFamily="49" charset="0"/>
                <a:cs typeface="Consolas" panose="020B0609020204030204" pitchFamily="49" charset="0"/>
              </a:rPr>
              <a:t>{</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a:t>
            </a:r>
            <a:r>
              <a:rPr lang="en-US" dirty="0">
                <a:solidFill>
                  <a:schemeClr val="accent1">
                    <a:lumMod val="50000"/>
                  </a:schemeClr>
                </a:solidFill>
                <a:latin typeface="Consolas" panose="020B0609020204030204" pitchFamily="49" charset="0"/>
                <a:cs typeface="Consolas" panose="020B0609020204030204" pitchFamily="49" charset="0"/>
              </a:rPr>
              <a:t>static String surname = “Mendoza</a:t>
            </a:r>
            <a:r>
              <a:rPr lang="en-US" dirty="0" smtClean="0">
                <a:solidFill>
                  <a:schemeClr val="accent1">
                    <a:lumMod val="50000"/>
                  </a:schemeClr>
                </a:solidFill>
                <a:latin typeface="Consolas" panose="020B0609020204030204" pitchFamily="49" charset="0"/>
                <a:cs typeface="Consolas" panose="020B0609020204030204" pitchFamily="49" charset="0"/>
              </a:rPr>
              <a:t>”;</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a:t>
            </a:r>
            <a:r>
              <a:rPr lang="en-US" dirty="0">
                <a:solidFill>
                  <a:schemeClr val="accent1">
                    <a:lumMod val="50000"/>
                  </a:schemeClr>
                </a:solidFill>
                <a:latin typeface="Consolas" panose="020B0609020204030204" pitchFamily="49" charset="0"/>
                <a:cs typeface="Consolas" panose="020B0609020204030204" pitchFamily="49" charset="0"/>
              </a:rPr>
              <a:t>String name</a:t>
            </a:r>
            <a:r>
              <a:rPr lang="en-US" dirty="0" smtClean="0">
                <a:solidFill>
                  <a:schemeClr val="accent1">
                    <a:lumMod val="50000"/>
                  </a:schemeClr>
                </a:solidFill>
                <a:latin typeface="Consolas" panose="020B0609020204030204" pitchFamily="49" charset="0"/>
                <a:cs typeface="Consolas" panose="020B0609020204030204" pitchFamily="49" charset="0"/>
              </a:rPr>
              <a:t>;</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a:t>
            </a:r>
            <a:r>
              <a:rPr lang="en-US" dirty="0" err="1">
                <a:solidFill>
                  <a:schemeClr val="accent1">
                    <a:lumMod val="50000"/>
                  </a:schemeClr>
                </a:solidFill>
                <a:latin typeface="Consolas" panose="020B0609020204030204" pitchFamily="49" charset="0"/>
                <a:cs typeface="Consolas" panose="020B0609020204030204" pitchFamily="49" charset="0"/>
              </a:rPr>
              <a:t>int</a:t>
            </a:r>
            <a:r>
              <a:rPr lang="en-US" dirty="0">
                <a:solidFill>
                  <a:schemeClr val="accent1">
                    <a:lumMod val="50000"/>
                  </a:schemeClr>
                </a:solidFill>
                <a:latin typeface="Consolas" panose="020B0609020204030204" pitchFamily="49" charset="0"/>
                <a:cs typeface="Consolas" panose="020B0609020204030204" pitchFamily="49" charset="0"/>
              </a:rPr>
              <a:t> age</a:t>
            </a:r>
            <a:r>
              <a:rPr lang="en-US" dirty="0" smtClean="0">
                <a:solidFill>
                  <a:schemeClr val="accent1">
                    <a:lumMod val="50000"/>
                  </a:schemeClr>
                </a:solidFill>
                <a:latin typeface="Consolas" panose="020B0609020204030204" pitchFamily="49" charset="0"/>
                <a:cs typeface="Consolas" panose="020B0609020204030204" pitchFamily="49" charset="0"/>
              </a:rPr>
              <a:t>;</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a:t>
            </a:r>
            <a:endParaRPr lang="en-US" dirty="0">
              <a:solidFill>
                <a:schemeClr val="accent1">
                  <a:lumMod val="50000"/>
                </a:schemeClr>
              </a:solidFill>
              <a:latin typeface="Consolas" panose="020B0609020204030204" pitchFamily="49" charset="0"/>
              <a:cs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555119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class variables</a:t>
            </a:r>
            <a:endParaRPr lang="en-US" dirty="0"/>
          </a:p>
        </p:txBody>
      </p:sp>
      <p:sp>
        <p:nvSpPr>
          <p:cNvPr id="3" name="Content Placeholder 2"/>
          <p:cNvSpPr>
            <a:spLocks noGrp="1"/>
          </p:cNvSpPr>
          <p:nvPr>
            <p:ph idx="1"/>
          </p:nvPr>
        </p:nvSpPr>
        <p:spPr/>
        <p:txBody>
          <a:bodyPr>
            <a:normAutofit/>
          </a:bodyPr>
          <a:lstStyle/>
          <a:p>
            <a:r>
              <a:rPr lang="en-US" dirty="0"/>
              <a:t>Reading class </a:t>
            </a:r>
            <a:r>
              <a:rPr lang="en-US" dirty="0" smtClean="0"/>
              <a:t>variables:</a:t>
            </a:r>
          </a:p>
          <a:p>
            <a:pPr marL="274320" lvl="1" indent="0">
              <a:buNone/>
            </a:pPr>
            <a:r>
              <a:rPr lang="en-US" dirty="0" smtClean="0"/>
              <a:t>Example:</a:t>
            </a:r>
          </a:p>
          <a:p>
            <a:pPr lvl="1">
              <a:lnSpc>
                <a:spcPct val="100000"/>
              </a:lnSpc>
            </a:pPr>
            <a:r>
              <a:rPr lang="en-US" sz="1600" dirty="0" err="1" smtClean="0">
                <a:solidFill>
                  <a:schemeClr val="accent1">
                    <a:lumMod val="50000"/>
                  </a:schemeClr>
                </a:solidFill>
                <a:latin typeface="Consolas" panose="020B0609020204030204" pitchFamily="49" charset="0"/>
                <a:cs typeface="Consolas" panose="020B0609020204030204" pitchFamily="49" charset="0"/>
              </a:rPr>
              <a:t>FamilyMember</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dad = new </a:t>
            </a:r>
            <a:r>
              <a:rPr lang="en-US" sz="1600" dirty="0" err="1">
                <a:solidFill>
                  <a:schemeClr val="accent1">
                    <a:lumMod val="50000"/>
                  </a:schemeClr>
                </a:solidFill>
                <a:latin typeface="Consolas" panose="020B0609020204030204" pitchFamily="49" charset="0"/>
                <a:cs typeface="Consolas" panose="020B0609020204030204" pitchFamily="49" charset="0"/>
              </a:rPr>
              <a:t>FamilyMember</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err="1" smtClean="0">
                <a:solidFill>
                  <a:schemeClr val="accent1">
                    <a:lumMod val="50000"/>
                  </a:schemeClr>
                </a:solidFill>
                <a:latin typeface="Consolas" panose="020B0609020204030204" pitchFamily="49" charset="0"/>
                <a:cs typeface="Consolas" panose="020B0609020204030204" pitchFamily="49" charset="0"/>
              </a:rPr>
              <a:t>System.out.println</a:t>
            </a:r>
            <a:r>
              <a:rPr lang="en-US" sz="1600" dirty="0">
                <a:solidFill>
                  <a:schemeClr val="accent1">
                    <a:lumMod val="50000"/>
                  </a:schemeClr>
                </a:solidFill>
                <a:latin typeface="Consolas" panose="020B0609020204030204" pitchFamily="49" charset="0"/>
                <a:cs typeface="Consolas" panose="020B0609020204030204" pitchFamily="49" charset="0"/>
              </a:rPr>
              <a:t>(“Family’s surname is: “ + </a:t>
            </a:r>
            <a:r>
              <a:rPr lang="en-US" sz="1600" dirty="0" err="1">
                <a:solidFill>
                  <a:schemeClr val="accent1">
                    <a:lumMod val="50000"/>
                  </a:schemeClr>
                </a:solidFill>
                <a:latin typeface="Consolas" panose="020B0609020204030204" pitchFamily="49" charset="0"/>
                <a:cs typeface="Consolas" panose="020B0609020204030204" pitchFamily="49" charset="0"/>
              </a:rPr>
              <a:t>FamilyMember.surname</a:t>
            </a:r>
            <a:r>
              <a:rPr lang="en-US" sz="1600" dirty="0" smtClean="0">
                <a:solidFill>
                  <a:schemeClr val="accent1">
                    <a:lumMod val="50000"/>
                  </a:schemeClr>
                </a:solidFill>
                <a:latin typeface="Consolas" panose="020B0609020204030204" pitchFamily="49" charset="0"/>
                <a:cs typeface="Consolas" panose="020B0609020204030204" pitchFamily="49" charset="0"/>
              </a:rPr>
              <a:t>);</a:t>
            </a:r>
          </a:p>
          <a:p>
            <a:pPr marL="274320" lvl="1" indent="0">
              <a:buNone/>
            </a:pPr>
            <a:endParaRPr lang="en-US" sz="1600" dirty="0">
              <a:latin typeface="Consolas" panose="020B0609020204030204" pitchFamily="49" charset="0"/>
              <a:cs typeface="Consolas" panose="020B0609020204030204" pitchFamily="49" charset="0"/>
            </a:endParaRPr>
          </a:p>
          <a:p>
            <a:pPr marL="274320" lvl="1" indent="0">
              <a:buNone/>
            </a:pPr>
            <a:r>
              <a:rPr lang="en-US" dirty="0" smtClean="0"/>
              <a:t>This </a:t>
            </a:r>
            <a:r>
              <a:rPr lang="en-US" dirty="0"/>
              <a:t>works too but should be </a:t>
            </a:r>
            <a:r>
              <a:rPr lang="en-US" dirty="0" smtClean="0"/>
              <a:t>avoided:</a:t>
            </a:r>
          </a:p>
          <a:p>
            <a:pPr lvl="1"/>
            <a:r>
              <a:rPr lang="en-US" sz="1600" dirty="0" err="1" smtClean="0">
                <a:solidFill>
                  <a:schemeClr val="accent1">
                    <a:lumMod val="50000"/>
                  </a:schemeClr>
                </a:solidFill>
                <a:latin typeface="Consolas" panose="020B0609020204030204" pitchFamily="49" charset="0"/>
                <a:cs typeface="Consolas" panose="020B0609020204030204" pitchFamily="49" charset="0"/>
              </a:rPr>
              <a:t>System.out.println</a:t>
            </a:r>
            <a:r>
              <a:rPr lang="en-US" sz="1600" dirty="0">
                <a:solidFill>
                  <a:schemeClr val="accent1">
                    <a:lumMod val="50000"/>
                  </a:schemeClr>
                </a:solidFill>
                <a:latin typeface="Consolas" panose="020B0609020204030204" pitchFamily="49" charset="0"/>
                <a:cs typeface="Consolas" panose="020B0609020204030204" pitchFamily="49" charset="0"/>
              </a:rPr>
              <a:t>(“Family’s surname is: “ + </a:t>
            </a:r>
            <a:r>
              <a:rPr lang="en-US" sz="1600" dirty="0" err="1">
                <a:solidFill>
                  <a:schemeClr val="accent1">
                    <a:lumMod val="50000"/>
                  </a:schemeClr>
                </a:solidFill>
                <a:latin typeface="Consolas" panose="020B0609020204030204" pitchFamily="49" charset="0"/>
                <a:cs typeface="Consolas" panose="020B0609020204030204" pitchFamily="49" charset="0"/>
              </a:rPr>
              <a:t>dad.surname</a:t>
            </a: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sz="1600" dirty="0">
              <a:solidFill>
                <a:schemeClr val="accent1">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5893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methods</a:t>
            </a:r>
            <a:endParaRPr lang="en-US" dirty="0"/>
          </a:p>
        </p:txBody>
      </p:sp>
      <p:sp>
        <p:nvSpPr>
          <p:cNvPr id="3" name="Content Placeholder 2"/>
          <p:cNvSpPr>
            <a:spLocks noGrp="1"/>
          </p:cNvSpPr>
          <p:nvPr>
            <p:ph idx="1"/>
          </p:nvPr>
        </p:nvSpPr>
        <p:spPr/>
        <p:txBody>
          <a:bodyPr/>
          <a:lstStyle/>
          <a:p>
            <a:pPr marL="0" indent="0">
              <a:buNone/>
            </a:pPr>
            <a:r>
              <a:rPr lang="en-US" dirty="0"/>
              <a:t>Methods are invoked using the dot notation.</a:t>
            </a:r>
          </a:p>
        </p:txBody>
      </p:sp>
    </p:spTree>
    <p:extLst>
      <p:ext uri="{BB962C8B-B14F-4D97-AF65-F5344CB8AC3E}">
        <p14:creationId xmlns:p14="http://schemas.microsoft.com/office/powerpoint/2010/main" val="33984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899D76-5985-43CB-933E-F632154BCAFC}" vid="{19E768FF-C194-4B71-81C6-DED1F05866E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Seavus</Template>
  <TotalTime>0</TotalTime>
  <Words>840</Words>
  <Application>Microsoft Office PowerPoint</Application>
  <PresentationFormat>Widescreen</PresentationFormat>
  <Paragraphs>103</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Diamond Grid 16x9</vt:lpstr>
      <vt:lpstr>Working with objects</vt:lpstr>
      <vt:lpstr>Object basics</vt:lpstr>
      <vt:lpstr>Using the "new" operator</vt:lpstr>
      <vt:lpstr>Example: Token Tester</vt:lpstr>
      <vt:lpstr>Working with instance variables</vt:lpstr>
      <vt:lpstr>Example: Point Setter</vt:lpstr>
      <vt:lpstr>Working with class variables</vt:lpstr>
      <vt:lpstr>Working with class variables</vt:lpstr>
      <vt:lpstr>Working with methods</vt:lpstr>
      <vt:lpstr>Example: String Checker</vt:lpstr>
      <vt:lpstr>Working with class methods</vt:lpstr>
      <vt:lpstr>Object references</vt:lpstr>
      <vt:lpstr>Example: Reference Tester</vt:lpstr>
      <vt:lpstr>Casting</vt:lpstr>
      <vt:lpstr>Casting primitive types</vt:lpstr>
      <vt:lpstr>Casting objects</vt:lpstr>
      <vt:lpstr>Converting primitive types to objects and vice versa</vt:lpstr>
      <vt:lpstr>Converting primitive types to objects and vice versa</vt:lpstr>
      <vt:lpstr>Comparing object values</vt:lpstr>
      <vt:lpstr>Example: Equals Tester</vt:lpstr>
      <vt:lpstr>Determining the class of an object</vt:lpstr>
      <vt:lpstr>Determining the class of an object</vt:lpstr>
      <vt:lpstr>Exercises</vt:lpstr>
      <vt:lpstr>Exercise: Date Parser</vt:lpstr>
      <vt:lpstr>Exercise: Box Volume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2014-03-27T09:26:06Z</dcterms:created>
  <dcterms:modified xsi:type="dcterms:W3CDTF">2015-03-09T14:42:55Z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