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59" r:id="rId6"/>
    <p:sldId id="258" r:id="rId7"/>
    <p:sldId id="263" r:id="rId8"/>
    <p:sldId id="266" r:id="rId9"/>
    <p:sldId id="264" r:id="rId10"/>
    <p:sldId id="265"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THAKOTA SRINADH VTU16967" initials="KSV" lastIdx="1" clrIdx="0">
    <p:extLst>
      <p:ext uri="{19B8F6BF-5375-455C-9EA6-DF929625EA0E}">
        <p15:presenceInfo xmlns:p15="http://schemas.microsoft.com/office/powerpoint/2012/main" userId="S::vtu16967@veltechcmc.onmicrosoft.com::43309550-74ee-44ca-88e9-734ee1a435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2183-5462-D54F-97CF-C7A9C97BF5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8C6C00-7BA1-224A-8706-22ACDE6CB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33308B-6B1B-C142-8779-0317524EA0BA}"/>
              </a:ext>
            </a:extLst>
          </p:cNvPr>
          <p:cNvSpPr>
            <a:spLocks noGrp="1"/>
          </p:cNvSpPr>
          <p:nvPr>
            <p:ph type="dt" sz="half" idx="10"/>
          </p:nvPr>
        </p:nvSpPr>
        <p:spPr/>
        <p:txBody>
          <a:bodyPr/>
          <a:lstStyle/>
          <a:p>
            <a:fld id="{6841F886-BA70-2641-90F2-8287747060E9}" type="datetimeFigureOut">
              <a:rPr lang="en-US"/>
              <a:t>1/26/2021</a:t>
            </a:fld>
            <a:endParaRPr lang="en-US"/>
          </a:p>
        </p:txBody>
      </p:sp>
      <p:sp>
        <p:nvSpPr>
          <p:cNvPr id="5" name="Footer Placeholder 4">
            <a:extLst>
              <a:ext uri="{FF2B5EF4-FFF2-40B4-BE49-F238E27FC236}">
                <a16:creationId xmlns:a16="http://schemas.microsoft.com/office/drawing/2014/main" id="{1752D7DA-76B8-D84E-BB8D-50BAD0CF4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926E6-4A2E-9642-9401-8B6603D74559}"/>
              </a:ext>
            </a:extLst>
          </p:cNvPr>
          <p:cNvSpPr>
            <a:spLocks noGrp="1"/>
          </p:cNvSpPr>
          <p:nvPr>
            <p:ph type="sldNum" sz="quarter" idx="12"/>
          </p:nvPr>
        </p:nvSpPr>
        <p:spPr/>
        <p:txBody>
          <a:bodyPr/>
          <a:lstStyle/>
          <a:p>
            <a:fld id="{4496A601-7B28-844F-82F4-564A32471208}" type="slidenum">
              <a:rPr lang="en-US"/>
              <a:t>‹#›</a:t>
            </a:fld>
            <a:endParaRPr lang="en-US"/>
          </a:p>
        </p:txBody>
      </p:sp>
    </p:spTree>
    <p:extLst>
      <p:ext uri="{BB962C8B-B14F-4D97-AF65-F5344CB8AC3E}">
        <p14:creationId xmlns:p14="http://schemas.microsoft.com/office/powerpoint/2010/main" val="155127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A615E-CC21-0649-8D2E-78C0E2CC46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EC2BE0-86FA-0746-B3BB-DBD2D7E1A9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69CE5-251F-4943-ACB8-93DFAA602136}"/>
              </a:ext>
            </a:extLst>
          </p:cNvPr>
          <p:cNvSpPr>
            <a:spLocks noGrp="1"/>
          </p:cNvSpPr>
          <p:nvPr>
            <p:ph type="dt" sz="half" idx="10"/>
          </p:nvPr>
        </p:nvSpPr>
        <p:spPr/>
        <p:txBody>
          <a:bodyPr/>
          <a:lstStyle/>
          <a:p>
            <a:fld id="{6841F886-BA70-2641-90F2-8287747060E9}" type="datetimeFigureOut">
              <a:rPr lang="en-US"/>
              <a:t>1/26/2021</a:t>
            </a:fld>
            <a:endParaRPr lang="en-US"/>
          </a:p>
        </p:txBody>
      </p:sp>
      <p:sp>
        <p:nvSpPr>
          <p:cNvPr id="5" name="Footer Placeholder 4">
            <a:extLst>
              <a:ext uri="{FF2B5EF4-FFF2-40B4-BE49-F238E27FC236}">
                <a16:creationId xmlns:a16="http://schemas.microsoft.com/office/drawing/2014/main" id="{BC425FDC-08C0-DD4F-AC16-4159CBD25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8F44B-FFE3-5649-B296-66741F1185C2}"/>
              </a:ext>
            </a:extLst>
          </p:cNvPr>
          <p:cNvSpPr>
            <a:spLocks noGrp="1"/>
          </p:cNvSpPr>
          <p:nvPr>
            <p:ph type="sldNum" sz="quarter" idx="12"/>
          </p:nvPr>
        </p:nvSpPr>
        <p:spPr/>
        <p:txBody>
          <a:bodyPr/>
          <a:lstStyle/>
          <a:p>
            <a:fld id="{4496A601-7B28-844F-82F4-564A32471208}" type="slidenum">
              <a:rPr lang="en-US"/>
              <a:t>‹#›</a:t>
            </a:fld>
            <a:endParaRPr lang="en-US"/>
          </a:p>
        </p:txBody>
      </p:sp>
    </p:spTree>
    <p:extLst>
      <p:ext uri="{BB962C8B-B14F-4D97-AF65-F5344CB8AC3E}">
        <p14:creationId xmlns:p14="http://schemas.microsoft.com/office/powerpoint/2010/main" val="312412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0CB08-D16B-C74B-885D-90E9911F28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45626B-E61A-DC46-A5BF-5274C0435F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0A483-F44C-E542-A97F-C0B347570F20}"/>
              </a:ext>
            </a:extLst>
          </p:cNvPr>
          <p:cNvSpPr>
            <a:spLocks noGrp="1"/>
          </p:cNvSpPr>
          <p:nvPr>
            <p:ph type="dt" sz="half" idx="10"/>
          </p:nvPr>
        </p:nvSpPr>
        <p:spPr/>
        <p:txBody>
          <a:bodyPr/>
          <a:lstStyle/>
          <a:p>
            <a:fld id="{6841F886-BA70-2641-90F2-8287747060E9}" type="datetimeFigureOut">
              <a:rPr lang="en-US"/>
              <a:t>1/26/2021</a:t>
            </a:fld>
            <a:endParaRPr lang="en-US"/>
          </a:p>
        </p:txBody>
      </p:sp>
      <p:sp>
        <p:nvSpPr>
          <p:cNvPr id="5" name="Footer Placeholder 4">
            <a:extLst>
              <a:ext uri="{FF2B5EF4-FFF2-40B4-BE49-F238E27FC236}">
                <a16:creationId xmlns:a16="http://schemas.microsoft.com/office/drawing/2014/main" id="{38A9225D-0479-C24E-84DB-4C039370A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4269F-B83E-714C-9070-A716D4C4C645}"/>
              </a:ext>
            </a:extLst>
          </p:cNvPr>
          <p:cNvSpPr>
            <a:spLocks noGrp="1"/>
          </p:cNvSpPr>
          <p:nvPr>
            <p:ph type="sldNum" sz="quarter" idx="12"/>
          </p:nvPr>
        </p:nvSpPr>
        <p:spPr/>
        <p:txBody>
          <a:bodyPr/>
          <a:lstStyle/>
          <a:p>
            <a:fld id="{4496A601-7B28-844F-82F4-564A32471208}" type="slidenum">
              <a:rPr lang="en-US"/>
              <a:t>‹#›</a:t>
            </a:fld>
            <a:endParaRPr lang="en-US"/>
          </a:p>
        </p:txBody>
      </p:sp>
    </p:spTree>
    <p:extLst>
      <p:ext uri="{BB962C8B-B14F-4D97-AF65-F5344CB8AC3E}">
        <p14:creationId xmlns:p14="http://schemas.microsoft.com/office/powerpoint/2010/main" val="98220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AE4F-2D5D-1348-89F9-6ABB143A15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FFD91-7EF0-F245-A3ED-4350A91449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D3149-816C-4D4F-8952-DABFA21AC662}"/>
              </a:ext>
            </a:extLst>
          </p:cNvPr>
          <p:cNvSpPr>
            <a:spLocks noGrp="1"/>
          </p:cNvSpPr>
          <p:nvPr>
            <p:ph type="dt" sz="half" idx="10"/>
          </p:nvPr>
        </p:nvSpPr>
        <p:spPr/>
        <p:txBody>
          <a:bodyPr/>
          <a:lstStyle/>
          <a:p>
            <a:fld id="{6841F886-BA70-2641-90F2-8287747060E9}" type="datetimeFigureOut">
              <a:rPr lang="en-US"/>
              <a:t>1/26/2021</a:t>
            </a:fld>
            <a:endParaRPr lang="en-US"/>
          </a:p>
        </p:txBody>
      </p:sp>
      <p:sp>
        <p:nvSpPr>
          <p:cNvPr id="5" name="Footer Placeholder 4">
            <a:extLst>
              <a:ext uri="{FF2B5EF4-FFF2-40B4-BE49-F238E27FC236}">
                <a16:creationId xmlns:a16="http://schemas.microsoft.com/office/drawing/2014/main" id="{0E98D858-BE27-6D4F-BD02-9753AB0DB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C7204-B415-5949-847B-637C07059879}"/>
              </a:ext>
            </a:extLst>
          </p:cNvPr>
          <p:cNvSpPr>
            <a:spLocks noGrp="1"/>
          </p:cNvSpPr>
          <p:nvPr>
            <p:ph type="sldNum" sz="quarter" idx="12"/>
          </p:nvPr>
        </p:nvSpPr>
        <p:spPr/>
        <p:txBody>
          <a:bodyPr/>
          <a:lstStyle/>
          <a:p>
            <a:fld id="{4496A601-7B28-844F-82F4-564A32471208}" type="slidenum">
              <a:rPr lang="en-US"/>
              <a:t>‹#›</a:t>
            </a:fld>
            <a:endParaRPr lang="en-US"/>
          </a:p>
        </p:txBody>
      </p:sp>
    </p:spTree>
    <p:extLst>
      <p:ext uri="{BB962C8B-B14F-4D97-AF65-F5344CB8AC3E}">
        <p14:creationId xmlns:p14="http://schemas.microsoft.com/office/powerpoint/2010/main" val="247276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66E32-773A-B14A-9B7E-4615843507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92D534-E6A8-5F47-B000-1E61B08909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01C8BE-4594-8C46-AABC-A8EE9E62EAAE}"/>
              </a:ext>
            </a:extLst>
          </p:cNvPr>
          <p:cNvSpPr>
            <a:spLocks noGrp="1"/>
          </p:cNvSpPr>
          <p:nvPr>
            <p:ph type="dt" sz="half" idx="10"/>
          </p:nvPr>
        </p:nvSpPr>
        <p:spPr/>
        <p:txBody>
          <a:bodyPr/>
          <a:lstStyle/>
          <a:p>
            <a:fld id="{6841F886-BA70-2641-90F2-8287747060E9}" type="datetimeFigureOut">
              <a:rPr lang="en-US"/>
              <a:t>1/26/2021</a:t>
            </a:fld>
            <a:endParaRPr lang="en-US"/>
          </a:p>
        </p:txBody>
      </p:sp>
      <p:sp>
        <p:nvSpPr>
          <p:cNvPr id="5" name="Footer Placeholder 4">
            <a:extLst>
              <a:ext uri="{FF2B5EF4-FFF2-40B4-BE49-F238E27FC236}">
                <a16:creationId xmlns:a16="http://schemas.microsoft.com/office/drawing/2014/main" id="{79EF323D-04CB-C24C-9749-2075A84AD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07180-A5D7-0842-BA34-08A38C685349}"/>
              </a:ext>
            </a:extLst>
          </p:cNvPr>
          <p:cNvSpPr>
            <a:spLocks noGrp="1"/>
          </p:cNvSpPr>
          <p:nvPr>
            <p:ph type="sldNum" sz="quarter" idx="12"/>
          </p:nvPr>
        </p:nvSpPr>
        <p:spPr/>
        <p:txBody>
          <a:bodyPr/>
          <a:lstStyle/>
          <a:p>
            <a:fld id="{4496A601-7B28-844F-82F4-564A32471208}" type="slidenum">
              <a:rPr lang="en-US"/>
              <a:t>‹#›</a:t>
            </a:fld>
            <a:endParaRPr lang="en-US"/>
          </a:p>
        </p:txBody>
      </p:sp>
    </p:spTree>
    <p:extLst>
      <p:ext uri="{BB962C8B-B14F-4D97-AF65-F5344CB8AC3E}">
        <p14:creationId xmlns:p14="http://schemas.microsoft.com/office/powerpoint/2010/main" val="1208808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D40F-869F-BE46-8514-BEDEAF36DC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5C532-FC24-6D4C-88D5-5079C4A147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1E1D77-2DF8-2544-A942-8345E361E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0B9E83-8353-2C48-B4BB-AB8978B8BBD4}"/>
              </a:ext>
            </a:extLst>
          </p:cNvPr>
          <p:cNvSpPr>
            <a:spLocks noGrp="1"/>
          </p:cNvSpPr>
          <p:nvPr>
            <p:ph type="dt" sz="half" idx="10"/>
          </p:nvPr>
        </p:nvSpPr>
        <p:spPr/>
        <p:txBody>
          <a:bodyPr/>
          <a:lstStyle/>
          <a:p>
            <a:fld id="{6841F886-BA70-2641-90F2-8287747060E9}" type="datetimeFigureOut">
              <a:rPr lang="en-US"/>
              <a:t>1/26/2021</a:t>
            </a:fld>
            <a:endParaRPr lang="en-US"/>
          </a:p>
        </p:txBody>
      </p:sp>
      <p:sp>
        <p:nvSpPr>
          <p:cNvPr id="6" name="Footer Placeholder 5">
            <a:extLst>
              <a:ext uri="{FF2B5EF4-FFF2-40B4-BE49-F238E27FC236}">
                <a16:creationId xmlns:a16="http://schemas.microsoft.com/office/drawing/2014/main" id="{1990A4A2-496B-AB4E-8AE9-6AE9FB2F5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D9F437-D118-D249-B6EE-240E9CA147CC}"/>
              </a:ext>
            </a:extLst>
          </p:cNvPr>
          <p:cNvSpPr>
            <a:spLocks noGrp="1"/>
          </p:cNvSpPr>
          <p:nvPr>
            <p:ph type="sldNum" sz="quarter" idx="12"/>
          </p:nvPr>
        </p:nvSpPr>
        <p:spPr/>
        <p:txBody>
          <a:bodyPr/>
          <a:lstStyle/>
          <a:p>
            <a:fld id="{4496A601-7B28-844F-82F4-564A32471208}" type="slidenum">
              <a:rPr lang="en-US"/>
              <a:t>‹#›</a:t>
            </a:fld>
            <a:endParaRPr lang="en-US"/>
          </a:p>
        </p:txBody>
      </p:sp>
    </p:spTree>
    <p:extLst>
      <p:ext uri="{BB962C8B-B14F-4D97-AF65-F5344CB8AC3E}">
        <p14:creationId xmlns:p14="http://schemas.microsoft.com/office/powerpoint/2010/main" val="346731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948D7-E6F6-C34B-99EA-4C80582E37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778AB3-3A6A-9749-89DB-9D358CFC3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078459-19E4-F045-B8B1-29C9FD8891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59FA14-B001-CC4B-B36D-DB2A93E01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352838-18B6-AA4D-8D65-FDE3B0309F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D1CD42-A1B0-4D46-BF11-C5FFD4A4FD81}"/>
              </a:ext>
            </a:extLst>
          </p:cNvPr>
          <p:cNvSpPr>
            <a:spLocks noGrp="1"/>
          </p:cNvSpPr>
          <p:nvPr>
            <p:ph type="dt" sz="half" idx="10"/>
          </p:nvPr>
        </p:nvSpPr>
        <p:spPr/>
        <p:txBody>
          <a:bodyPr/>
          <a:lstStyle/>
          <a:p>
            <a:fld id="{6841F886-BA70-2641-90F2-8287747060E9}" type="datetimeFigureOut">
              <a:rPr lang="en-US"/>
              <a:t>1/26/2021</a:t>
            </a:fld>
            <a:endParaRPr lang="en-US"/>
          </a:p>
        </p:txBody>
      </p:sp>
      <p:sp>
        <p:nvSpPr>
          <p:cNvPr id="8" name="Footer Placeholder 7">
            <a:extLst>
              <a:ext uri="{FF2B5EF4-FFF2-40B4-BE49-F238E27FC236}">
                <a16:creationId xmlns:a16="http://schemas.microsoft.com/office/drawing/2014/main" id="{900120EE-3100-844F-A4CE-8694D962F2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7F412A-C8D8-B245-B3EB-8EE6F8558FD3}"/>
              </a:ext>
            </a:extLst>
          </p:cNvPr>
          <p:cNvSpPr>
            <a:spLocks noGrp="1"/>
          </p:cNvSpPr>
          <p:nvPr>
            <p:ph type="sldNum" sz="quarter" idx="12"/>
          </p:nvPr>
        </p:nvSpPr>
        <p:spPr/>
        <p:txBody>
          <a:bodyPr/>
          <a:lstStyle/>
          <a:p>
            <a:fld id="{4496A601-7B28-844F-82F4-564A32471208}" type="slidenum">
              <a:rPr lang="en-US"/>
              <a:t>‹#›</a:t>
            </a:fld>
            <a:endParaRPr lang="en-US"/>
          </a:p>
        </p:txBody>
      </p:sp>
    </p:spTree>
    <p:extLst>
      <p:ext uri="{BB962C8B-B14F-4D97-AF65-F5344CB8AC3E}">
        <p14:creationId xmlns:p14="http://schemas.microsoft.com/office/powerpoint/2010/main" val="2612874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FDA2-67F9-9447-8E35-F27A1EB876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58E863-6D1E-2A45-9B9F-97B687032560}"/>
              </a:ext>
            </a:extLst>
          </p:cNvPr>
          <p:cNvSpPr>
            <a:spLocks noGrp="1"/>
          </p:cNvSpPr>
          <p:nvPr>
            <p:ph type="dt" sz="half" idx="10"/>
          </p:nvPr>
        </p:nvSpPr>
        <p:spPr/>
        <p:txBody>
          <a:bodyPr/>
          <a:lstStyle/>
          <a:p>
            <a:fld id="{6841F886-BA70-2641-90F2-8287747060E9}" type="datetimeFigureOut">
              <a:rPr lang="en-US"/>
              <a:t>1/26/2021</a:t>
            </a:fld>
            <a:endParaRPr lang="en-US"/>
          </a:p>
        </p:txBody>
      </p:sp>
      <p:sp>
        <p:nvSpPr>
          <p:cNvPr id="4" name="Footer Placeholder 3">
            <a:extLst>
              <a:ext uri="{FF2B5EF4-FFF2-40B4-BE49-F238E27FC236}">
                <a16:creationId xmlns:a16="http://schemas.microsoft.com/office/drawing/2014/main" id="{37653301-E623-B84C-8793-83FEDF9A3F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58F87-7700-F544-B8BC-1AE460DEDB6E}"/>
              </a:ext>
            </a:extLst>
          </p:cNvPr>
          <p:cNvSpPr>
            <a:spLocks noGrp="1"/>
          </p:cNvSpPr>
          <p:nvPr>
            <p:ph type="sldNum" sz="quarter" idx="12"/>
          </p:nvPr>
        </p:nvSpPr>
        <p:spPr/>
        <p:txBody>
          <a:bodyPr/>
          <a:lstStyle/>
          <a:p>
            <a:fld id="{4496A601-7B28-844F-82F4-564A32471208}" type="slidenum">
              <a:rPr lang="en-US"/>
              <a:t>‹#›</a:t>
            </a:fld>
            <a:endParaRPr lang="en-US"/>
          </a:p>
        </p:txBody>
      </p:sp>
    </p:spTree>
    <p:extLst>
      <p:ext uri="{BB962C8B-B14F-4D97-AF65-F5344CB8AC3E}">
        <p14:creationId xmlns:p14="http://schemas.microsoft.com/office/powerpoint/2010/main" val="346604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01F1DE-DE0B-9E4D-861A-F0D21A83191C}"/>
              </a:ext>
            </a:extLst>
          </p:cNvPr>
          <p:cNvSpPr>
            <a:spLocks noGrp="1"/>
          </p:cNvSpPr>
          <p:nvPr>
            <p:ph type="dt" sz="half" idx="10"/>
          </p:nvPr>
        </p:nvSpPr>
        <p:spPr/>
        <p:txBody>
          <a:bodyPr/>
          <a:lstStyle/>
          <a:p>
            <a:fld id="{6841F886-BA70-2641-90F2-8287747060E9}" type="datetimeFigureOut">
              <a:rPr lang="en-US"/>
              <a:t>1/26/2021</a:t>
            </a:fld>
            <a:endParaRPr lang="en-US"/>
          </a:p>
        </p:txBody>
      </p:sp>
      <p:sp>
        <p:nvSpPr>
          <p:cNvPr id="3" name="Footer Placeholder 2">
            <a:extLst>
              <a:ext uri="{FF2B5EF4-FFF2-40B4-BE49-F238E27FC236}">
                <a16:creationId xmlns:a16="http://schemas.microsoft.com/office/drawing/2014/main" id="{7C6529FC-220D-5840-B1EF-2B28CEDD8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5125F1-02E8-2947-9600-DB4D11BE31C6}"/>
              </a:ext>
            </a:extLst>
          </p:cNvPr>
          <p:cNvSpPr>
            <a:spLocks noGrp="1"/>
          </p:cNvSpPr>
          <p:nvPr>
            <p:ph type="sldNum" sz="quarter" idx="12"/>
          </p:nvPr>
        </p:nvSpPr>
        <p:spPr/>
        <p:txBody>
          <a:bodyPr/>
          <a:lstStyle/>
          <a:p>
            <a:fld id="{4496A601-7B28-844F-82F4-564A32471208}" type="slidenum">
              <a:rPr lang="en-US"/>
              <a:t>‹#›</a:t>
            </a:fld>
            <a:endParaRPr lang="en-US"/>
          </a:p>
        </p:txBody>
      </p:sp>
    </p:spTree>
    <p:extLst>
      <p:ext uri="{BB962C8B-B14F-4D97-AF65-F5344CB8AC3E}">
        <p14:creationId xmlns:p14="http://schemas.microsoft.com/office/powerpoint/2010/main" val="1502447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6EB4-8E7B-0B4C-BB6B-3313805D3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C4CB70-07BA-4743-9ACC-BAE1A471B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D654C2-2522-2143-B995-8C0F23E3D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4D49D-0AB5-0D46-B919-40A4ECD9A5A2}"/>
              </a:ext>
            </a:extLst>
          </p:cNvPr>
          <p:cNvSpPr>
            <a:spLocks noGrp="1"/>
          </p:cNvSpPr>
          <p:nvPr>
            <p:ph type="dt" sz="half" idx="10"/>
          </p:nvPr>
        </p:nvSpPr>
        <p:spPr/>
        <p:txBody>
          <a:bodyPr/>
          <a:lstStyle/>
          <a:p>
            <a:fld id="{6841F886-BA70-2641-90F2-8287747060E9}" type="datetimeFigureOut">
              <a:rPr lang="en-US"/>
              <a:t>1/26/2021</a:t>
            </a:fld>
            <a:endParaRPr lang="en-US"/>
          </a:p>
        </p:txBody>
      </p:sp>
      <p:sp>
        <p:nvSpPr>
          <p:cNvPr id="6" name="Footer Placeholder 5">
            <a:extLst>
              <a:ext uri="{FF2B5EF4-FFF2-40B4-BE49-F238E27FC236}">
                <a16:creationId xmlns:a16="http://schemas.microsoft.com/office/drawing/2014/main" id="{F166181B-A9D9-8144-9EBE-EEA5BB4F2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00CA2-BE8C-1C49-8AC3-17D0DF171F5D}"/>
              </a:ext>
            </a:extLst>
          </p:cNvPr>
          <p:cNvSpPr>
            <a:spLocks noGrp="1"/>
          </p:cNvSpPr>
          <p:nvPr>
            <p:ph type="sldNum" sz="quarter" idx="12"/>
          </p:nvPr>
        </p:nvSpPr>
        <p:spPr/>
        <p:txBody>
          <a:bodyPr/>
          <a:lstStyle/>
          <a:p>
            <a:fld id="{4496A601-7B28-844F-82F4-564A32471208}" type="slidenum">
              <a:rPr lang="en-US"/>
              <a:t>‹#›</a:t>
            </a:fld>
            <a:endParaRPr lang="en-US"/>
          </a:p>
        </p:txBody>
      </p:sp>
    </p:spTree>
    <p:extLst>
      <p:ext uri="{BB962C8B-B14F-4D97-AF65-F5344CB8AC3E}">
        <p14:creationId xmlns:p14="http://schemas.microsoft.com/office/powerpoint/2010/main" val="173560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65DE-4E45-A347-8CB2-B1DBA97D0B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133594-10C6-FF48-8570-78272087F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E2A1D5-283F-0141-9D11-C75C5F099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411C1-65F4-F345-9897-7DC21ED93AC1}"/>
              </a:ext>
            </a:extLst>
          </p:cNvPr>
          <p:cNvSpPr>
            <a:spLocks noGrp="1"/>
          </p:cNvSpPr>
          <p:nvPr>
            <p:ph type="dt" sz="half" idx="10"/>
          </p:nvPr>
        </p:nvSpPr>
        <p:spPr/>
        <p:txBody>
          <a:bodyPr/>
          <a:lstStyle/>
          <a:p>
            <a:fld id="{6841F886-BA70-2641-90F2-8287747060E9}" type="datetimeFigureOut">
              <a:rPr lang="en-US"/>
              <a:t>1/26/2021</a:t>
            </a:fld>
            <a:endParaRPr lang="en-US"/>
          </a:p>
        </p:txBody>
      </p:sp>
      <p:sp>
        <p:nvSpPr>
          <p:cNvPr id="6" name="Footer Placeholder 5">
            <a:extLst>
              <a:ext uri="{FF2B5EF4-FFF2-40B4-BE49-F238E27FC236}">
                <a16:creationId xmlns:a16="http://schemas.microsoft.com/office/drawing/2014/main" id="{2ECB5593-AE29-CB40-9E65-39E43A255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1EE12-F529-8A42-94E4-A0272AD7E896}"/>
              </a:ext>
            </a:extLst>
          </p:cNvPr>
          <p:cNvSpPr>
            <a:spLocks noGrp="1"/>
          </p:cNvSpPr>
          <p:nvPr>
            <p:ph type="sldNum" sz="quarter" idx="12"/>
          </p:nvPr>
        </p:nvSpPr>
        <p:spPr/>
        <p:txBody>
          <a:bodyPr/>
          <a:lstStyle/>
          <a:p>
            <a:fld id="{4496A601-7B28-844F-82F4-564A32471208}" type="slidenum">
              <a:rPr lang="en-US"/>
              <a:t>‹#›</a:t>
            </a:fld>
            <a:endParaRPr lang="en-US"/>
          </a:p>
        </p:txBody>
      </p:sp>
    </p:spTree>
    <p:extLst>
      <p:ext uri="{BB962C8B-B14F-4D97-AF65-F5344CB8AC3E}">
        <p14:creationId xmlns:p14="http://schemas.microsoft.com/office/powerpoint/2010/main" val="32014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C98AAC-1370-7048-AEE9-69AA1618B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F710CC-BE0F-3E4D-85A3-66BB827DC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BB67F-0AC2-4344-BA99-4AE681320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1F886-BA70-2641-90F2-8287747060E9}" type="datetimeFigureOut">
              <a:rPr lang="en-US"/>
              <a:t>1/26/2021</a:t>
            </a:fld>
            <a:endParaRPr lang="en-US"/>
          </a:p>
        </p:txBody>
      </p:sp>
      <p:sp>
        <p:nvSpPr>
          <p:cNvPr id="5" name="Footer Placeholder 4">
            <a:extLst>
              <a:ext uri="{FF2B5EF4-FFF2-40B4-BE49-F238E27FC236}">
                <a16:creationId xmlns:a16="http://schemas.microsoft.com/office/drawing/2014/main" id="{EF4A957C-4F71-7641-AA56-798374D965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110424-07F2-994F-8672-D835B5817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6A601-7B28-844F-82F4-564A32471208}" type="slidenum">
              <a:rPr lang="en-US"/>
              <a:t>‹#›</a:t>
            </a:fld>
            <a:endParaRPr lang="en-US"/>
          </a:p>
        </p:txBody>
      </p:sp>
    </p:spTree>
    <p:extLst>
      <p:ext uri="{BB962C8B-B14F-4D97-AF65-F5344CB8AC3E}">
        <p14:creationId xmlns:p14="http://schemas.microsoft.com/office/powerpoint/2010/main" val="3446686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5DD30B-4360-8C48-AC83-13594E067272}"/>
              </a:ext>
            </a:extLst>
          </p:cNvPr>
          <p:cNvSpPr>
            <a:spLocks noGrp="1"/>
          </p:cNvSpPr>
          <p:nvPr>
            <p:ph type="title"/>
          </p:nvPr>
        </p:nvSpPr>
        <p:spPr>
          <a:xfrm>
            <a:off x="1481137" y="1945481"/>
            <a:ext cx="10515600" cy="1325563"/>
          </a:xfrm>
        </p:spPr>
        <p:txBody>
          <a:bodyPr>
            <a:normAutofit fontScale="90000"/>
          </a:bodyPr>
          <a:lstStyle/>
          <a:p>
            <a:r>
              <a:rPr lang="en-US" b="1" i="1"/>
              <a:t>By soec-c
</a:t>
            </a:r>
            <a:br>
              <a:rPr lang="en-US" b="1" i="1"/>
            </a:br>
            <a:r>
              <a:rPr lang="en-US" b="1" i="1"/>
              <a:t>k.srinadh         vtu no:16967</a:t>
            </a:r>
          </a:p>
        </p:txBody>
      </p:sp>
      <p:sp>
        <p:nvSpPr>
          <p:cNvPr id="5" name="Content Placeholder 4">
            <a:extLst>
              <a:ext uri="{FF2B5EF4-FFF2-40B4-BE49-F238E27FC236}">
                <a16:creationId xmlns:a16="http://schemas.microsoft.com/office/drawing/2014/main" id="{B7B554E5-A029-124A-AED0-7F0FAB119CCF}"/>
              </a:ext>
            </a:extLst>
          </p:cNvPr>
          <p:cNvSpPr>
            <a:spLocks noGrp="1"/>
          </p:cNvSpPr>
          <p:nvPr>
            <p:ph idx="1"/>
          </p:nvPr>
        </p:nvSpPr>
        <p:spPr>
          <a:xfrm>
            <a:off x="969169" y="365125"/>
            <a:ext cx="9741694" cy="5811838"/>
          </a:xfrm>
        </p:spPr>
        <p:txBody>
          <a:bodyPr>
            <a:normAutofit fontScale="92500" lnSpcReduction="10000"/>
          </a:bodyPr>
          <a:lstStyle/>
          <a:p>
            <a:r>
              <a:rPr lang="en-US" b="1" i="1"/>
              <a:t>Vel Tech Rangarajan Dr.Sagunthala R&amp;D Institute Of science &amp; technology        </a:t>
            </a:r>
          </a:p>
          <a:p>
            <a:endParaRPr lang="en-US" b="1" i="1"/>
          </a:p>
          <a:p>
            <a:endParaRPr lang="en-US" b="1" i="1"/>
          </a:p>
          <a:p>
            <a:endParaRPr lang="en-US" b="1" i="1"/>
          </a:p>
          <a:p>
            <a:endParaRPr lang="en-US" b="1" i="1"/>
          </a:p>
          <a:p>
            <a:endParaRPr lang="en-US" b="1" i="1"/>
          </a:p>
          <a:p>
            <a:endParaRPr lang="en-US" b="1" i="1"/>
          </a:p>
          <a:p>
            <a:pPr marL="0" indent="0">
              <a:buNone/>
            </a:pPr>
            <a:r>
              <a:rPr lang="en-US" b="1" i="1"/>
              <a:t>                                                                       Guided by,</a:t>
            </a:r>
          </a:p>
          <a:p>
            <a:pPr marL="0" indent="0">
              <a:buNone/>
            </a:pPr>
            <a:r>
              <a:rPr lang="en-US" b="1" i="1"/>
              <a:t>                                                                      Mr.S.siva kumar
                                                                      Associate.professor,EEE Dept
                                                                      Ms.M.jayadurgalakshmi</a:t>
            </a:r>
          </a:p>
          <a:p>
            <a:pPr marL="0" indent="0">
              <a:buNone/>
            </a:pPr>
            <a:r>
              <a:rPr lang="en-US" b="1" i="1"/>
              <a:t>                                                                       Asst.professor,Civil Dept.</a:t>
            </a:r>
          </a:p>
        </p:txBody>
      </p:sp>
      <p:pic>
        <p:nvPicPr>
          <p:cNvPr id="7" name="Picture 7">
            <a:extLst>
              <a:ext uri="{FF2B5EF4-FFF2-40B4-BE49-F238E27FC236}">
                <a16:creationId xmlns:a16="http://schemas.microsoft.com/office/drawing/2014/main" id="{69B1D3F0-DDBE-4942-9F0B-97E444504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3550" y="1226343"/>
            <a:ext cx="2295525" cy="3524250"/>
          </a:xfrm>
          <a:prstGeom prst="rect">
            <a:avLst/>
          </a:prstGeom>
        </p:spPr>
      </p:pic>
    </p:spTree>
    <p:extLst>
      <p:ext uri="{BB962C8B-B14F-4D97-AF65-F5344CB8AC3E}">
        <p14:creationId xmlns:p14="http://schemas.microsoft.com/office/powerpoint/2010/main" val="3468283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5B26-85D0-0446-95FD-CF58680BE269}"/>
              </a:ext>
            </a:extLst>
          </p:cNvPr>
          <p:cNvSpPr>
            <a:spLocks noGrp="1"/>
          </p:cNvSpPr>
          <p:nvPr>
            <p:ph type="title"/>
          </p:nvPr>
        </p:nvSpPr>
        <p:spPr>
          <a:xfrm>
            <a:off x="838200" y="809625"/>
            <a:ext cx="10515600" cy="881063"/>
          </a:xfrm>
        </p:spPr>
        <p:txBody>
          <a:bodyPr/>
          <a:lstStyle/>
          <a:p>
            <a:r>
              <a:rPr lang="en-US" b="1" i="1"/>
              <a:t>Conclusion:</a:t>
            </a:r>
          </a:p>
        </p:txBody>
      </p:sp>
      <p:sp>
        <p:nvSpPr>
          <p:cNvPr id="3" name="Content Placeholder 2">
            <a:extLst>
              <a:ext uri="{FF2B5EF4-FFF2-40B4-BE49-F238E27FC236}">
                <a16:creationId xmlns:a16="http://schemas.microsoft.com/office/drawing/2014/main" id="{484E4A31-46CB-BF4A-AFE9-8C134071DFFC}"/>
              </a:ext>
            </a:extLst>
          </p:cNvPr>
          <p:cNvSpPr>
            <a:spLocks noGrp="1"/>
          </p:cNvSpPr>
          <p:nvPr>
            <p:ph idx="1"/>
          </p:nvPr>
        </p:nvSpPr>
        <p:spPr/>
        <p:txBody>
          <a:bodyPr>
            <a:normAutofit fontScale="92500" lnSpcReduction="20000"/>
          </a:bodyPr>
          <a:lstStyle/>
          <a:p>
            <a:r>
              <a:rPr lang="en-US" b="1" i="1"/>
              <a:t>The analysis and design of driver drowsiness detection and alert system is presented. The proposed system is used to avoid various road accidents caused by drowsy driving. And also this system used for security purpose of a driver to caution the driver if any fire accident or any gas leakage .This paper involves avoiding accident to unconsciousness through Eye blink. Here one eye blink sensor is fixed in vehicle where if driver lose his consciousness, then it alerts the driver through buzzer to prevent vehicle from accident. The alcohol and temperature sensor are used for further safety system in the vehicle. Development of a hybrid microcontroller for a vehicle which also consists of an alcohol and temperature detector which will sense if the  driver is drunk and would not start the vehicle. A complete study on road safety is going to be the next boom for the automobile industry for it to flourish and survive every human from the risk</a:t>
            </a:r>
          </a:p>
        </p:txBody>
      </p:sp>
    </p:spTree>
    <p:extLst>
      <p:ext uri="{BB962C8B-B14F-4D97-AF65-F5344CB8AC3E}">
        <p14:creationId xmlns:p14="http://schemas.microsoft.com/office/powerpoint/2010/main" val="299410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AAC9-40BE-B844-B7C5-D1FC04DAD34A}"/>
              </a:ext>
            </a:extLst>
          </p:cNvPr>
          <p:cNvSpPr>
            <a:spLocks noGrp="1"/>
          </p:cNvSpPr>
          <p:nvPr>
            <p:ph type="title"/>
          </p:nvPr>
        </p:nvSpPr>
        <p:spPr/>
        <p:txBody>
          <a:bodyPr/>
          <a:lstStyle/>
          <a:p>
            <a:r>
              <a:rPr lang="en-US" b="1" i="1"/>
              <a:t>Reference:</a:t>
            </a:r>
          </a:p>
        </p:txBody>
      </p:sp>
      <p:sp>
        <p:nvSpPr>
          <p:cNvPr id="5" name="Content Placeholder 4">
            <a:extLst>
              <a:ext uri="{FF2B5EF4-FFF2-40B4-BE49-F238E27FC236}">
                <a16:creationId xmlns:a16="http://schemas.microsoft.com/office/drawing/2014/main" id="{E02B72EB-2AEE-4C4F-BAC4-8325DDB172C8}"/>
              </a:ext>
            </a:extLst>
          </p:cNvPr>
          <p:cNvSpPr>
            <a:spLocks noGrp="1"/>
          </p:cNvSpPr>
          <p:nvPr>
            <p:ph idx="1"/>
          </p:nvPr>
        </p:nvSpPr>
        <p:spPr/>
        <p:txBody>
          <a:bodyPr>
            <a:normAutofit fontScale="85000" lnSpcReduction="20000"/>
          </a:bodyPr>
          <a:lstStyle/>
          <a:p>
            <a:r>
              <a:rPr lang="en-US" b="1" i="1"/>
              <a:t>[1] Ueno H., Kanda, M. and Tsukino, M. “Development of Drowsiness Detection System”, IEEE Vehicle lNavigation and Information Systems Conference Proceedings,(1994), ppA1-3,15-20. [2] Sean Enright, Electronics Engineering Student, 506-650-3611, May 26-2011, Alcohol Gas Detector “Breathalyzer”. [3] Weirwille, W.W. (1994). “Overview of Research on Driver Drowsiness Definition and Driver Drowsiness Detection,” 14</a:t>
            </a:r>
            <a:r>
              <a:rPr lang="en-US" b="1" i="1" baseline="30000"/>
              <a:t>th</a:t>
            </a:r>
            <a:r>
              <a:rPr lang="en-US" b="1" i="1"/>
              <a:t> International Technical Conference on Enhanced Safety of Vehicles, pp23-26. [4] Arpit Agarwal, “Driver Drowsiness Detection System”, portfolio of projects on human computer interaction, December,2010.[5] Paul Stephen Rau, National Highway Traffic Safety Administration, United States, Paper Number05-0192 Drowsy Driver Detection and Warning System for Commercial Vehicle Drivers: Field Operational Warning System for Commercial Vehicle Drivers: Field Operational Test Design, Data Analyses andprogressive[5] Weirwille, W.W. (1994). “Overview of ReseAnalyse Driver Drowsiness Definition and Driver DDrowsinesDetection,” 14</a:t>
            </a:r>
            <a:r>
              <a:rPr lang="en-US" b="1" i="1" baseline="30000"/>
              <a:t>th</a:t>
            </a:r>
            <a:r>
              <a:rPr lang="en-US" b="1" i="1"/>
              <a:t> International Technical Conference oEnhanced Safety of Vehicles.</a:t>
            </a:r>
          </a:p>
        </p:txBody>
      </p:sp>
    </p:spTree>
    <p:extLst>
      <p:ext uri="{BB962C8B-B14F-4D97-AF65-F5344CB8AC3E}">
        <p14:creationId xmlns:p14="http://schemas.microsoft.com/office/powerpoint/2010/main" val="81754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78DE-42BC-7E45-8DA3-81498BCBD8C4}"/>
              </a:ext>
            </a:extLst>
          </p:cNvPr>
          <p:cNvSpPr>
            <a:spLocks noGrp="1"/>
          </p:cNvSpPr>
          <p:nvPr>
            <p:ph type="title"/>
          </p:nvPr>
        </p:nvSpPr>
        <p:spPr>
          <a:xfrm>
            <a:off x="3148013" y="246063"/>
            <a:ext cx="10515600" cy="1266030"/>
          </a:xfrm>
        </p:spPr>
        <p:txBody>
          <a:bodyPr/>
          <a:lstStyle/>
          <a:p>
            <a:r>
              <a:rPr lang="en-US" b="1" i="1"/>
              <a:t>Anti sleep device</a:t>
            </a:r>
          </a:p>
        </p:txBody>
      </p:sp>
      <p:sp>
        <p:nvSpPr>
          <p:cNvPr id="3" name="Content Placeholder 2">
            <a:extLst>
              <a:ext uri="{FF2B5EF4-FFF2-40B4-BE49-F238E27FC236}">
                <a16:creationId xmlns:a16="http://schemas.microsoft.com/office/drawing/2014/main" id="{248BAE00-0E65-0040-AF77-27AF9D1DA6D9}"/>
              </a:ext>
            </a:extLst>
          </p:cNvPr>
          <p:cNvSpPr>
            <a:spLocks noGrp="1"/>
          </p:cNvSpPr>
          <p:nvPr>
            <p:ph idx="1"/>
          </p:nvPr>
        </p:nvSpPr>
        <p:spPr>
          <a:xfrm>
            <a:off x="3243263" y="2004219"/>
            <a:ext cx="10515600" cy="4351338"/>
          </a:xfrm>
        </p:spPr>
        <p:txBody>
          <a:bodyPr/>
          <a:lstStyle/>
          <a:p>
            <a:r>
              <a:rPr lang="en-US" b="1" i="1"/>
              <a:t>A mini project Report </a:t>
            </a:r>
          </a:p>
          <a:p>
            <a:pPr marL="0" indent="0">
              <a:buNone/>
            </a:pPr>
            <a:r>
              <a:rPr lang="en-US" b="1" i="1"/>
              <a:t>                      by </a:t>
            </a:r>
          </a:p>
          <a:p>
            <a:pPr marL="0" indent="0">
              <a:buNone/>
            </a:pPr>
            <a:r>
              <a:rPr lang="en-US" b="1" i="1"/>
              <a:t>              K.srinadh
</a:t>
            </a:r>
          </a:p>
          <a:p>
            <a:pPr marL="0" indent="0">
              <a:buNone/>
            </a:pPr>
            <a:r>
              <a:rPr lang="en-US" b="1" i="1"/>
              <a:t>     under the guidance of </a:t>
            </a:r>
          </a:p>
          <a:p>
            <a:pPr marL="0" indent="0">
              <a:buNone/>
            </a:pPr>
            <a:r>
              <a:rPr lang="en-US" b="1" i="1"/>
              <a:t>    Mr.S.siva kumar sir and </a:t>
            </a:r>
          </a:p>
          <a:p>
            <a:pPr marL="0" indent="0">
              <a:buNone/>
            </a:pPr>
            <a:r>
              <a:rPr lang="en-US" b="1" i="1"/>
              <a:t>   Ms.M.jayadurga Lakshmi mam</a:t>
            </a:r>
          </a:p>
        </p:txBody>
      </p:sp>
    </p:spTree>
    <p:extLst>
      <p:ext uri="{BB962C8B-B14F-4D97-AF65-F5344CB8AC3E}">
        <p14:creationId xmlns:p14="http://schemas.microsoft.com/office/powerpoint/2010/main" val="15810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E042-594C-9640-87FE-61FAECD02579}"/>
              </a:ext>
            </a:extLst>
          </p:cNvPr>
          <p:cNvSpPr>
            <a:spLocks noGrp="1"/>
          </p:cNvSpPr>
          <p:nvPr>
            <p:ph type="title"/>
          </p:nvPr>
        </p:nvSpPr>
        <p:spPr/>
        <p:txBody>
          <a:bodyPr/>
          <a:lstStyle/>
          <a:p>
            <a:r>
              <a:rPr lang="en-US" b="1" i="1"/>
              <a:t>Problem selecting:</a:t>
            </a:r>
          </a:p>
        </p:txBody>
      </p:sp>
      <p:sp>
        <p:nvSpPr>
          <p:cNvPr id="3" name="Content Placeholder 2">
            <a:extLst>
              <a:ext uri="{FF2B5EF4-FFF2-40B4-BE49-F238E27FC236}">
                <a16:creationId xmlns:a16="http://schemas.microsoft.com/office/drawing/2014/main" id="{2D7DB14D-3FEC-9745-BBF2-BE807457EE46}"/>
              </a:ext>
            </a:extLst>
          </p:cNvPr>
          <p:cNvSpPr>
            <a:spLocks noGrp="1"/>
          </p:cNvSpPr>
          <p:nvPr>
            <p:ph idx="1"/>
          </p:nvPr>
        </p:nvSpPr>
        <p:spPr/>
        <p:txBody>
          <a:bodyPr>
            <a:normAutofit lnSpcReduction="10000"/>
          </a:bodyPr>
          <a:lstStyle/>
          <a:p>
            <a:r>
              <a:rPr lang="en-US" b="1" i="1"/>
              <a:t> modern-times, owing to hectic schedules it becomes very difficult to remain active all the time. Imagine a situation where a person is driving home from work, dead tired after facing all the challenges of the day. His hands are on the wheel and foot on the pedal but suddenly he starts feeling drowsy, his eyes start shutting and his vision blurs and before he knows it, he’s asleep. Falling asleep on the wheel can lead to serious consequences, there may be accidents,so many accidents are seeing in roads,mostly 60% people died,because the main reason is sleeping and driving at late night’s, that’s why we take a severe action against this and reduce the accidents,so this project is very useful for who are traveling at late night’s and long distance.</a:t>
            </a:r>
          </a:p>
        </p:txBody>
      </p:sp>
    </p:spTree>
    <p:extLst>
      <p:ext uri="{BB962C8B-B14F-4D97-AF65-F5344CB8AC3E}">
        <p14:creationId xmlns:p14="http://schemas.microsoft.com/office/powerpoint/2010/main" val="124473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EDC66499-2F46-6741-A68E-5383DCE0C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17" y="462987"/>
            <a:ext cx="11008007" cy="5932025"/>
          </a:xfrm>
          <a:prstGeom prst="rect">
            <a:avLst/>
          </a:prstGeom>
        </p:spPr>
      </p:pic>
    </p:spTree>
    <p:extLst>
      <p:ext uri="{BB962C8B-B14F-4D97-AF65-F5344CB8AC3E}">
        <p14:creationId xmlns:p14="http://schemas.microsoft.com/office/powerpoint/2010/main" val="244333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8A01-3FB4-E242-A20B-D33E85108395}"/>
              </a:ext>
            </a:extLst>
          </p:cNvPr>
          <p:cNvSpPr>
            <a:spLocks noGrp="1"/>
          </p:cNvSpPr>
          <p:nvPr>
            <p:ph type="title"/>
          </p:nvPr>
        </p:nvSpPr>
        <p:spPr/>
        <p:txBody>
          <a:bodyPr/>
          <a:lstStyle/>
          <a:p>
            <a:r>
              <a:rPr lang="en-US" b="1" i="1"/>
              <a:t>Existing method:</a:t>
            </a:r>
          </a:p>
        </p:txBody>
      </p:sp>
      <p:sp>
        <p:nvSpPr>
          <p:cNvPr id="3" name="Content Placeholder 2">
            <a:extLst>
              <a:ext uri="{FF2B5EF4-FFF2-40B4-BE49-F238E27FC236}">
                <a16:creationId xmlns:a16="http://schemas.microsoft.com/office/drawing/2014/main" id="{0AC34B44-5AEF-4445-BC9C-473B82DAD000}"/>
              </a:ext>
            </a:extLst>
          </p:cNvPr>
          <p:cNvSpPr>
            <a:spLocks noGrp="1"/>
          </p:cNvSpPr>
          <p:nvPr>
            <p:ph idx="1"/>
          </p:nvPr>
        </p:nvSpPr>
        <p:spPr/>
        <p:txBody>
          <a:bodyPr>
            <a:normAutofit fontScale="77500" lnSpcReduction="20000"/>
          </a:bodyPr>
          <a:lstStyle/>
          <a:p>
            <a:r>
              <a:rPr lang="en-US" b="1" i="1"/>
              <a:t>By using a non intrusive machine vision based concepts, drowsiness of the driver detected system is developed.Many existing systems require a camera which is installed in front of driver [4]points straight towards the face of the driver It points straight towards the face of the driver and monitors the driver‟s eyes in order to identify the drowsinessFor large vehicle such as heavy trucks and buses this arrangement is not pertinent. Bus has a large front glass window to have a broad view for safe driving,If place a camera on the window of front glass, the camera blocks the frontal view of driver so it is not practical. If the camera is placed on the frame which is just about window, then the camera is unable to detain the anteriorview of the face of the driver correctly The open CV detector detects only 40% of face of driver in normal driving position in video recording of 10 minutes. In the oblique view, the Open CV eye detector (CV-ED) frequently fails to trace the pair of eyes. If the eyes are closed for ffivsuccessive frames the system concludes that the driver is declining slumbering and issues a warning signal [4]. Hence existing system is not applicable for large vehicles. In order to conquer the problem of existing system, new detection system is developed in this project work.</a:t>
            </a:r>
          </a:p>
          <a:p>
            <a:endParaRPr lang="en-US" b="1" i="1"/>
          </a:p>
        </p:txBody>
      </p:sp>
    </p:spTree>
    <p:extLst>
      <p:ext uri="{BB962C8B-B14F-4D97-AF65-F5344CB8AC3E}">
        <p14:creationId xmlns:p14="http://schemas.microsoft.com/office/powerpoint/2010/main" val="161418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94C3061-93AB-254E-A070-EAEB95D04FC7}"/>
              </a:ext>
            </a:extLst>
          </p:cNvPr>
          <p:cNvSpPr>
            <a:spLocks noGrp="1"/>
          </p:cNvSpPr>
          <p:nvPr>
            <p:ph type="title"/>
          </p:nvPr>
        </p:nvSpPr>
        <p:spPr/>
        <p:txBody>
          <a:bodyPr/>
          <a:lstStyle/>
          <a:p>
            <a:r>
              <a:rPr lang="en-US" b="1" i="1"/>
              <a:t>Proposed system:</a:t>
            </a:r>
          </a:p>
        </p:txBody>
      </p:sp>
      <p:sp>
        <p:nvSpPr>
          <p:cNvPr id="2" name="Content Placeholder 1">
            <a:extLst>
              <a:ext uri="{FF2B5EF4-FFF2-40B4-BE49-F238E27FC236}">
                <a16:creationId xmlns:a16="http://schemas.microsoft.com/office/drawing/2014/main" id="{E10948F2-788D-F842-AB2F-69CA9847D33F}"/>
              </a:ext>
            </a:extLst>
          </p:cNvPr>
          <p:cNvSpPr>
            <a:spLocks noGrp="1"/>
          </p:cNvSpPr>
          <p:nvPr>
            <p:ph idx="1"/>
          </p:nvPr>
        </p:nvSpPr>
        <p:spPr/>
        <p:txBody>
          <a:bodyPr>
            <a:normAutofit/>
          </a:bodyPr>
          <a:lstStyle/>
          <a:p>
            <a:r>
              <a:rPr lang="en-US" b="1" i="1"/>
              <a:t>Instead of using cameras for monitoring drivers. Eyeblink sensor can be used which is cost effective and easy to implement.
• If the driver is found to be sleepy or tired then eyeblink sensor enableswater to be sprinkled upon driver’s face. Fire sensor is relatively new concept which detects fire and allows the motor to gradually stop and doors of the automobile get opened. Immediately water gets sprayed to put off fire.</a:t>
            </a:r>
          </a:p>
        </p:txBody>
      </p:sp>
    </p:spTree>
    <p:extLst>
      <p:ext uri="{BB962C8B-B14F-4D97-AF65-F5344CB8AC3E}">
        <p14:creationId xmlns:p14="http://schemas.microsoft.com/office/powerpoint/2010/main" val="2974493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6434-999D-4144-959E-CF8639173B55}"/>
              </a:ext>
            </a:extLst>
          </p:cNvPr>
          <p:cNvSpPr>
            <a:spLocks noGrp="1"/>
          </p:cNvSpPr>
          <p:nvPr>
            <p:ph type="title"/>
          </p:nvPr>
        </p:nvSpPr>
        <p:spPr/>
        <p:txBody>
          <a:bodyPr/>
          <a:lstStyle/>
          <a:p>
            <a:r>
              <a:rPr lang="en-US" b="1" i="1"/>
              <a:t>Cost Analysis:</a:t>
            </a:r>
          </a:p>
        </p:txBody>
      </p:sp>
      <p:sp>
        <p:nvSpPr>
          <p:cNvPr id="3" name="Content Placeholder 2">
            <a:extLst>
              <a:ext uri="{FF2B5EF4-FFF2-40B4-BE49-F238E27FC236}">
                <a16:creationId xmlns:a16="http://schemas.microsoft.com/office/drawing/2014/main" id="{2CBD80AB-696F-F445-98A8-BC86360900EE}"/>
              </a:ext>
            </a:extLst>
          </p:cNvPr>
          <p:cNvSpPr>
            <a:spLocks noGrp="1"/>
          </p:cNvSpPr>
          <p:nvPr>
            <p:ph idx="1"/>
          </p:nvPr>
        </p:nvSpPr>
        <p:spPr/>
        <p:txBody>
          <a:bodyPr>
            <a:normAutofit fontScale="92500" lnSpcReduction="20000"/>
          </a:bodyPr>
          <a:lstStyle/>
          <a:p>
            <a:pPr marL="0" indent="0">
              <a:buNone/>
            </a:pPr>
            <a:r>
              <a:rPr lang="en-US" b="1" i="1" u="sng"/>
              <a:t>Matrials:</a:t>
            </a:r>
            <a:r>
              <a:rPr lang="en-US" b="1" i="1"/>
              <a:t>                                       </a:t>
            </a:r>
            <a:r>
              <a:rPr lang="en-US" b="1" i="1" u="sng"/>
              <a:t>Cost:</a:t>
            </a:r>
            <a:endParaRPr lang="en-US" b="1" i="1"/>
          </a:p>
          <a:p>
            <a:r>
              <a:rPr lang="en-US" b="1" i="1"/>
              <a:t>Arduino nano                 -          330                        </a:t>
            </a:r>
          </a:p>
          <a:p>
            <a:pPr marL="0" indent="0">
              <a:buNone/>
            </a:pPr>
            <a:r>
              <a:rPr lang="en-US" b="1" i="1"/>
              <a:t>Eye blink sensor goggles -          448</a:t>
            </a:r>
          </a:p>
          <a:p>
            <a:pPr marL="0" indent="0">
              <a:buNone/>
            </a:pPr>
            <a:r>
              <a:rPr lang="en-US" b="1" i="1"/>
              <a:t>Usb cable                           -           100</a:t>
            </a:r>
          </a:p>
          <a:p>
            <a:pPr marL="0" indent="0">
              <a:buNone/>
            </a:pPr>
            <a:r>
              <a:rPr lang="en-US" b="1" i="1"/>
              <a:t>Jumper wires                     -           60</a:t>
            </a:r>
          </a:p>
          <a:p>
            <a:pPr marL="0" indent="0">
              <a:buNone/>
            </a:pPr>
            <a:r>
              <a:rPr lang="en-US" b="1" i="1"/>
              <a:t>9v battery                           -           25</a:t>
            </a:r>
          </a:p>
          <a:p>
            <a:pPr marL="0" indent="0">
              <a:buNone/>
            </a:pPr>
            <a:r>
              <a:rPr lang="en-US" b="1" i="1"/>
              <a:t>Buzzer                                  -           16</a:t>
            </a:r>
          </a:p>
          <a:p>
            <a:pPr marL="0" indent="0">
              <a:buNone/>
            </a:pPr>
            <a:r>
              <a:rPr lang="en-US" b="1" i="1"/>
              <a:t>Switch                                  -           10</a:t>
            </a:r>
          </a:p>
          <a:p>
            <a:pPr marL="0" indent="0">
              <a:buNone/>
            </a:pPr>
            <a:r>
              <a:rPr lang="en-US" b="1" i="1"/>
              <a:t>Some wire                           -           50</a:t>
            </a:r>
          </a:p>
          <a:p>
            <a:pPr marL="0" indent="0">
              <a:buNone/>
            </a:pPr>
            <a:r>
              <a:rPr lang="en-US" b="1" i="1"/>
              <a:t>Totally                                  -          1,039</a:t>
            </a:r>
          </a:p>
        </p:txBody>
      </p:sp>
    </p:spTree>
    <p:extLst>
      <p:ext uri="{BB962C8B-B14F-4D97-AF65-F5344CB8AC3E}">
        <p14:creationId xmlns:p14="http://schemas.microsoft.com/office/powerpoint/2010/main" val="159712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C48E-E0A2-BB4B-A058-8E4FCAFC651B}"/>
              </a:ext>
            </a:extLst>
          </p:cNvPr>
          <p:cNvSpPr>
            <a:spLocks noGrp="1"/>
          </p:cNvSpPr>
          <p:nvPr>
            <p:ph type="title"/>
          </p:nvPr>
        </p:nvSpPr>
        <p:spPr>
          <a:xfrm>
            <a:off x="1168003" y="1079501"/>
            <a:ext cx="9855994" cy="885031"/>
          </a:xfrm>
        </p:spPr>
        <p:txBody>
          <a:bodyPr/>
          <a:lstStyle/>
          <a:p>
            <a:r>
              <a:rPr lang="en-US" b="1" i="1"/>
              <a:t>Literature survey:</a:t>
            </a:r>
          </a:p>
        </p:txBody>
      </p:sp>
      <p:sp>
        <p:nvSpPr>
          <p:cNvPr id="3" name="Content Placeholder 2">
            <a:extLst>
              <a:ext uri="{FF2B5EF4-FFF2-40B4-BE49-F238E27FC236}">
                <a16:creationId xmlns:a16="http://schemas.microsoft.com/office/drawing/2014/main" id="{9D7CF94E-0A53-2240-9842-42C7E270C444}"/>
              </a:ext>
            </a:extLst>
          </p:cNvPr>
          <p:cNvSpPr>
            <a:spLocks noGrp="1"/>
          </p:cNvSpPr>
          <p:nvPr>
            <p:ph idx="1"/>
          </p:nvPr>
        </p:nvSpPr>
        <p:spPr>
          <a:xfrm>
            <a:off x="1676400" y="2066131"/>
            <a:ext cx="10515600" cy="4351338"/>
          </a:xfrm>
        </p:spPr>
        <p:txBody>
          <a:bodyPr>
            <a:normAutofit fontScale="62500" lnSpcReduction="20000"/>
          </a:bodyPr>
          <a:lstStyle/>
          <a:p>
            <a:r>
              <a:rPr lang="en-US" b="1" i="1"/>
              <a:t>Literature Survey     2.1  SYSTEM REVIEW  This  survey is  done to  comprehend the  need and  prerequisite  of  the general population, and to do as such, we went through different sites and applications and looked for the fundamental data. Based on these data, we made an audit that helped us get new thoughts and make different arrangements for our task. We reached the decision that there is a need of such application and felt that there is a decent extent of progress in this field too.  2.2  TECHNOLOGY USED   a.  PYTHON  -  Python  is  an  interpreted,  high-level,  general-purpose programming language. Python’s design philosophy emphasizes code readability with its  notable use of significant whitespace. Its language constructs and object-oriented approach aim to help programmers write clear,  logical  code  for  small  and  large-scale  projects.  Python  is dynamically  typed  AND  supports  multiple  programming  paradigms, including procedural, object-oriented, and functional programming.  B.  JUPYTER  Lab  -  Project  Jupyter is a nonprofit  organization created to develop open-source  software,  open-standards,  and  services for interactive computing across dozens of programming languages.  C.  IMAGE PROCESSING – In computer science, digital image processing is the use of computer algorithms to perform image processing on digital images.  D.  MACHINE  LEARNING  -  Machine  learning  is  the scientific study of algorithms and statistical  models that computer systems use  in order  to  perform  a  specific  task  effectively  without  using  explicit instructions, relying on patterns and inference instead. It is seen as a subset  of artificial  intelligence.  Machine  learning  algorithms  build a mathematical model based on sample data, known as “training data”, in order to make predictions or decisions without being explicitly to make predictions Or descions  Without being Explicitly Told.</a:t>
            </a:r>
          </a:p>
        </p:txBody>
      </p:sp>
    </p:spTree>
    <p:extLst>
      <p:ext uri="{BB962C8B-B14F-4D97-AF65-F5344CB8AC3E}">
        <p14:creationId xmlns:p14="http://schemas.microsoft.com/office/powerpoint/2010/main" val="341965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C9E9-61C3-BA4A-8953-C79E0D99E904}"/>
              </a:ext>
            </a:extLst>
          </p:cNvPr>
          <p:cNvSpPr>
            <a:spLocks noGrp="1"/>
          </p:cNvSpPr>
          <p:nvPr>
            <p:ph type="title"/>
          </p:nvPr>
        </p:nvSpPr>
        <p:spPr/>
        <p:txBody>
          <a:bodyPr/>
          <a:lstStyle/>
          <a:p>
            <a:r>
              <a:rPr lang="en-US" b="1" i="1"/>
              <a:t>Advantages:</a:t>
            </a:r>
          </a:p>
        </p:txBody>
      </p:sp>
      <p:sp>
        <p:nvSpPr>
          <p:cNvPr id="3" name="Content Placeholder 2">
            <a:extLst>
              <a:ext uri="{FF2B5EF4-FFF2-40B4-BE49-F238E27FC236}">
                <a16:creationId xmlns:a16="http://schemas.microsoft.com/office/drawing/2014/main" id="{2BD6D050-6483-1043-876F-3BBB137A4C8C}"/>
              </a:ext>
            </a:extLst>
          </p:cNvPr>
          <p:cNvSpPr>
            <a:spLocks noGrp="1"/>
          </p:cNvSpPr>
          <p:nvPr>
            <p:ph idx="1"/>
          </p:nvPr>
        </p:nvSpPr>
        <p:spPr/>
        <p:txBody>
          <a:bodyPr>
            <a:normAutofit fontScale="85000" lnSpcReduction="20000"/>
          </a:bodyPr>
          <a:lstStyle/>
          <a:p>
            <a:r>
              <a:rPr lang="en-US" b="1" i="1"/>
              <a:t>The various advantages of the implemented system are </a:t>
            </a:r>
          </a:p>
          <a:p>
            <a:pPr marL="0" indent="0">
              <a:buNone/>
            </a:pPr>
            <a:r>
              <a:rPr lang="en-US" b="1" i="1"/>
              <a:t>mentioned below</a:t>
            </a:r>
          </a:p>
          <a:p>
            <a:r>
              <a:rPr lang="en-US" b="1" i="1"/>
              <a:t>
1. Detection of drowsiness</a:t>
            </a:r>
          </a:p>
          <a:p>
            <a:r>
              <a:rPr lang="en-US" b="1" i="1"/>
              <a:t>
2. Decreasing road accidents</a:t>
            </a:r>
          </a:p>
          <a:p>
            <a:r>
              <a:rPr lang="en-US" b="1" i="1"/>
              <a:t>
3. No need of monitoring cameras or other devicesare </a:t>
            </a:r>
          </a:p>
          <a:p>
            <a:r>
              <a:rPr lang="en-US" b="1" i="1"/>
              <a:t>
attached or aimed at the driver.
4. This method is practically applicable.</a:t>
            </a:r>
          </a:p>
        </p:txBody>
      </p:sp>
    </p:spTree>
    <p:extLst>
      <p:ext uri="{BB962C8B-B14F-4D97-AF65-F5344CB8AC3E}">
        <p14:creationId xmlns:p14="http://schemas.microsoft.com/office/powerpoint/2010/main" val="2700270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By soec-c
 k.srinadh         vtu no:16967</vt:lpstr>
      <vt:lpstr>Anti sleep device</vt:lpstr>
      <vt:lpstr>Problem selecting:</vt:lpstr>
      <vt:lpstr>PowerPoint Presentation</vt:lpstr>
      <vt:lpstr>Existing method:</vt:lpstr>
      <vt:lpstr>Proposed system:</vt:lpstr>
      <vt:lpstr>Cost Analysis:</vt:lpstr>
      <vt:lpstr>Literature survey:</vt:lpstr>
      <vt:lpstr>Advantages: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KOTHAKOTA SRINADH VTU16967</dc:creator>
  <cp:lastModifiedBy>KOTHAKOTA SRINADH VTU16967</cp:lastModifiedBy>
  <cp:revision>6</cp:revision>
  <dcterms:created xsi:type="dcterms:W3CDTF">2021-01-26T02:44:59Z</dcterms:created>
  <dcterms:modified xsi:type="dcterms:W3CDTF">2021-01-26T09:53:10Z</dcterms:modified>
</cp:coreProperties>
</file>