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League Spartan" charset="1" panose="00000800000000000000"/>
      <p:regular r:id="rId11"/>
    </p:embeddedFont>
    <p:embeddedFont>
      <p:font typeface="Roboto" charset="1" panose="02000000000000000000"/>
      <p:regular r:id="rId12"/>
    </p:embeddedFont>
    <p:embeddedFont>
      <p:font typeface="Roboto Bold" charset="1" panose="02000000000000000000"/>
      <p:regular r:id="rId13"/>
    </p:embeddedFont>
    <p:embeddedFont>
      <p:font typeface="Roboto Italics" charset="1" panose="02000000000000000000"/>
      <p:regular r:id="rId14"/>
    </p:embeddedFont>
    <p:embeddedFont>
      <p:font typeface="Roboto Bold Italics" charset="1" panose="02000000000000000000"/>
      <p:regular r:id="rId15"/>
    </p:embeddedFont>
    <p:embeddedFont>
      <p:font typeface="IBM Plex Mono" charset="1" panose="020B0509050203000203"/>
      <p:regular r:id="rId16"/>
    </p:embeddedFont>
    <p:embeddedFont>
      <p:font typeface="IBM Plex Mono Bold" charset="1" panose="020B0809050203000203"/>
      <p:regular r:id="rId17"/>
    </p:embeddedFont>
    <p:embeddedFont>
      <p:font typeface="IBM Plex Mono Italics" charset="1" panose="020B0509050203000203"/>
      <p:regular r:id="rId18"/>
    </p:embeddedFont>
    <p:embeddedFont>
      <p:font typeface="IBM Plex Mono Bold Italics" charset="1" panose="020B0809050203000203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Italics" charset="1" panose="00000500000000000000"/>
      <p:regular r:id="rId22"/>
    </p:embeddedFont>
    <p:embeddedFont>
      <p:font typeface="Poppins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</a:blip>
          <a:srcRect l="0" t="7865" r="0" b="786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83094" y="2620974"/>
            <a:ext cx="2774506" cy="2613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296835"/>
            <a:ext cx="7315200" cy="1922929"/>
          </a:xfrm>
          <a:custGeom>
            <a:avLst/>
            <a:gdLst/>
            <a:ahLst/>
            <a:cxnLst/>
            <a:rect r="r" b="b" t="t" l="l"/>
            <a:pathLst>
              <a:path h="1922929" w="7315200">
                <a:moveTo>
                  <a:pt x="0" y="0"/>
                </a:moveTo>
                <a:lnTo>
                  <a:pt x="7315200" y="0"/>
                </a:lnTo>
                <a:lnTo>
                  <a:pt x="7315200" y="1922930"/>
                </a:lnTo>
                <a:lnTo>
                  <a:pt x="0" y="1922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000749" y="6997238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72800" y="-35329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689351"/>
            <a:ext cx="16230600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191B1A"/>
                </a:solidFill>
                <a:latin typeface="Poppins"/>
              </a:rPr>
              <a:t>WEATHER FORECASTING TOOL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64648" y="5902449"/>
            <a:ext cx="11358703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1919">
                <a:solidFill>
                  <a:srgbClr val="191B1A"/>
                </a:solidFill>
                <a:latin typeface="Fredoka One"/>
              </a:rPr>
              <a:t>GITHUB COPILOT HACKATHON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47689" y="7853132"/>
            <a:ext cx="5821321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 spc="350">
                <a:solidFill>
                  <a:srgbClr val="000000"/>
                </a:solidFill>
                <a:latin typeface="League Spartan"/>
              </a:rPr>
              <a:t>VURA T N M SRINADH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183561" y="1485101"/>
            <a:ext cx="4053852" cy="40538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210487" y="3115076"/>
            <a:ext cx="5867026" cy="4847754"/>
          </a:xfrm>
          <a:custGeom>
            <a:avLst/>
            <a:gdLst/>
            <a:ahLst/>
            <a:cxnLst/>
            <a:rect r="r" b="b" t="t" l="l"/>
            <a:pathLst>
              <a:path h="4847754" w="5867026">
                <a:moveTo>
                  <a:pt x="0" y="0"/>
                </a:moveTo>
                <a:lnTo>
                  <a:pt x="5867026" y="0"/>
                </a:lnTo>
                <a:lnTo>
                  <a:pt x="5867026" y="4847754"/>
                </a:lnTo>
                <a:lnTo>
                  <a:pt x="0" y="4847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359596"/>
            <a:ext cx="7315200" cy="1922929"/>
          </a:xfrm>
          <a:custGeom>
            <a:avLst/>
            <a:gdLst/>
            <a:ahLst/>
            <a:cxnLst/>
            <a:rect r="r" b="b" t="t" l="l"/>
            <a:pathLst>
              <a:path h="1922929" w="7315200">
                <a:moveTo>
                  <a:pt x="0" y="0"/>
                </a:moveTo>
                <a:lnTo>
                  <a:pt x="7315200" y="0"/>
                </a:lnTo>
                <a:lnTo>
                  <a:pt x="7315200" y="1922930"/>
                </a:lnTo>
                <a:lnTo>
                  <a:pt x="0" y="1922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195644" y="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3494467" cy="3512027"/>
          </a:xfrm>
          <a:custGeom>
            <a:avLst/>
            <a:gdLst/>
            <a:ahLst/>
            <a:cxnLst/>
            <a:rect r="r" b="b" t="t" l="l"/>
            <a:pathLst>
              <a:path h="3512027" w="3494467">
                <a:moveTo>
                  <a:pt x="0" y="0"/>
                </a:moveTo>
                <a:lnTo>
                  <a:pt x="3494467" y="0"/>
                </a:lnTo>
                <a:lnTo>
                  <a:pt x="3494467" y="3512027"/>
                </a:lnTo>
                <a:lnTo>
                  <a:pt x="0" y="35120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116551"/>
            <a:ext cx="953007" cy="912149"/>
          </a:xfrm>
          <a:custGeom>
            <a:avLst/>
            <a:gdLst/>
            <a:ahLst/>
            <a:cxnLst/>
            <a:rect r="r" b="b" t="t" l="l"/>
            <a:pathLst>
              <a:path h="912149" w="953007">
                <a:moveTo>
                  <a:pt x="0" y="0"/>
                </a:moveTo>
                <a:lnTo>
                  <a:pt x="953007" y="0"/>
                </a:lnTo>
                <a:lnTo>
                  <a:pt x="953007" y="912149"/>
                </a:lnTo>
                <a:lnTo>
                  <a:pt x="0" y="912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47183" y="133088"/>
            <a:ext cx="1396430" cy="13964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8265" y="1868836"/>
            <a:ext cx="7051343" cy="1963096"/>
            <a:chOff x="0" y="0"/>
            <a:chExt cx="9401791" cy="261746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401791" cy="2617461"/>
              <a:chOff x="0" y="0"/>
              <a:chExt cx="1999745" cy="55673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99745" cy="556730"/>
              </a:xfrm>
              <a:custGeom>
                <a:avLst/>
                <a:gdLst/>
                <a:ahLst/>
                <a:cxnLst/>
                <a:rect r="r" b="b" t="t" l="l"/>
                <a:pathLst>
                  <a:path h="556730" w="1999745">
                    <a:moveTo>
                      <a:pt x="49273" y="0"/>
                    </a:moveTo>
                    <a:lnTo>
                      <a:pt x="1950472" y="0"/>
                    </a:lnTo>
                    <a:cubicBezTo>
                      <a:pt x="1977685" y="0"/>
                      <a:pt x="1999745" y="22060"/>
                      <a:pt x="1999745" y="49273"/>
                    </a:cubicBezTo>
                    <a:lnTo>
                      <a:pt x="1999745" y="507456"/>
                    </a:lnTo>
                    <a:cubicBezTo>
                      <a:pt x="1999745" y="534669"/>
                      <a:pt x="1977685" y="556730"/>
                      <a:pt x="1950472" y="556730"/>
                    </a:cubicBezTo>
                    <a:lnTo>
                      <a:pt x="49273" y="556730"/>
                    </a:lnTo>
                    <a:cubicBezTo>
                      <a:pt x="36205" y="556730"/>
                      <a:pt x="23672" y="551538"/>
                      <a:pt x="14432" y="542298"/>
                    </a:cubicBezTo>
                    <a:cubicBezTo>
                      <a:pt x="5191" y="533057"/>
                      <a:pt x="0" y="520524"/>
                      <a:pt x="0" y="507456"/>
                    </a:cubicBezTo>
                    <a:lnTo>
                      <a:pt x="0" y="49273"/>
                    </a:lnTo>
                    <a:cubicBezTo>
                      <a:pt x="0" y="22060"/>
                      <a:pt x="22060" y="0"/>
                      <a:pt x="49273" y="0"/>
                    </a:cubicBezTo>
                    <a:close/>
                  </a:path>
                </a:pathLst>
              </a:custGeom>
              <a:solidFill>
                <a:srgbClr val="E14761"/>
              </a:solidFill>
              <a:ln>
                <a:noFill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3613" lIns="53613" bIns="53613" rIns="53613"/>
              <a:lstStyle/>
              <a:p>
                <a:pPr algn="ctr" marL="0" indent="0" lvl="0">
                  <a:lnSpc>
                    <a:spcPts val="221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14955" y="961743"/>
              <a:ext cx="8786836" cy="916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60" indent="-237480" lvl="1">
                <a:lnSpc>
                  <a:spcPts val="2749"/>
                </a:lnSpc>
                <a:buFont typeface="Arial"/>
                <a:buChar char="•"/>
              </a:pPr>
              <a:r>
                <a:rPr lang="en-US" sz="2199" spc="219">
                  <a:solidFill>
                    <a:srgbClr val="000000"/>
                  </a:solidFill>
                  <a:latin typeface="League Spartan"/>
                </a:rPr>
                <a:t>PARSING THE CITY NAME FROM COMMAND LINE ARGUMENTS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14955" y="240320"/>
              <a:ext cx="8786836" cy="50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8265" y="3934601"/>
            <a:ext cx="7051343" cy="1963096"/>
            <a:chOff x="0" y="0"/>
            <a:chExt cx="9401791" cy="261746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01791" cy="2617461"/>
              <a:chOff x="0" y="0"/>
              <a:chExt cx="1999745" cy="5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9745" cy="556730"/>
              </a:xfrm>
              <a:custGeom>
                <a:avLst/>
                <a:gdLst/>
                <a:ahLst/>
                <a:cxnLst/>
                <a:rect r="r" b="b" t="t" l="l"/>
                <a:pathLst>
                  <a:path h="556730" w="1999745">
                    <a:moveTo>
                      <a:pt x="49273" y="0"/>
                    </a:moveTo>
                    <a:lnTo>
                      <a:pt x="1950472" y="0"/>
                    </a:lnTo>
                    <a:cubicBezTo>
                      <a:pt x="1977685" y="0"/>
                      <a:pt x="1999745" y="22060"/>
                      <a:pt x="1999745" y="49273"/>
                    </a:cubicBezTo>
                    <a:lnTo>
                      <a:pt x="1999745" y="507456"/>
                    </a:lnTo>
                    <a:cubicBezTo>
                      <a:pt x="1999745" y="534669"/>
                      <a:pt x="1977685" y="556730"/>
                      <a:pt x="1950472" y="556730"/>
                    </a:cubicBezTo>
                    <a:lnTo>
                      <a:pt x="49273" y="556730"/>
                    </a:lnTo>
                    <a:cubicBezTo>
                      <a:pt x="36205" y="556730"/>
                      <a:pt x="23672" y="551538"/>
                      <a:pt x="14432" y="542298"/>
                    </a:cubicBezTo>
                    <a:cubicBezTo>
                      <a:pt x="5191" y="533057"/>
                      <a:pt x="0" y="520524"/>
                      <a:pt x="0" y="507456"/>
                    </a:cubicBezTo>
                    <a:lnTo>
                      <a:pt x="0" y="49273"/>
                    </a:lnTo>
                    <a:cubicBezTo>
                      <a:pt x="0" y="22060"/>
                      <a:pt x="22060" y="0"/>
                      <a:pt x="49273" y="0"/>
                    </a:cubicBezTo>
                    <a:close/>
                  </a:path>
                </a:pathLst>
              </a:custGeom>
              <a:solidFill>
                <a:srgbClr val="E14761"/>
              </a:solidFill>
              <a:ln>
                <a:noFill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3613" lIns="53613" bIns="53613" rIns="53613"/>
              <a:lstStyle/>
              <a:p>
                <a:pPr algn="ctr" marL="0" indent="0" lvl="0">
                  <a:lnSpc>
                    <a:spcPts val="221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614955" y="961743"/>
              <a:ext cx="8786836" cy="916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199" spc="219">
                  <a:solidFill>
                    <a:srgbClr val="000000"/>
                  </a:solidFill>
                  <a:latin typeface="League Spartan"/>
                </a:rPr>
                <a:t>2. RETRIEVING GEO CO-ORDINATES OF THE CITY PROMPTED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614955" y="240320"/>
              <a:ext cx="8786836" cy="50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8265" y="6002472"/>
            <a:ext cx="7051343" cy="1963096"/>
            <a:chOff x="0" y="0"/>
            <a:chExt cx="9401791" cy="2617461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9401791" cy="2617461"/>
              <a:chOff x="0" y="0"/>
              <a:chExt cx="1999745" cy="55673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99745" cy="556730"/>
              </a:xfrm>
              <a:custGeom>
                <a:avLst/>
                <a:gdLst/>
                <a:ahLst/>
                <a:cxnLst/>
                <a:rect r="r" b="b" t="t" l="l"/>
                <a:pathLst>
                  <a:path h="556730" w="1999745">
                    <a:moveTo>
                      <a:pt x="49273" y="0"/>
                    </a:moveTo>
                    <a:lnTo>
                      <a:pt x="1950472" y="0"/>
                    </a:lnTo>
                    <a:cubicBezTo>
                      <a:pt x="1977685" y="0"/>
                      <a:pt x="1999745" y="22060"/>
                      <a:pt x="1999745" y="49273"/>
                    </a:cubicBezTo>
                    <a:lnTo>
                      <a:pt x="1999745" y="507456"/>
                    </a:lnTo>
                    <a:cubicBezTo>
                      <a:pt x="1999745" y="534669"/>
                      <a:pt x="1977685" y="556730"/>
                      <a:pt x="1950472" y="556730"/>
                    </a:cubicBezTo>
                    <a:lnTo>
                      <a:pt x="49273" y="556730"/>
                    </a:lnTo>
                    <a:cubicBezTo>
                      <a:pt x="36205" y="556730"/>
                      <a:pt x="23672" y="551538"/>
                      <a:pt x="14432" y="542298"/>
                    </a:cubicBezTo>
                    <a:cubicBezTo>
                      <a:pt x="5191" y="533057"/>
                      <a:pt x="0" y="520524"/>
                      <a:pt x="0" y="507456"/>
                    </a:cubicBezTo>
                    <a:lnTo>
                      <a:pt x="0" y="49273"/>
                    </a:lnTo>
                    <a:cubicBezTo>
                      <a:pt x="0" y="22060"/>
                      <a:pt x="22060" y="0"/>
                      <a:pt x="49273" y="0"/>
                    </a:cubicBezTo>
                    <a:close/>
                  </a:path>
                </a:pathLst>
              </a:custGeom>
              <a:solidFill>
                <a:srgbClr val="E14761"/>
              </a:solidFill>
              <a:ln>
                <a:noFill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3613" lIns="53613" bIns="53613" rIns="53613"/>
              <a:lstStyle/>
              <a:p>
                <a:pPr algn="ctr" marL="0" indent="0" lvl="0">
                  <a:lnSpc>
                    <a:spcPts val="221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614955" y="961743"/>
              <a:ext cx="8786836" cy="916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199" spc="219">
                  <a:solidFill>
                    <a:srgbClr val="000000"/>
                  </a:solidFill>
                  <a:latin typeface="League Spartan"/>
                </a:rPr>
                <a:t>3. GETTING WEATHER OF THE RETRIEVED CO-ORDINATES.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614955" y="240320"/>
              <a:ext cx="8786836" cy="50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8265" y="8070342"/>
            <a:ext cx="7051343" cy="1619448"/>
            <a:chOff x="0" y="0"/>
            <a:chExt cx="9401791" cy="215926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9401791" cy="2159264"/>
              <a:chOff x="0" y="0"/>
              <a:chExt cx="1999745" cy="45927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999745" cy="459272"/>
              </a:xfrm>
              <a:custGeom>
                <a:avLst/>
                <a:gdLst/>
                <a:ahLst/>
                <a:cxnLst/>
                <a:rect r="r" b="b" t="t" l="l"/>
                <a:pathLst>
                  <a:path h="459272" w="1999745">
                    <a:moveTo>
                      <a:pt x="49273" y="0"/>
                    </a:moveTo>
                    <a:lnTo>
                      <a:pt x="1950472" y="0"/>
                    </a:lnTo>
                    <a:cubicBezTo>
                      <a:pt x="1977685" y="0"/>
                      <a:pt x="1999745" y="22060"/>
                      <a:pt x="1999745" y="49273"/>
                    </a:cubicBezTo>
                    <a:lnTo>
                      <a:pt x="1999745" y="409999"/>
                    </a:lnTo>
                    <a:cubicBezTo>
                      <a:pt x="1999745" y="437211"/>
                      <a:pt x="1977685" y="459272"/>
                      <a:pt x="1950472" y="459272"/>
                    </a:cubicBezTo>
                    <a:lnTo>
                      <a:pt x="49273" y="459272"/>
                    </a:lnTo>
                    <a:cubicBezTo>
                      <a:pt x="36205" y="459272"/>
                      <a:pt x="23672" y="454081"/>
                      <a:pt x="14432" y="444840"/>
                    </a:cubicBezTo>
                    <a:cubicBezTo>
                      <a:pt x="5191" y="435600"/>
                      <a:pt x="0" y="423067"/>
                      <a:pt x="0" y="409999"/>
                    </a:cubicBezTo>
                    <a:lnTo>
                      <a:pt x="0" y="49273"/>
                    </a:lnTo>
                    <a:cubicBezTo>
                      <a:pt x="0" y="22060"/>
                      <a:pt x="22060" y="0"/>
                      <a:pt x="49273" y="0"/>
                    </a:cubicBezTo>
                    <a:close/>
                  </a:path>
                </a:pathLst>
              </a:custGeom>
              <a:solidFill>
                <a:srgbClr val="E14761"/>
              </a:solidFill>
              <a:ln>
                <a:noFill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3613" lIns="53613" bIns="53613" rIns="53613"/>
              <a:lstStyle/>
              <a:p>
                <a:pPr algn="ctr" marL="0" indent="0" lvl="0">
                  <a:lnSpc>
                    <a:spcPts val="221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614955" y="961743"/>
              <a:ext cx="8786836" cy="458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199" spc="219">
                  <a:solidFill>
                    <a:srgbClr val="000000"/>
                  </a:solidFill>
                  <a:latin typeface="League Spartan"/>
                </a:rPr>
                <a:t>4. PRINTING WEATHER ATTRIBUTES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14955" y="240320"/>
              <a:ext cx="8786836" cy="50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-1259532">
            <a:off x="7644468" y="2944835"/>
            <a:ext cx="1205428" cy="1865266"/>
          </a:xfrm>
          <a:custGeom>
            <a:avLst/>
            <a:gdLst/>
            <a:ahLst/>
            <a:cxnLst/>
            <a:rect r="r" b="b" t="t" l="l"/>
            <a:pathLst>
              <a:path h="1865266" w="1205428">
                <a:moveTo>
                  <a:pt x="0" y="0"/>
                </a:moveTo>
                <a:lnTo>
                  <a:pt x="1205427" y="0"/>
                </a:lnTo>
                <a:lnTo>
                  <a:pt x="1205427" y="1865266"/>
                </a:lnTo>
                <a:lnTo>
                  <a:pt x="0" y="1865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1259532">
            <a:off x="7644468" y="5509390"/>
            <a:ext cx="1205428" cy="1865266"/>
          </a:xfrm>
          <a:custGeom>
            <a:avLst/>
            <a:gdLst/>
            <a:ahLst/>
            <a:cxnLst/>
            <a:rect r="r" b="b" t="t" l="l"/>
            <a:pathLst>
              <a:path h="1865266" w="1205428">
                <a:moveTo>
                  <a:pt x="0" y="0"/>
                </a:moveTo>
                <a:lnTo>
                  <a:pt x="1205427" y="0"/>
                </a:lnTo>
                <a:lnTo>
                  <a:pt x="1205427" y="1865266"/>
                </a:lnTo>
                <a:lnTo>
                  <a:pt x="0" y="1865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259532">
            <a:off x="7644468" y="7499444"/>
            <a:ext cx="1205428" cy="1865266"/>
          </a:xfrm>
          <a:custGeom>
            <a:avLst/>
            <a:gdLst/>
            <a:ahLst/>
            <a:cxnLst/>
            <a:rect r="r" b="b" t="t" l="l"/>
            <a:pathLst>
              <a:path h="1865266" w="1205428">
                <a:moveTo>
                  <a:pt x="0" y="0"/>
                </a:moveTo>
                <a:lnTo>
                  <a:pt x="1205427" y="0"/>
                </a:lnTo>
                <a:lnTo>
                  <a:pt x="1205427" y="1865265"/>
                </a:lnTo>
                <a:lnTo>
                  <a:pt x="0" y="1865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986651" y="2078046"/>
            <a:ext cx="5696591" cy="6554655"/>
          </a:xfrm>
          <a:custGeom>
            <a:avLst/>
            <a:gdLst/>
            <a:ahLst/>
            <a:cxnLst/>
            <a:rect r="r" b="b" t="t" l="l"/>
            <a:pathLst>
              <a:path h="6554655" w="5696591">
                <a:moveTo>
                  <a:pt x="0" y="0"/>
                </a:moveTo>
                <a:lnTo>
                  <a:pt x="5696591" y="0"/>
                </a:lnTo>
                <a:lnTo>
                  <a:pt x="5696591" y="6554655"/>
                </a:lnTo>
                <a:lnTo>
                  <a:pt x="0" y="6554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145398" y="457104"/>
            <a:ext cx="7247187" cy="1072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94"/>
              </a:lnSpc>
            </a:pPr>
            <a:r>
              <a:rPr lang="en-US" sz="6634">
                <a:solidFill>
                  <a:srgbClr val="191B1A"/>
                </a:solidFill>
                <a:latin typeface="Poppins"/>
              </a:rPr>
              <a:t>APPROACH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8136" y="6611614"/>
            <a:ext cx="6033535" cy="603353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449842"/>
            <a:ext cx="1334781" cy="133478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651671" y="2000798"/>
            <a:ext cx="10461216" cy="776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7861" indent="-368931" lvl="1">
              <a:lnSpc>
                <a:spcPts val="4374"/>
              </a:lnSpc>
              <a:buFont typeface="Arial"/>
              <a:buChar char="•"/>
            </a:pPr>
            <a:r>
              <a:rPr lang="en-US" sz="3417">
                <a:solidFill>
                  <a:srgbClr val="E14761"/>
                </a:solidFill>
                <a:latin typeface="Poppins Bold Italics"/>
              </a:rPr>
              <a:t>requests </a:t>
            </a:r>
            <a:r>
              <a:rPr lang="en-US" sz="3417">
                <a:solidFill>
                  <a:srgbClr val="191B1A"/>
                </a:solidFill>
                <a:latin typeface="Poppins Bold Italics"/>
              </a:rPr>
              <a:t>is used to call the API endpoints of OpenCage and OpenWeather and return the results</a:t>
            </a:r>
          </a:p>
          <a:p>
            <a:pPr marL="737861" indent="-368931" lvl="1">
              <a:lnSpc>
                <a:spcPts val="4374"/>
              </a:lnSpc>
              <a:buFont typeface="Arial"/>
              <a:buChar char="•"/>
            </a:pPr>
            <a:r>
              <a:rPr lang="en-US" sz="3417">
                <a:solidFill>
                  <a:srgbClr val="E14761"/>
                </a:solidFill>
                <a:latin typeface="Poppins Bold Italics"/>
              </a:rPr>
              <a:t>json </a:t>
            </a:r>
            <a:r>
              <a:rPr lang="en-US" sz="3417">
                <a:solidFill>
                  <a:srgbClr val="191B1A"/>
                </a:solidFill>
                <a:latin typeface="Poppins Bold Italics"/>
              </a:rPr>
              <a:t>is used to format the retrieved results as json</a:t>
            </a:r>
          </a:p>
          <a:p>
            <a:pPr marL="737861" indent="-368931" lvl="1">
              <a:lnSpc>
                <a:spcPts val="4374"/>
              </a:lnSpc>
              <a:buFont typeface="Arial"/>
              <a:buChar char="•"/>
            </a:pPr>
            <a:r>
              <a:rPr lang="en-US" sz="3417">
                <a:solidFill>
                  <a:srgbClr val="E14761"/>
                </a:solidFill>
                <a:latin typeface="Poppins Bold Italics"/>
              </a:rPr>
              <a:t>argparse </a:t>
            </a:r>
            <a:r>
              <a:rPr lang="en-US" sz="3417">
                <a:solidFill>
                  <a:srgbClr val="191B1A"/>
                </a:solidFill>
                <a:latin typeface="Poppins Bold Italics"/>
              </a:rPr>
              <a:t>is used to read the provided city name from command-line as argument</a:t>
            </a:r>
          </a:p>
          <a:p>
            <a:pPr marL="737861" indent="-368931" lvl="1">
              <a:lnSpc>
                <a:spcPts val="4374"/>
              </a:lnSpc>
              <a:buFont typeface="Arial"/>
              <a:buChar char="•"/>
            </a:pPr>
            <a:r>
              <a:rPr lang="en-US" sz="3417">
                <a:solidFill>
                  <a:srgbClr val="E14761"/>
                </a:solidFill>
                <a:latin typeface="Poppins Bold Italics"/>
              </a:rPr>
              <a:t>opencageAPI </a:t>
            </a:r>
            <a:r>
              <a:rPr lang="en-US" sz="3417">
                <a:solidFill>
                  <a:srgbClr val="191B1A"/>
                </a:solidFill>
                <a:latin typeface="Poppins Bold Italics"/>
              </a:rPr>
              <a:t>is used to retrieve the geo co-ordinates of the city name provided by the user</a:t>
            </a:r>
          </a:p>
          <a:p>
            <a:pPr marL="737861" indent="-368931" lvl="1">
              <a:lnSpc>
                <a:spcPts val="4374"/>
              </a:lnSpc>
              <a:buFont typeface="Arial"/>
              <a:buChar char="•"/>
            </a:pPr>
            <a:r>
              <a:rPr lang="en-US" sz="3417">
                <a:solidFill>
                  <a:srgbClr val="E14761"/>
                </a:solidFill>
                <a:latin typeface="Poppins Bold Italics"/>
              </a:rPr>
              <a:t>openweathermapAPI </a:t>
            </a:r>
            <a:r>
              <a:rPr lang="en-US" sz="3417">
                <a:solidFill>
                  <a:srgbClr val="191B1A"/>
                </a:solidFill>
                <a:latin typeface="Poppins Bold Italics"/>
              </a:rPr>
              <a:t>is utilised to get the detailed weather of the thus found co-ordinates</a:t>
            </a:r>
          </a:p>
          <a:p>
            <a:pPr>
              <a:lnSpc>
                <a:spcPts val="4374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12673" y="1028700"/>
            <a:ext cx="5444461" cy="5216784"/>
          </a:xfrm>
          <a:custGeom>
            <a:avLst/>
            <a:gdLst/>
            <a:ahLst/>
            <a:cxnLst/>
            <a:rect r="r" b="b" t="t" l="l"/>
            <a:pathLst>
              <a:path h="5216784" w="5444461">
                <a:moveTo>
                  <a:pt x="0" y="0"/>
                </a:moveTo>
                <a:lnTo>
                  <a:pt x="5444461" y="0"/>
                </a:lnTo>
                <a:lnTo>
                  <a:pt x="5444461" y="5216784"/>
                </a:lnTo>
                <a:lnTo>
                  <a:pt x="0" y="5216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11390" y="884192"/>
            <a:ext cx="6007902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191B1A"/>
                </a:solidFill>
                <a:latin typeface="Poppins"/>
              </a:rPr>
              <a:t>LIBRARIES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8136" y="6611614"/>
            <a:ext cx="6033535" cy="603353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449842"/>
            <a:ext cx="1334781" cy="133478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798084" y="2011680"/>
            <a:ext cx="10461216" cy="827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1.</a:t>
            </a:r>
            <a:r>
              <a:rPr lang="en-US" sz="3000">
                <a:solidFill>
                  <a:srgbClr val="E14761"/>
                </a:solidFill>
                <a:latin typeface="Poppins Bold Italics"/>
              </a:rPr>
              <a:t> Download the repo: </a:t>
            </a:r>
            <a:r>
              <a:rPr lang="en-US" sz="3000">
                <a:solidFill>
                  <a:srgbClr val="000000"/>
                </a:solidFill>
                <a:latin typeface="Poppins Italics"/>
              </a:rPr>
              <a:t>Download the tool from https://github.com/SrinadhVura/WeatherApp/tree/main</a:t>
            </a:r>
          </a:p>
          <a:p>
            <a:pPr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  <a:r>
              <a:rPr lang="en-US" sz="3000">
                <a:solidFill>
                  <a:srgbClr val="191B1A"/>
                </a:solidFill>
                <a:latin typeface="Poppins Italics"/>
              </a:rPr>
              <a:t>2. </a:t>
            </a:r>
            <a:r>
              <a:rPr lang="en-US" sz="3000">
                <a:solidFill>
                  <a:srgbClr val="E14761"/>
                </a:solidFill>
                <a:latin typeface="Poppins Bold Italics"/>
              </a:rPr>
              <a:t>Open any terminal:</a:t>
            </a:r>
            <a:r>
              <a:rPr lang="en-US" sz="3000">
                <a:solidFill>
                  <a:srgbClr val="000000"/>
                </a:solidFill>
                <a:latin typeface="Poppins Bold Italics"/>
              </a:rPr>
              <a:t>  </a:t>
            </a:r>
            <a:r>
              <a:rPr lang="en-US" sz="3000">
                <a:solidFill>
                  <a:srgbClr val="000000"/>
                </a:solidFill>
                <a:latin typeface="Poppins Italics"/>
              </a:rPr>
              <a:t>Open any terminal say cmd in windows</a:t>
            </a:r>
          </a:p>
          <a:p>
            <a:pPr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Poppins Bold Italics"/>
              </a:rPr>
              <a:t>  </a:t>
            </a:r>
            <a:r>
              <a:rPr lang="en-US" sz="3000">
                <a:solidFill>
                  <a:srgbClr val="000000"/>
                </a:solidFill>
                <a:latin typeface="Poppins Italics"/>
              </a:rPr>
              <a:t> </a:t>
            </a:r>
          </a:p>
          <a:p>
            <a:pPr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3.</a:t>
            </a:r>
            <a:r>
              <a:rPr lang="en-US" sz="3000">
                <a:solidFill>
                  <a:srgbClr val="000000"/>
                </a:solidFill>
                <a:latin typeface="Poppins Bold Italics"/>
              </a:rPr>
              <a:t> </a:t>
            </a:r>
            <a:r>
              <a:rPr lang="en-US" sz="3000">
                <a:solidFill>
                  <a:srgbClr val="E14761"/>
                </a:solidFill>
                <a:latin typeface="Poppins Bold Italics"/>
              </a:rPr>
              <a:t>Navig﻿ate: </a:t>
            </a:r>
            <a:r>
              <a:rPr lang="en-US" sz="3000">
                <a:solidFill>
                  <a:srgbClr val="000000"/>
                </a:solidFill>
                <a:latin typeface="Poppins Italics"/>
              </a:rPr>
              <a:t>Navigate to the directory in which     WeatherApp.py is downloaded</a:t>
            </a:r>
          </a:p>
          <a:p>
            <a:pPr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  </a:t>
            </a:r>
          </a:p>
          <a:p>
            <a:pPr>
              <a:lnSpc>
                <a:spcPts val="3840"/>
              </a:lnSpc>
            </a:pPr>
            <a:r>
              <a:rPr lang="en-US" sz="3000">
                <a:solidFill>
                  <a:srgbClr val="000000"/>
                </a:solidFill>
                <a:latin typeface="Poppins Italics"/>
              </a:rPr>
              <a:t>4. </a:t>
            </a:r>
            <a:r>
              <a:rPr lang="en-US" sz="3000">
                <a:solidFill>
                  <a:srgbClr val="E14761"/>
                </a:solidFill>
                <a:latin typeface="Poppins Bold Italics"/>
              </a:rPr>
              <a:t>Run the command: </a:t>
            </a:r>
            <a:r>
              <a:rPr lang="en-US" sz="3000">
                <a:solidFill>
                  <a:srgbClr val="191B1A"/>
                </a:solidFill>
                <a:latin typeface="Poppins Italics"/>
              </a:rPr>
              <a:t>Run the following command :</a:t>
            </a:r>
          </a:p>
          <a:p>
            <a:pPr algn="just">
              <a:lnSpc>
                <a:spcPts val="3840"/>
              </a:lnSpc>
            </a:pPr>
            <a:r>
              <a:rPr lang="en-US" sz="3000">
                <a:solidFill>
                  <a:srgbClr val="191B1A"/>
                </a:solidFill>
                <a:latin typeface="IBM Plex Mono Italics"/>
              </a:rPr>
              <a:t>      </a:t>
            </a:r>
            <a:r>
              <a:rPr lang="en-US" sz="3000">
                <a:solidFill>
                  <a:srgbClr val="FF889C"/>
                </a:solidFill>
                <a:latin typeface="IBM Plex Mono Italics"/>
              </a:rPr>
              <a:t>python WeatherApp.py &lt;CITY_NAME&gt;  </a:t>
            </a:r>
          </a:p>
          <a:p>
            <a:pPr algn="just">
              <a:lnSpc>
                <a:spcPts val="3840"/>
              </a:lnSpc>
            </a:pPr>
            <a:r>
              <a:rPr lang="en-US" sz="3000">
                <a:solidFill>
                  <a:srgbClr val="FF889C"/>
                </a:solidFill>
                <a:latin typeface="Poppins Italics"/>
              </a:rPr>
              <a:t> </a:t>
            </a:r>
          </a:p>
          <a:p>
            <a:pPr algn="just">
              <a:lnSpc>
                <a:spcPts val="3840"/>
              </a:lnSpc>
            </a:pPr>
            <a:r>
              <a:rPr lang="en-US" sz="3000">
                <a:solidFill>
                  <a:srgbClr val="191B1A"/>
                </a:solidFill>
                <a:latin typeface="Poppins Italics"/>
              </a:rPr>
              <a:t>5.</a:t>
            </a:r>
            <a:r>
              <a:rPr lang="en-US" sz="3000">
                <a:solidFill>
                  <a:srgbClr val="E14761"/>
                </a:solidFill>
                <a:latin typeface="Poppins Bold Italics"/>
              </a:rPr>
              <a:t>Observe results: </a:t>
            </a:r>
            <a:r>
              <a:rPr lang="en-US" sz="3000">
                <a:solidFill>
                  <a:srgbClr val="000000"/>
                </a:solidFill>
                <a:latin typeface="Poppins Italics"/>
              </a:rPr>
              <a:t>The detailed weather of the prompted city is displayed on the terminal</a:t>
            </a:r>
          </a:p>
          <a:p>
            <a:pPr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028700" y="1028700"/>
            <a:ext cx="4603978" cy="5410658"/>
          </a:xfrm>
          <a:custGeom>
            <a:avLst/>
            <a:gdLst/>
            <a:ahLst/>
            <a:cxnLst/>
            <a:rect r="r" b="b" t="t" l="l"/>
            <a:pathLst>
              <a:path h="5410658" w="4603978">
                <a:moveTo>
                  <a:pt x="4603978" y="0"/>
                </a:moveTo>
                <a:lnTo>
                  <a:pt x="0" y="0"/>
                </a:lnTo>
                <a:lnTo>
                  <a:pt x="0" y="5410658"/>
                </a:lnTo>
                <a:lnTo>
                  <a:pt x="4603978" y="5410658"/>
                </a:lnTo>
                <a:lnTo>
                  <a:pt x="46039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11390" y="884192"/>
            <a:ext cx="6647840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191B1A"/>
                </a:solidFill>
                <a:latin typeface="Poppins"/>
              </a:rPr>
              <a:t>RUNNING THE TOOL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269" y="315677"/>
            <a:ext cx="1266934" cy="12669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3559475"/>
            <a:ext cx="9988319" cy="3580944"/>
          </a:xfrm>
          <a:custGeom>
            <a:avLst/>
            <a:gdLst/>
            <a:ahLst/>
            <a:cxnLst/>
            <a:rect r="r" b="b" t="t" l="l"/>
            <a:pathLst>
              <a:path h="3580944" w="9988319">
                <a:moveTo>
                  <a:pt x="0" y="0"/>
                </a:moveTo>
                <a:lnTo>
                  <a:pt x="9988319" y="0"/>
                </a:lnTo>
                <a:lnTo>
                  <a:pt x="9988319" y="3580944"/>
                </a:lnTo>
                <a:lnTo>
                  <a:pt x="0" y="3580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9736" y="3432247"/>
            <a:ext cx="7976877" cy="373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Poppins Italics"/>
              </a:rPr>
              <a:t>Increasing usability of code: </a:t>
            </a:r>
            <a:r>
              <a:rPr lang="en-US" sz="3500">
                <a:solidFill>
                  <a:srgbClr val="191B1A"/>
                </a:solidFill>
                <a:latin typeface="Poppins Italics"/>
              </a:rPr>
              <a:t>In various segments of the code that I've written, github copilot have suggested minor adjustments that increased the usability of code. 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9736" y="1905070"/>
            <a:ext cx="2965684" cy="98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E14761"/>
                </a:solidFill>
                <a:latin typeface="Poppi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9736" y="696969"/>
            <a:ext cx="6977590" cy="71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4400">
                <a:solidFill>
                  <a:srgbClr val="191B1A"/>
                </a:solidFill>
                <a:latin typeface="Poppins"/>
              </a:rPr>
              <a:t>HOW COPILOT HELPED ME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4460056" y="-1092156"/>
            <a:ext cx="2647948" cy="5007940"/>
          </a:xfrm>
          <a:custGeom>
            <a:avLst/>
            <a:gdLst/>
            <a:ahLst/>
            <a:cxnLst/>
            <a:rect r="r" b="b" t="t" l="l"/>
            <a:pathLst>
              <a:path h="5007940" w="2647948">
                <a:moveTo>
                  <a:pt x="0" y="0"/>
                </a:moveTo>
                <a:lnTo>
                  <a:pt x="2647948" y="0"/>
                </a:lnTo>
                <a:lnTo>
                  <a:pt x="2647948" y="5007940"/>
                </a:lnTo>
                <a:lnTo>
                  <a:pt x="0" y="50079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269" y="315677"/>
            <a:ext cx="1266934" cy="12669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487326" y="3386665"/>
            <a:ext cx="9800674" cy="3513671"/>
          </a:xfrm>
          <a:custGeom>
            <a:avLst/>
            <a:gdLst/>
            <a:ahLst/>
            <a:cxnLst/>
            <a:rect r="r" b="b" t="t" l="l"/>
            <a:pathLst>
              <a:path h="3513671" w="9800674">
                <a:moveTo>
                  <a:pt x="0" y="0"/>
                </a:moveTo>
                <a:lnTo>
                  <a:pt x="9800674" y="0"/>
                </a:lnTo>
                <a:lnTo>
                  <a:pt x="9800674" y="3513670"/>
                </a:lnTo>
                <a:lnTo>
                  <a:pt x="0" y="3513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9736" y="2751650"/>
            <a:ext cx="8711426" cy="744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Poppins Italics"/>
              </a:rPr>
              <a:t>Auto Completion:</a:t>
            </a:r>
          </a:p>
          <a:p>
            <a:pPr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191B1A"/>
                </a:solidFill>
                <a:latin typeface="Poppins Italics"/>
              </a:rPr>
              <a:t>Github copilot helped by completing the parts of code that I am writing with utmost precision in according to the code that I am writing.</a:t>
            </a:r>
          </a:p>
          <a:p>
            <a:pPr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191B1A"/>
                </a:solidFill>
                <a:latin typeface="Poppins Italics"/>
              </a:rPr>
              <a:t>Copilot helped me while displaying the required weather attributes by auto completing the formatting of attributes like temperature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9736" y="1697550"/>
            <a:ext cx="2965684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14761"/>
                </a:solidFill>
                <a:latin typeface="Poppins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9736" y="696969"/>
            <a:ext cx="6977590" cy="71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4400">
                <a:solidFill>
                  <a:srgbClr val="191B1A"/>
                </a:solidFill>
                <a:latin typeface="Poppins"/>
              </a:rPr>
              <a:t>HOW COPILOT HELPED ME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4460056" y="-1092156"/>
            <a:ext cx="2647948" cy="5007940"/>
          </a:xfrm>
          <a:custGeom>
            <a:avLst/>
            <a:gdLst/>
            <a:ahLst/>
            <a:cxnLst/>
            <a:rect r="r" b="b" t="t" l="l"/>
            <a:pathLst>
              <a:path h="5007940" w="2647948">
                <a:moveTo>
                  <a:pt x="0" y="0"/>
                </a:moveTo>
                <a:lnTo>
                  <a:pt x="2647948" y="0"/>
                </a:lnTo>
                <a:lnTo>
                  <a:pt x="2647948" y="5007940"/>
                </a:lnTo>
                <a:lnTo>
                  <a:pt x="0" y="50079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269" y="315677"/>
            <a:ext cx="1266934" cy="12669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3457307"/>
            <a:ext cx="9635480" cy="3454447"/>
          </a:xfrm>
          <a:custGeom>
            <a:avLst/>
            <a:gdLst/>
            <a:ahLst/>
            <a:cxnLst/>
            <a:rect r="r" b="b" t="t" l="l"/>
            <a:pathLst>
              <a:path h="3454447" w="9635480">
                <a:moveTo>
                  <a:pt x="0" y="0"/>
                </a:moveTo>
                <a:lnTo>
                  <a:pt x="9635480" y="0"/>
                </a:lnTo>
                <a:lnTo>
                  <a:pt x="9635480" y="3454447"/>
                </a:lnTo>
                <a:lnTo>
                  <a:pt x="0" y="34544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9736" y="2726361"/>
            <a:ext cx="8142547" cy="682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Poppins Italics"/>
              </a:rPr>
              <a:t>Helping in functions:</a:t>
            </a:r>
            <a:r>
              <a:rPr lang="en-US" sz="3500">
                <a:solidFill>
                  <a:srgbClr val="191B1A"/>
                </a:solidFill>
                <a:latin typeface="Poppins Italics"/>
              </a:rPr>
              <a:t> Copilot helped me to choose the best alternative available from multiple options for same functionality. For example, I have worked with argparse library many a times. But I am unable to choose the correct functions from argparse library for this tool. Copilot helped me in choosing the useful functions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9736" y="1836824"/>
            <a:ext cx="2965684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14761"/>
                </a:solidFill>
                <a:latin typeface="Poppins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9736" y="696969"/>
            <a:ext cx="6977590" cy="71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4400">
                <a:solidFill>
                  <a:srgbClr val="191B1A"/>
                </a:solidFill>
                <a:latin typeface="Poppins"/>
              </a:rPr>
              <a:t>HOW COPILOT HELPED ME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4460056" y="-1092156"/>
            <a:ext cx="2647948" cy="5007940"/>
          </a:xfrm>
          <a:custGeom>
            <a:avLst/>
            <a:gdLst/>
            <a:ahLst/>
            <a:cxnLst/>
            <a:rect r="r" b="b" t="t" l="l"/>
            <a:pathLst>
              <a:path h="5007940" w="2647948">
                <a:moveTo>
                  <a:pt x="0" y="0"/>
                </a:moveTo>
                <a:lnTo>
                  <a:pt x="2647948" y="0"/>
                </a:lnTo>
                <a:lnTo>
                  <a:pt x="2647948" y="5007940"/>
                </a:lnTo>
                <a:lnTo>
                  <a:pt x="0" y="50079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269" y="315677"/>
            <a:ext cx="1266934" cy="12669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9822" y="3306908"/>
            <a:ext cx="10245606" cy="3673185"/>
          </a:xfrm>
          <a:custGeom>
            <a:avLst/>
            <a:gdLst/>
            <a:ahLst/>
            <a:cxnLst/>
            <a:rect r="r" b="b" t="t" l="l"/>
            <a:pathLst>
              <a:path h="3673185" w="10245606">
                <a:moveTo>
                  <a:pt x="0" y="0"/>
                </a:moveTo>
                <a:lnTo>
                  <a:pt x="10245606" y="0"/>
                </a:lnTo>
                <a:lnTo>
                  <a:pt x="10245606" y="3673184"/>
                </a:lnTo>
                <a:lnTo>
                  <a:pt x="0" y="36731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9736" y="2874683"/>
            <a:ext cx="7200086" cy="558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Poppins Italics"/>
              </a:rPr>
              <a:t>Error handling:</a:t>
            </a:r>
            <a:r>
              <a:rPr lang="en-US" sz="3500">
                <a:solidFill>
                  <a:srgbClr val="191B1A"/>
                </a:solidFill>
                <a:latin typeface="Poppins Italics"/>
              </a:rPr>
              <a:t> Copilot helped me in handles the errors that popped up while using the opencage geocoder api. I have used the API key at wrong place and copilot assisted me to correct the code wherever necessary.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9736" y="1836824"/>
            <a:ext cx="2965684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14761"/>
                </a:solidFill>
                <a:latin typeface="Poppins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9736" y="696969"/>
            <a:ext cx="6977590" cy="71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4400">
                <a:solidFill>
                  <a:srgbClr val="191B1A"/>
                </a:solidFill>
                <a:latin typeface="Poppins"/>
              </a:rPr>
              <a:t>HOW COPILOT HELPED ME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4460056" y="-1092156"/>
            <a:ext cx="2647948" cy="5007940"/>
          </a:xfrm>
          <a:custGeom>
            <a:avLst/>
            <a:gdLst/>
            <a:ahLst/>
            <a:cxnLst/>
            <a:rect r="r" b="b" t="t" l="l"/>
            <a:pathLst>
              <a:path h="5007940" w="2647948">
                <a:moveTo>
                  <a:pt x="0" y="0"/>
                </a:moveTo>
                <a:lnTo>
                  <a:pt x="2647948" y="0"/>
                </a:lnTo>
                <a:lnTo>
                  <a:pt x="2647948" y="5007940"/>
                </a:lnTo>
                <a:lnTo>
                  <a:pt x="0" y="50079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20768" y="7466888"/>
            <a:ext cx="2734464" cy="27344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269" y="315677"/>
            <a:ext cx="1266934" cy="12669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831159" y="3356026"/>
            <a:ext cx="9971595" cy="3574948"/>
          </a:xfrm>
          <a:custGeom>
            <a:avLst/>
            <a:gdLst/>
            <a:ahLst/>
            <a:cxnLst/>
            <a:rect r="r" b="b" t="t" l="l"/>
            <a:pathLst>
              <a:path h="3574948" w="9971595">
                <a:moveTo>
                  <a:pt x="0" y="0"/>
                </a:moveTo>
                <a:lnTo>
                  <a:pt x="9971595" y="0"/>
                </a:lnTo>
                <a:lnTo>
                  <a:pt x="9971595" y="3574948"/>
                </a:lnTo>
                <a:lnTo>
                  <a:pt x="0" y="3574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9736" y="696969"/>
            <a:ext cx="6977590" cy="71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68"/>
              </a:lnSpc>
            </a:pPr>
            <a:r>
              <a:rPr lang="en-US" sz="4400">
                <a:solidFill>
                  <a:srgbClr val="191B1A"/>
                </a:solidFill>
                <a:latin typeface="Poppins"/>
              </a:rPr>
              <a:t>HOW COPILOT HELPED 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9736" y="1836824"/>
            <a:ext cx="2965684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14761"/>
                </a:solidFill>
                <a:latin typeface="Poppins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9736" y="2914509"/>
            <a:ext cx="7839884" cy="620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Poppins Italics"/>
              </a:rPr>
              <a:t>Documenting the code: </a:t>
            </a:r>
            <a:r>
              <a:rPr lang="en-US" sz="3500">
                <a:solidFill>
                  <a:srgbClr val="191B1A"/>
                </a:solidFill>
                <a:latin typeface="Poppins Italics"/>
              </a:rPr>
              <a:t>After completing the code, I have realised that I didn't write the required comments in code that I have written in my notebook. While I am trying to write the comments, copilot have completed the comments with those similiar to ones I have wriiten down.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4460056" y="-1092156"/>
            <a:ext cx="2647948" cy="5007940"/>
          </a:xfrm>
          <a:custGeom>
            <a:avLst/>
            <a:gdLst/>
            <a:ahLst/>
            <a:cxnLst/>
            <a:rect r="r" b="b" t="t" l="l"/>
            <a:pathLst>
              <a:path h="5007940" w="2647948">
                <a:moveTo>
                  <a:pt x="0" y="0"/>
                </a:moveTo>
                <a:lnTo>
                  <a:pt x="2647948" y="0"/>
                </a:lnTo>
                <a:lnTo>
                  <a:pt x="2647948" y="5007940"/>
                </a:lnTo>
                <a:lnTo>
                  <a:pt x="0" y="50079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DAFmynWilrM</dc:identifier>
  <dcterms:modified xsi:type="dcterms:W3CDTF">2011-08-01T06:04:30Z</dcterms:modified>
  <cp:revision>1</cp:revision>
  <dc:title>Weather Forecasting Tool</dc:title>
</cp:coreProperties>
</file>