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inadhch07/Image_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63599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400110"/>
          </a:xfrm>
          <a:prstGeom prst="rect">
            <a:avLst/>
          </a:prstGeom>
          <a:noFill/>
        </p:spPr>
        <p:txBody>
          <a:bodyPr wrap="square" lIns="91440" tIns="45720" rIns="91440" bIns="45720" rtlCol="0" anchor="t">
            <a:spAutoFit/>
          </a:bodyPr>
          <a:lstStyle/>
          <a:p>
            <a:pPr algn="ctr"/>
            <a:r>
              <a:rPr lang="en-US" sz="2000" b="1" dirty="0">
                <a:latin typeface="Arial"/>
                <a:cs typeface="Arial"/>
              </a:rPr>
              <a:t>CAPSTONE PROJECT</a:t>
            </a:r>
          </a:p>
        </p:txBody>
      </p:sp>
      <p:sp>
        <p:nvSpPr>
          <p:cNvPr id="4" name="TextBox 3"/>
          <p:cNvSpPr txBox="1"/>
          <p:nvPr/>
        </p:nvSpPr>
        <p:spPr>
          <a:xfrm>
            <a:off x="1002890" y="3793117"/>
            <a:ext cx="10746658" cy="1631216"/>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p>
          <a:p>
            <a:endParaRPr lang="en-US" sz="2000" b="1" dirty="0">
              <a:solidFill>
                <a:schemeClr val="bg2"/>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 </a:t>
            </a:r>
            <a:r>
              <a:rPr lang="en-US" sz="2000" b="1" dirty="0">
                <a:solidFill>
                  <a:schemeClr val="bg2"/>
                </a:solidFill>
                <a:latin typeface="Arial" pitchFamily="34" charset="0"/>
                <a:cs typeface="Arial" pitchFamily="34" charset="0"/>
              </a:rPr>
              <a:t>SRINADH CHINTAKINDI</a:t>
            </a:r>
            <a:endParaRPr lang="en-US" sz="2000" b="1" dirty="0">
              <a:solidFill>
                <a:schemeClr val="bg2"/>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2"/>
                </a:solidFill>
                <a:latin typeface="Arial"/>
                <a:cs typeface="Arial"/>
              </a:rPr>
              <a:t>Christu Jyothi institute of Technology and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User Interface improvement , typically GUI</a:t>
            </a:r>
          </a:p>
          <a:p>
            <a:pPr marL="457200" indent="-457200">
              <a:buAutoNum type="arabicPeriod"/>
            </a:pPr>
            <a:r>
              <a:rPr lang="en-US" sz="2000" dirty="0"/>
              <a:t>Two step authentication for additional security </a:t>
            </a:r>
          </a:p>
          <a:p>
            <a:pPr marL="457200" indent="-457200">
              <a:buAutoNum type="arabicPeriod"/>
            </a:pPr>
            <a:r>
              <a:rPr lang="en-US" sz="2000" dirty="0"/>
              <a:t>Data compression to improve speed the decryption process</a:t>
            </a:r>
          </a:p>
          <a:p>
            <a:pPr marL="457200" indent="-457200">
              <a:buAutoNum type="arabicPeriod"/>
            </a:pPr>
            <a:r>
              <a:rPr lang="en-US" sz="2000" dirty="0"/>
              <a:t>Providing customization options for choosing encryption methods</a:t>
            </a:r>
          </a:p>
          <a:p>
            <a:pPr marL="457200" indent="-457200">
              <a:buAutoNum type="arabicPeriod"/>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800" dirty="0">
                <a:solidFill>
                  <a:srgbClr val="0F0F0F"/>
                </a:solidFill>
                <a:ea typeface="+mn-lt"/>
                <a:cs typeface="+mn-lt"/>
              </a:rPr>
              <a:t>Traditional encryption methods make hidden data noticeable, where as steganography can used to handle this  challenge efficiently by concealing it within in images without altering visual appearance of images. The problem involving to develop an efficient algorithm to hide the data within image maintaining quality of image and security</a:t>
            </a: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dirty="0"/>
              <a:t>Platforms used:</a:t>
            </a:r>
          </a:p>
          <a:p>
            <a:pPr marL="0" indent="0">
              <a:buNone/>
            </a:pPr>
            <a:r>
              <a:rPr lang="en-IN" sz="2400" dirty="0"/>
              <a:t>Operating System </a:t>
            </a:r>
            <a:r>
              <a:rPr lang="en-IN" dirty="0"/>
              <a:t> : </a:t>
            </a:r>
            <a:r>
              <a:rPr lang="en-IN" sz="1800" dirty="0"/>
              <a:t>Windows 11</a:t>
            </a:r>
          </a:p>
          <a:p>
            <a:pPr marL="0" indent="0">
              <a:buNone/>
            </a:pPr>
            <a:r>
              <a:rPr lang="en-IN" sz="2400" dirty="0"/>
              <a:t>Editor : Visual studio</a:t>
            </a:r>
          </a:p>
          <a:p>
            <a:pPr marL="0" indent="0">
              <a:buNone/>
            </a:pPr>
            <a:r>
              <a:rPr lang="en-IN" sz="2400" dirty="0"/>
              <a:t>Language : Python </a:t>
            </a:r>
          </a:p>
          <a:p>
            <a:pPr marL="0" indent="0">
              <a:buNone/>
            </a:pPr>
            <a:endParaRPr lang="en-IN" sz="16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457200" indent="-457200" algn="just">
              <a:buAutoNum type="arabicPeriod"/>
            </a:pPr>
            <a:r>
              <a:rPr lang="en-US" sz="2400" b="1" dirty="0">
                <a:solidFill>
                  <a:srgbClr val="0F0F0F"/>
                </a:solidFill>
              </a:rPr>
              <a:t>LSB-Based Steganography: </a:t>
            </a:r>
            <a:r>
              <a:rPr lang="en-US" sz="2400" dirty="0">
                <a:solidFill>
                  <a:srgbClr val="0F0F0F"/>
                </a:solidFill>
              </a:rPr>
              <a:t>Hides Data within Last significant Bit ensures the visual appearance</a:t>
            </a:r>
          </a:p>
          <a:p>
            <a:pPr marL="457200" indent="-457200" algn="just">
              <a:buAutoNum type="arabicPeriod"/>
            </a:pPr>
            <a:r>
              <a:rPr lang="en-US" sz="2400" b="1" dirty="0">
                <a:solidFill>
                  <a:srgbClr val="0F0F0F"/>
                </a:solidFill>
              </a:rPr>
              <a:t>Simple User Interface : </a:t>
            </a:r>
            <a:r>
              <a:rPr lang="en-US" sz="2400" dirty="0">
                <a:solidFill>
                  <a:srgbClr val="0F0F0F"/>
                </a:solidFill>
              </a:rPr>
              <a:t>CLI based usage ,easy to integrate with projects, ideal for automation</a:t>
            </a:r>
          </a:p>
          <a:p>
            <a:pPr marL="457200" indent="-457200" algn="just">
              <a:buAutoNum type="arabicPeriod"/>
            </a:pPr>
            <a:r>
              <a:rPr lang="en-US" sz="2400" b="1" dirty="0">
                <a:solidFill>
                  <a:srgbClr val="0F0F0F"/>
                </a:solidFill>
              </a:rPr>
              <a:t>Fast and Lightweight: </a:t>
            </a:r>
            <a:r>
              <a:rPr lang="en-US" sz="2400" dirty="0">
                <a:solidFill>
                  <a:srgbClr val="0F0F0F"/>
                </a:solidFill>
              </a:rPr>
              <a:t>written in python language, ensures the high performance</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nSpc>
                <a:spcPct val="110000"/>
              </a:lnSpc>
              <a:spcBef>
                <a:spcPts val="340"/>
              </a:spcBef>
              <a:spcAft>
                <a:spcPts val="601"/>
              </a:spcAft>
              <a:buFont typeface="Wingdings" panose="05000000000000000000" pitchFamily="2" charset="2"/>
              <a:buChar char="q"/>
            </a:pPr>
            <a:r>
              <a:rPr lang="en-IN" sz="2000" b="1" strike="noStrike" spc="-1" dirty="0">
                <a:solidFill>
                  <a:srgbClr val="404040"/>
                </a:solidFill>
                <a:latin typeface="Franklin Gothic Book"/>
              </a:rPr>
              <a:t>Cybersecurity Professionals</a:t>
            </a:r>
            <a:r>
              <a:rPr lang="en-IN" sz="2000" b="0" strike="noStrike" spc="-1" dirty="0">
                <a:solidFill>
                  <a:srgbClr val="404040"/>
                </a:solidFill>
                <a:latin typeface="Franklin Gothic Book"/>
              </a:rPr>
              <a:t> – Use steganography for secure data transmission and covert communication.</a:t>
            </a:r>
            <a:endParaRPr lang="en-US" sz="2000" b="0" strike="noStrike" spc="-1" dirty="0">
              <a:solidFill>
                <a:srgbClr val="404040"/>
              </a:solidFill>
              <a:latin typeface="Franklin Gothic Book"/>
            </a:endParaRPr>
          </a:p>
          <a:p>
            <a:pPr>
              <a:lnSpc>
                <a:spcPct val="110000"/>
              </a:lnSpc>
              <a:spcBef>
                <a:spcPts val="340"/>
              </a:spcBef>
              <a:spcAft>
                <a:spcPts val="601"/>
              </a:spcAft>
              <a:buFont typeface="Wingdings" panose="05000000000000000000" pitchFamily="2" charset="2"/>
              <a:buChar char="q"/>
            </a:pPr>
            <a:r>
              <a:rPr lang="en-IN" sz="2000" b="1" strike="noStrike" spc="-1" dirty="0">
                <a:solidFill>
                  <a:srgbClr val="404040"/>
                </a:solidFill>
                <a:latin typeface="Franklin Gothic Book"/>
              </a:rPr>
              <a:t>Forensic Experts</a:t>
            </a:r>
            <a:r>
              <a:rPr lang="en-IN" sz="2000" b="0" strike="noStrike" spc="-1" dirty="0">
                <a:solidFill>
                  <a:srgbClr val="404040"/>
                </a:solidFill>
                <a:latin typeface="Franklin Gothic Book"/>
              </a:rPr>
              <a:t> – Extract hidden information from images for digital investigations.</a:t>
            </a:r>
            <a:endParaRPr lang="en-US" sz="2000" b="0" strike="noStrike" spc="-1" dirty="0">
              <a:solidFill>
                <a:srgbClr val="404040"/>
              </a:solidFill>
              <a:latin typeface="Franklin Gothic Book"/>
            </a:endParaRPr>
          </a:p>
          <a:p>
            <a:pPr>
              <a:lnSpc>
                <a:spcPct val="110000"/>
              </a:lnSpc>
              <a:spcBef>
                <a:spcPts val="340"/>
              </a:spcBef>
              <a:spcAft>
                <a:spcPts val="601"/>
              </a:spcAft>
              <a:buFont typeface="Wingdings" panose="05000000000000000000" pitchFamily="2" charset="2"/>
              <a:buChar char="q"/>
            </a:pPr>
            <a:r>
              <a:rPr lang="en-IN" sz="2000" b="1" strike="noStrike" spc="-1" dirty="0">
                <a:solidFill>
                  <a:srgbClr val="404040"/>
                </a:solidFill>
                <a:latin typeface="Franklin Gothic Book"/>
              </a:rPr>
              <a:t>Government &amp; </a:t>
            </a:r>
            <a:r>
              <a:rPr lang="en-IN" sz="2000" b="1" strike="noStrike" spc="-1" dirty="0" err="1">
                <a:solidFill>
                  <a:srgbClr val="404040"/>
                </a:solidFill>
                <a:latin typeface="Franklin Gothic Book"/>
              </a:rPr>
              <a:t>Defense</a:t>
            </a:r>
            <a:r>
              <a:rPr lang="en-IN" sz="2000" b="1" strike="noStrike" spc="-1" dirty="0">
                <a:solidFill>
                  <a:srgbClr val="404040"/>
                </a:solidFill>
                <a:latin typeface="Franklin Gothic Book"/>
              </a:rPr>
              <a:t> Agencies</a:t>
            </a:r>
            <a:r>
              <a:rPr lang="en-IN" sz="2000" b="0" strike="noStrike" spc="-1" dirty="0">
                <a:solidFill>
                  <a:srgbClr val="404040"/>
                </a:solidFill>
                <a:latin typeface="Franklin Gothic Book"/>
              </a:rPr>
              <a:t> – Securely embed sensitive data in images for intelligence and confidential operations.</a:t>
            </a:r>
            <a:endParaRPr lang="en-US" sz="2000" b="0" strike="noStrike" spc="-1" dirty="0">
              <a:solidFill>
                <a:srgbClr val="404040"/>
              </a:solidFill>
              <a:latin typeface="Franklin Gothic Book"/>
            </a:endParaRPr>
          </a:p>
          <a:p>
            <a:pPr>
              <a:lnSpc>
                <a:spcPct val="110000"/>
              </a:lnSpc>
              <a:spcBef>
                <a:spcPts val="340"/>
              </a:spcBef>
              <a:spcAft>
                <a:spcPts val="601"/>
              </a:spcAft>
              <a:buFont typeface="Wingdings" panose="05000000000000000000" pitchFamily="2" charset="2"/>
              <a:buChar char="q"/>
            </a:pPr>
            <a:r>
              <a:rPr lang="en-IN" sz="2000" b="1" strike="noStrike" spc="-1" dirty="0">
                <a:solidFill>
                  <a:srgbClr val="404040"/>
                </a:solidFill>
                <a:latin typeface="Franklin Gothic Book"/>
              </a:rPr>
              <a:t>Researchers &amp; Academics</a:t>
            </a:r>
            <a:r>
              <a:rPr lang="en-IN" sz="2000" b="0" strike="noStrike" spc="-1" dirty="0">
                <a:solidFill>
                  <a:srgbClr val="404040"/>
                </a:solidFill>
                <a:latin typeface="Franklin Gothic Book"/>
              </a:rPr>
              <a:t> – Study and improve steganographic techniques for data security and cryptography.</a:t>
            </a:r>
            <a:endParaRPr lang="en-US" sz="2000" b="0" strike="noStrike" spc="-1" dirty="0">
              <a:solidFill>
                <a:srgbClr val="404040"/>
              </a:solidFill>
              <a:latin typeface="Franklin Gothic Book"/>
            </a:endParaRPr>
          </a:p>
          <a:p>
            <a:pPr>
              <a:lnSpc>
                <a:spcPct val="110000"/>
              </a:lnSpc>
              <a:spcBef>
                <a:spcPts val="340"/>
              </a:spcBef>
              <a:spcAft>
                <a:spcPts val="601"/>
              </a:spcAft>
              <a:buFont typeface="Wingdings" panose="05000000000000000000" pitchFamily="2" charset="2"/>
              <a:buChar char="q"/>
            </a:pPr>
            <a:r>
              <a:rPr lang="en-IN" sz="2000" b="1" strike="noStrike" spc="-1" dirty="0">
                <a:solidFill>
                  <a:srgbClr val="404040"/>
                </a:solidFill>
                <a:latin typeface="Franklin Gothic Book"/>
              </a:rPr>
              <a:t>Privacy-Conscious Users</a:t>
            </a:r>
            <a:r>
              <a:rPr lang="en-IN" sz="2000" b="0" strike="noStrike" spc="-1" dirty="0">
                <a:solidFill>
                  <a:srgbClr val="404040"/>
                </a:solidFill>
                <a:latin typeface="Franklin Gothic Book"/>
              </a:rPr>
              <a:t> – Individuals who want to protect personal or confidential information from unauthorized access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4CEE5E88-EDD5-2779-7E5A-DE409DC28C4D}"/>
              </a:ext>
            </a:extLst>
          </p:cNvPr>
          <p:cNvPicPr>
            <a:picLocks noGrp="1" noChangeAspect="1"/>
          </p:cNvPicPr>
          <p:nvPr>
            <p:ph idx="1"/>
          </p:nvPr>
        </p:nvPicPr>
        <p:blipFill>
          <a:blip r:embed="rId2"/>
          <a:stretch>
            <a:fillRect/>
          </a:stretch>
        </p:blipFill>
        <p:spPr>
          <a:xfrm>
            <a:off x="581192" y="5465548"/>
            <a:ext cx="5358573" cy="1335345"/>
          </a:xfrm>
        </p:spPr>
      </p:pic>
      <p:pic>
        <p:nvPicPr>
          <p:cNvPr id="15" name="Picture 14">
            <a:extLst>
              <a:ext uri="{FF2B5EF4-FFF2-40B4-BE49-F238E27FC236}">
                <a16:creationId xmlns:a16="http://schemas.microsoft.com/office/drawing/2014/main" id="{98FDDE5F-55A7-A72F-CA80-C5262CFAF564}"/>
              </a:ext>
            </a:extLst>
          </p:cNvPr>
          <p:cNvPicPr>
            <a:picLocks noChangeAspect="1"/>
          </p:cNvPicPr>
          <p:nvPr/>
        </p:nvPicPr>
        <p:blipFill>
          <a:blip r:embed="rId3"/>
          <a:stretch>
            <a:fillRect/>
          </a:stretch>
        </p:blipFill>
        <p:spPr>
          <a:xfrm>
            <a:off x="6017341" y="5484889"/>
            <a:ext cx="6075477" cy="1296662"/>
          </a:xfrm>
          <a:prstGeom prst="rect">
            <a:avLst/>
          </a:prstGeom>
        </p:spPr>
      </p:pic>
      <p:pic>
        <p:nvPicPr>
          <p:cNvPr id="17" name="Picture 16">
            <a:extLst>
              <a:ext uri="{FF2B5EF4-FFF2-40B4-BE49-F238E27FC236}">
                <a16:creationId xmlns:a16="http://schemas.microsoft.com/office/drawing/2014/main" id="{E72108E9-BD46-AE17-B8F6-52719EBE4A0F}"/>
              </a:ext>
            </a:extLst>
          </p:cNvPr>
          <p:cNvPicPr>
            <a:picLocks noChangeAspect="1"/>
          </p:cNvPicPr>
          <p:nvPr/>
        </p:nvPicPr>
        <p:blipFill>
          <a:blip r:embed="rId4"/>
          <a:stretch>
            <a:fillRect/>
          </a:stretch>
        </p:blipFill>
        <p:spPr>
          <a:xfrm>
            <a:off x="767459" y="1232452"/>
            <a:ext cx="10499763" cy="414109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10000"/>
              </a:lnSpc>
              <a:spcBef>
                <a:spcPts val="340"/>
              </a:spcBef>
              <a:spcAft>
                <a:spcPts val="601"/>
              </a:spcAft>
              <a:buNone/>
            </a:pPr>
            <a:r>
              <a:rPr lang="en-IN" sz="2000" b="0" strike="noStrike" spc="-1" dirty="0">
                <a:solidFill>
                  <a:srgbClr val="404040"/>
                </a:solidFill>
                <a:latin typeface="Franklin Gothic Book"/>
              </a:rPr>
              <a:t>This project successfully addresses the challenge of securely hiding data within an image using LSB-based steganography. By modifying the Least Significant Bit (LSB) of pixel values in images, it ensures that sensitive information remains hidden without noticeable visual changes. The approach maintains data integrity, works efficiently with minimal dependencies, and provides a simple CLI interface for embedding and extracting data. While the current implementation supports  various image files, it can be extended to support other formats like PNG or use DCT-based methods for JPEG. This project provides a lightweight, fast, and secure solution for data confidentiality, making it useful for cybersecurity, forensics, and private communication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US" b="1" dirty="0" err="1"/>
              <a:t>Github</a:t>
            </a:r>
            <a:r>
              <a:rPr lang="en-US" b="1" dirty="0"/>
              <a:t> link : </a:t>
            </a:r>
            <a:r>
              <a:rPr lang="en-US" b="1" dirty="0">
                <a:hlinkClick r:id="rId2"/>
              </a:rPr>
              <a:t>https://github.com/Srinadhch07/Image_Steganography.git</a:t>
            </a:r>
            <a:endParaRPr lang="en-US" sz="1700" b="0" strike="noStrike" spc="-1" dirty="0">
              <a:solidFill>
                <a:srgbClr val="404040"/>
              </a:solidFill>
              <a:latin typeface="Franklin Gothic Book"/>
            </a:endParaRPr>
          </a:p>
          <a:p>
            <a:pPr marL="108000" indent="0">
              <a:spcBef>
                <a:spcPts val="1417"/>
              </a:spcBef>
              <a:buClr>
                <a:srgbClr val="000000"/>
              </a:buClr>
              <a:buSzPct val="45000"/>
              <a:buNone/>
            </a:pPr>
            <a:r>
              <a:rPr lang="en-US" sz="2400" b="1" strike="noStrike" spc="-1" dirty="0">
                <a:solidFill>
                  <a:srgbClr val="404040"/>
                </a:solidFill>
                <a:latin typeface="Franklin Gothic Book"/>
              </a:rPr>
              <a:t>Repository Contents: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Python files for encryption and decryptions</a:t>
            </a: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Samples :</a:t>
            </a:r>
          </a:p>
          <a:p>
            <a:pPr marL="1026000" lvl="2" indent="-324000">
              <a:spcBef>
                <a:spcPts val="1417"/>
              </a:spcBef>
              <a:buClr>
                <a:srgbClr val="000000"/>
              </a:buClr>
              <a:buSzPct val="45000"/>
              <a:buFont typeface="Wingdings" charset="2"/>
              <a:buChar char=""/>
            </a:pPr>
            <a:r>
              <a:rPr lang="en-US" sz="1600" b="1" strike="noStrike" spc="-1" dirty="0" err="1">
                <a:solidFill>
                  <a:srgbClr val="404040"/>
                </a:solidFill>
                <a:latin typeface="Franklin Gothic Book"/>
              </a:rPr>
              <a:t>Upload_images</a:t>
            </a:r>
            <a:r>
              <a:rPr lang="en-US" sz="1600" b="1" strike="noStrike" spc="-1" dirty="0">
                <a:solidFill>
                  <a:srgbClr val="404040"/>
                </a:solidFill>
                <a:latin typeface="Franklin Gothic Book"/>
              </a:rPr>
              <a:t>: Contains input images</a:t>
            </a:r>
          </a:p>
          <a:p>
            <a:pPr marL="1026000" lvl="2" indent="-324000">
              <a:spcBef>
                <a:spcPts val="1417"/>
              </a:spcBef>
              <a:buClr>
                <a:srgbClr val="000000"/>
              </a:buClr>
              <a:buSzPct val="45000"/>
              <a:buFont typeface="Wingdings" charset="2"/>
              <a:buChar char=""/>
            </a:pPr>
            <a:r>
              <a:rPr lang="en-US" sz="1600" b="1" spc="-1" dirty="0" err="1">
                <a:solidFill>
                  <a:srgbClr val="404040"/>
                </a:solidFill>
                <a:latin typeface="Franklin Gothic Book"/>
              </a:rPr>
              <a:t>Encrypted_images</a:t>
            </a:r>
            <a:r>
              <a:rPr lang="en-US" sz="1600" b="1" spc="-1" dirty="0">
                <a:solidFill>
                  <a:srgbClr val="404040"/>
                </a:solidFill>
                <a:latin typeface="Franklin Gothic Book"/>
              </a:rPr>
              <a:t> : Contains Encrypted images</a:t>
            </a:r>
            <a:endParaRPr lang="en-US" sz="1600" b="1" strike="noStrike" spc="-1" dirty="0">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a:p>
            <a:pPr marL="0" indent="0">
              <a:buNone/>
            </a:pPr>
            <a:endParaRPr lang="en-IN"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446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SRINADH CHINTAKINDI</cp:lastModifiedBy>
  <cp:revision>31</cp:revision>
  <dcterms:created xsi:type="dcterms:W3CDTF">2021-05-26T16:50:10Z</dcterms:created>
  <dcterms:modified xsi:type="dcterms:W3CDTF">2025-02-21T04:32:59Z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