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65" r:id="rId4"/>
    <p:sldId id="266" r:id="rId6"/>
    <p:sldId id="258" r:id="rId7"/>
    <p:sldId id="259" r:id="rId8"/>
    <p:sldId id="260" r:id="rId9"/>
    <p:sldId id="261" r:id="rId10"/>
    <p:sldId id="262" r:id="rId11"/>
    <p:sldId id="263" r:id="rId12"/>
    <p:sldId id="264" r:id="rId13"/>
  </p:sldIdLst>
  <p:sldSz cx="9144000" cy="5143500" type="screen16x9"/>
  <p:notesSz cx="6858000" cy="9144000"/>
  <p:embeddedFontLst>
    <p:embeddedFont>
      <p:font typeface="Lato Black" panose="020F0502020204030203"/>
      <p:bold r:id="rId17"/>
    </p:embeddedFont>
    <p:embeddedFont>
      <p:font typeface="Lato" panose="020F0502020204030203"/>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hyperlink" Target="https://youtu.be/85LoszsVbPI" TargetMode="Externa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GB" sz="4000" b="0" dirty="0"/>
              <a:t>PLEDGE TO PROGRESS</a:t>
            </a:r>
            <a:br>
              <a:rPr lang="en-GB" sz="4000" b="0" dirty="0"/>
            </a:br>
            <a:r>
              <a:rPr lang="en-GB" sz="4000" dirty="0"/>
              <a:t>Sustainability Hackathon </a:t>
            </a:r>
            <a:endParaRPr lang="en-US" sz="4000" dirty="0"/>
          </a:p>
        </p:txBody>
      </p:sp>
      <p:sp>
        <p:nvSpPr>
          <p:cNvPr id="348" name="Google Shape;348;p2"/>
          <p:cNvSpPr txBox="1"/>
          <p:nvPr/>
        </p:nvSpPr>
        <p:spPr>
          <a:xfrm>
            <a:off x="-3183557" y="2732994"/>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endParaRPr>
          </a:p>
        </p:txBody>
      </p:sp>
      <p:sp>
        <p:nvSpPr>
          <p:cNvPr id="3" name="TextBox 2"/>
          <p:cNvSpPr txBox="1"/>
          <p:nvPr/>
        </p:nvSpPr>
        <p:spPr>
          <a:xfrm>
            <a:off x="335456" y="2864166"/>
            <a:ext cx="5546784" cy="181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p>
          <a:p>
            <a:r>
              <a:rPr lang="en-US" b="1" dirty="0"/>
              <a:t>Your Team Name: </a:t>
            </a:r>
            <a:r>
              <a:rPr lang="en-US" dirty="0"/>
              <a:t>ICE AND FIRE</a:t>
            </a:r>
            <a:endParaRPr lang="en-US" dirty="0"/>
          </a:p>
          <a:p>
            <a:endParaRPr lang="en-US" b="1" dirty="0"/>
          </a:p>
          <a:p>
            <a:pPr>
              <a:lnSpc>
                <a:spcPct val="150000"/>
              </a:lnSpc>
            </a:pPr>
            <a:r>
              <a:rPr lang="en-US" b="1" dirty="0"/>
              <a:t>Your team bio: </a:t>
            </a:r>
            <a:r>
              <a:rPr lang="en-US" dirty="0">
                <a:solidFill>
                  <a:schemeClr val="tx1"/>
                </a:solidFill>
                <a:latin typeface="+mj-lt"/>
              </a:rPr>
              <a:t>We are a Team of </a:t>
            </a:r>
            <a:r>
              <a:rPr lang="en-IN" altLang="en-US" dirty="0">
                <a:solidFill>
                  <a:schemeClr val="tx1"/>
                </a:solidFill>
                <a:latin typeface="+mj-lt"/>
              </a:rPr>
              <a:t>5</a:t>
            </a:r>
            <a:r>
              <a:rPr lang="en-US" dirty="0">
                <a:solidFill>
                  <a:schemeClr val="tx1"/>
                </a:solidFill>
                <a:latin typeface="+mj-lt"/>
              </a:rPr>
              <a:t> members </a:t>
            </a:r>
            <a:r>
              <a:rPr lang="en-US" i="0" dirty="0">
                <a:solidFill>
                  <a:schemeClr val="tx1"/>
                </a:solidFill>
                <a:effectLst/>
                <a:latin typeface="+mj-lt"/>
              </a:rPr>
              <a:t>dynamic and dedicated group of individuals.</a:t>
            </a:r>
            <a:endParaRPr lang="en-US" dirty="0">
              <a:solidFill>
                <a:schemeClr val="tx1"/>
              </a:solidFill>
              <a:latin typeface="+mj-lt"/>
            </a:endParaRPr>
          </a:p>
          <a:p>
            <a:endParaRPr lang="en-US" b="1" dirty="0"/>
          </a:p>
          <a:p>
            <a:r>
              <a:rPr lang="en-US" b="1" dirty="0"/>
              <a:t>Date: </a:t>
            </a:r>
            <a:r>
              <a:rPr lang="en-US" dirty="0"/>
              <a:t>04.04.2023</a:t>
            </a:r>
            <a:endParaRPr lang="en-US" dirty="0"/>
          </a:p>
        </p:txBody>
      </p:sp>
      <p:pic>
        <p:nvPicPr>
          <p:cNvPr id="4"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pic>
        <p:nvPicPr>
          <p:cNvPr id="5" name="Picture 5"/>
          <p:cNvPicPr>
            <a:picLocks noChangeAspect="1"/>
          </p:cNvPicPr>
          <p:nvPr/>
        </p:nvPicPr>
        <p:blipFill>
          <a:blip r:embed="rId2"/>
          <a:stretch>
            <a:fillRect/>
          </a:stretch>
        </p:blipFill>
        <p:spPr>
          <a:xfrm>
            <a:off x="3488026" y="1910571"/>
            <a:ext cx="2057400" cy="438150"/>
          </a:xfrm>
          <a:prstGeom prst="rect">
            <a:avLst/>
          </a:prstGeom>
        </p:spPr>
      </p:pic>
      <p:sp>
        <p:nvSpPr>
          <p:cNvPr id="6" name="Google Shape;348;p2"/>
          <p:cNvSpPr txBox="1"/>
          <p:nvPr/>
        </p:nvSpPr>
        <p:spPr>
          <a:xfrm>
            <a:off x="3892482" y="1526298"/>
            <a:ext cx="1359035" cy="384273"/>
          </a:xfrm>
          <a:prstGeom prst="rect">
            <a:avLst/>
          </a:prstGeom>
          <a:noFill/>
          <a:ln>
            <a:noFill/>
          </a:ln>
        </p:spPr>
        <p:txBody>
          <a:bodyPr spcFirstLastPara="1" wrap="square" lIns="91425" tIns="91425" rIns="91425" bIns="91425" anchor="t" anchorCtr="0">
            <a:noAutofit/>
          </a:bodyPr>
          <a:lstStyle/>
          <a:p>
            <a:r>
              <a:rPr lang="en-GB" dirty="0">
                <a:highlight>
                  <a:srgbClr val="FFFFFF"/>
                </a:highlight>
                <a:ea typeface="Lato" panose="020F0502020204030203"/>
              </a:rPr>
              <a:t>Sponsored By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640220" y="1036423"/>
            <a:ext cx="7863559" cy="2906928"/>
          </a:xfrm>
          <a:prstGeom prst="rect">
            <a:avLst/>
          </a:prstGeom>
          <a:noFill/>
          <a:ln>
            <a:noFill/>
          </a:ln>
        </p:spPr>
        <p:txBody>
          <a:bodyPr spcFirstLastPara="1" wrap="square" lIns="91425" tIns="91425" rIns="91425" bIns="91425" anchor="t" anchorCtr="0">
            <a:noAutofit/>
          </a:bodyPr>
          <a:lstStyle/>
          <a:p>
            <a:pPr algn="l">
              <a:lnSpc>
                <a:spcPct val="150000"/>
              </a:lnSpc>
            </a:pPr>
            <a:r>
              <a:rPr lang="en-US" sz="1800" dirty="0">
                <a:latin typeface="Times New Roman" panose="02020603050405020304" pitchFamily="18" charset="0"/>
                <a:cs typeface="Times New Roman" panose="02020603050405020304" pitchFamily="18" charset="0"/>
                <a:sym typeface="+mn-ea"/>
              </a:rPr>
              <a:t>The increase in the number of patients has led to a decrease in the relative number of doctors per patient which results in a vicious cycle where ignored or delayed diagnostics of an ailment makes the patient more dependent on doctor’s check-ups.</a:t>
            </a:r>
            <a:r>
              <a:rPr lang="en-US" sz="1800" b="0" i="0" dirty="0">
                <a:solidFill>
                  <a:srgbClr val="BDC1C6"/>
                </a:solidFill>
                <a:effectLst/>
                <a:latin typeface="Times New Roman" panose="02020603050405020304" pitchFamily="18" charset="0"/>
                <a:cs typeface="Times New Roman" panose="02020603050405020304" pitchFamily="18" charset="0"/>
              </a:rPr>
              <a:t> </a:t>
            </a:r>
            <a:r>
              <a:rPr lang="en-US" sz="1800" i="0" dirty="0">
                <a:effectLst/>
                <a:latin typeface="Times New Roman" panose="02020603050405020304" pitchFamily="18" charset="0"/>
                <a:cs typeface="Times New Roman" panose="02020603050405020304" pitchFamily="18" charset="0"/>
              </a:rPr>
              <a:t>If the doctors or nurses didn’t note the sudden change or increase in the data of the admitted patients, this leads to the critical condition of the patient. </a:t>
            </a:r>
            <a:endParaRPr lang="en-IN" sz="18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1400"/>
              <a:buFont typeface="Arial" panose="020B0604020202020204"/>
              <a:buNone/>
            </a:pPr>
            <a:endParaRPr sz="2000" b="0" i="0" u="none" strike="noStrike" cap="none" dirty="0">
              <a:solidFill>
                <a:schemeClr val="tx1"/>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rgbClr val="222222"/>
                </a:solidFill>
                <a:highlight>
                  <a:srgbClr val="FFFFFF"/>
                </a:highlight>
              </a:rPr>
              <a:t>User Segment &amp; Pain Points</a:t>
            </a:r>
            <a:endParaRPr sz="2000" dirty="0"/>
          </a:p>
        </p:txBody>
      </p:sp>
      <p:sp>
        <p:nvSpPr>
          <p:cNvPr id="354" name="Google Shape;354;p3"/>
          <p:cNvSpPr txBox="1"/>
          <p:nvPr/>
        </p:nvSpPr>
        <p:spPr>
          <a:xfrm>
            <a:off x="575131" y="767106"/>
            <a:ext cx="7993738" cy="3609288"/>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000"/>
              </a:spcBef>
              <a:spcAft>
                <a:spcPts val="0"/>
              </a:spcAft>
              <a:buClr>
                <a:srgbClr val="000000"/>
              </a:buClr>
              <a:buSzPts val="1400"/>
              <a:buFont typeface="Arial" panose="020B0604020202020204"/>
              <a:buNone/>
            </a:pPr>
            <a:r>
              <a:rPr lang="en-US" sz="1800" b="0" i="0" dirty="0">
                <a:solidFill>
                  <a:srgbClr val="202124"/>
                </a:solidFill>
                <a:effectLst/>
                <a:latin typeface="Times New Roman" panose="02020603050405020304" pitchFamily="18" charset="0"/>
                <a:cs typeface="Times New Roman" panose="02020603050405020304" pitchFamily="18" charset="0"/>
              </a:rPr>
              <a:t>The target segment would likely be healthcare professionals and organizations, such as doctors, nurses, and emergency medical technicians (EMTs). Specifically, those who work in emergency response or in situations where quick and accurate health monitoring is essential would benefit from this technology. This could include hospitals, clinics, ambulances, and other medical facilities. Additionally, first responders, such as firefighters and police officers, could also be a target audience for this product. They can use gloves on patients who are in ICU or emergency wards too to monitor the patients remotely.</a:t>
            </a:r>
            <a:endParaRPr sz="1800" b="0" i="0" u="none" strike="noStrike" cap="none" dirty="0">
              <a:solidFill>
                <a:schemeClr val="tx1"/>
              </a:solidFill>
              <a:latin typeface="Times New Roman" panose="02020603050405020304" pitchFamily="18" charset="0"/>
              <a:ea typeface="Lato" panose="020F0502020204030203"/>
              <a:cs typeface="Times New Roman" panose="02020603050405020304" pitchFamily="18" charset="0"/>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805550"/>
            <a:ext cx="8238600" cy="358071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One existing solution is the "Smart Glove" developed by researchers at Purdue University. This glove incorporates sensors that measure the hand movements of the wearer and transmit the data to a smartphone app via Bluetooth. It could potentially be adapted for use by healthcare professionals to monitor their hand movements during procedures. </a:t>
            </a:r>
            <a:endParaRPr lang="en-US" sz="1800" b="0" i="0" dirty="0">
              <a:solidFill>
                <a:srgbClr val="202124"/>
              </a:solidFill>
              <a:effectLst/>
              <a:latin typeface="Times New Roman" panose="02020603050405020304" pitchFamily="18" charset="0"/>
              <a:cs typeface="Times New Roman" panose="02020603050405020304" pitchFamily="18" charset="0"/>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Another is the "</a:t>
            </a:r>
            <a:r>
              <a:rPr lang="en-US" sz="1800" b="0" i="0" dirty="0" err="1">
                <a:solidFill>
                  <a:srgbClr val="202124"/>
                </a:solidFill>
                <a:effectLst/>
                <a:latin typeface="Times New Roman" panose="02020603050405020304" pitchFamily="18" charset="0"/>
                <a:cs typeface="Times New Roman" panose="02020603050405020304" pitchFamily="18" charset="0"/>
              </a:rPr>
              <a:t>iGlove</a:t>
            </a:r>
            <a:r>
              <a:rPr lang="en-US" sz="1800" b="0" i="0" dirty="0">
                <a:solidFill>
                  <a:srgbClr val="202124"/>
                </a:solidFill>
                <a:effectLst/>
                <a:latin typeface="Times New Roman" panose="02020603050405020304" pitchFamily="18" charset="0"/>
                <a:cs typeface="Times New Roman" panose="02020603050405020304" pitchFamily="18" charset="0"/>
              </a:rPr>
              <a:t>" developed by researchers at the University of California. This glove incorporates sensors that can detect the pressure and force exerted by the wearer's hand, as well as the temperature and humidity of the environment. The data collected by the sensors can be transmitted wirelessly to a computer for analysis.</a:t>
            </a:r>
            <a:endParaRPr sz="1800" b="0" i="0" u="none" strike="noStrike" cap="none" dirty="0">
              <a:solidFill>
                <a:srgbClr val="000000"/>
              </a:solidFill>
              <a:latin typeface="Times New Roman" panose="02020603050405020304" pitchFamily="18" charset="0"/>
              <a:ea typeface="Lato" panose="020F0502020204030203"/>
              <a:cs typeface="Times New Roman" panose="02020603050405020304" pitchFamily="18" charset="0"/>
              <a:sym typeface="Lato" panose="020F0502020204030203"/>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rPr>
              <a:t>Pre-Requisite</a:t>
            </a:r>
            <a:endParaRPr sz="2000" dirty="0">
              <a:solidFill>
                <a:schemeClr val="bg2"/>
              </a:solidFill>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32000" y="31853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highlight>
                  <a:srgbClr val="FFFFFF"/>
                </a:highlight>
              </a:rPr>
              <a:t>Tools</a:t>
            </a:r>
            <a:r>
              <a:rPr lang="en-GB" sz="2000" dirty="0">
                <a:solidFill>
                  <a:srgbClr val="4A4548"/>
                </a:solidFill>
                <a:highlight>
                  <a:srgbClr val="FFFFFF"/>
                </a:highlight>
              </a:rPr>
              <a:t> </a:t>
            </a:r>
            <a:r>
              <a:rPr lang="en-GB" sz="2000" dirty="0">
                <a:solidFill>
                  <a:schemeClr val="bg2"/>
                </a:solidFill>
                <a:highlight>
                  <a:srgbClr val="FFFFFF"/>
                </a:highlight>
              </a:rPr>
              <a:t>or</a:t>
            </a:r>
            <a:r>
              <a:rPr lang="en-GB" sz="2000" dirty="0">
                <a:solidFill>
                  <a:srgbClr val="4A4548"/>
                </a:solidFill>
                <a:highlight>
                  <a:srgbClr val="FFFFFF"/>
                </a:highlight>
              </a:rPr>
              <a:t> </a:t>
            </a:r>
            <a:r>
              <a:rPr lang="en-GB" sz="2000" dirty="0">
                <a:solidFill>
                  <a:schemeClr val="bg2"/>
                </a:solidFill>
                <a:highlight>
                  <a:srgbClr val="FFFFFF"/>
                </a:highlight>
              </a:rPr>
              <a:t>resources</a:t>
            </a:r>
            <a:endParaRPr sz="2000" dirty="0">
              <a:solidFill>
                <a:schemeClr val="bg2"/>
              </a:solidFill>
            </a:endParaRPr>
          </a:p>
        </p:txBody>
      </p:sp>
      <p:sp>
        <p:nvSpPr>
          <p:cNvPr id="366" name="Google Shape;366;p5"/>
          <p:cNvSpPr txBox="1">
            <a:spLocks noGrp="1"/>
          </p:cNvSpPr>
          <p:nvPr>
            <p:ph type="title"/>
          </p:nvPr>
        </p:nvSpPr>
        <p:spPr>
          <a:xfrm>
            <a:off x="678657" y="976837"/>
            <a:ext cx="7855428" cy="2623613"/>
          </a:xfrm>
          <a:prstGeom prst="rect">
            <a:avLst/>
          </a:prstGeom>
          <a:noFill/>
          <a:ln>
            <a:noFill/>
          </a:ln>
        </p:spPr>
        <p:txBody>
          <a:bodyPr spcFirstLastPara="1" wrap="square" lIns="91425" tIns="91425" rIns="91425" bIns="91425" anchor="t" anchorCtr="0">
            <a:noAutofit/>
          </a:bodyPr>
          <a:lstStyle/>
          <a:p>
            <a:pPr>
              <a:lnSpc>
                <a:spcPct val="150000"/>
              </a:lnSpc>
            </a:pPr>
            <a:r>
              <a:rPr lang="en-US" sz="2000" b="0" dirty="0">
                <a:solidFill>
                  <a:schemeClr val="tx1"/>
                </a:solidFill>
                <a:latin typeface="Times New Roman" panose="02020603050405020304" pitchFamily="18" charset="0"/>
                <a:cs typeface="Times New Roman" panose="02020603050405020304" pitchFamily="18" charset="0"/>
              </a:rPr>
              <a:t>DS18B20 Temperature Sensors</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Flex Sensor</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MQ135 Gas Sensor</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Vibration Sensor</a:t>
            </a:r>
            <a:br>
              <a:rPr lang="en-US" sz="2000" b="0" dirty="0">
                <a:solidFill>
                  <a:schemeClr val="tx1"/>
                </a:solidFill>
                <a:latin typeface="Times New Roman" panose="02020603050405020304" pitchFamily="18" charset="0"/>
                <a:cs typeface="Times New Roman" panose="02020603050405020304" pitchFamily="18" charset="0"/>
              </a:rPr>
            </a:br>
            <a:r>
              <a:rPr lang="en-US" sz="2000" b="0" dirty="0">
                <a:solidFill>
                  <a:schemeClr val="tx1"/>
                </a:solidFill>
                <a:latin typeface="Times New Roman" panose="02020603050405020304" pitchFamily="18" charset="0"/>
                <a:cs typeface="Times New Roman" panose="02020603050405020304" pitchFamily="18" charset="0"/>
              </a:rPr>
              <a:t>Heartbeat sensor / Pulse sensor</a:t>
            </a:r>
            <a:endParaRPr lang="en-IN" sz="2000" b="0" dirty="0">
              <a:solidFill>
                <a:schemeClr val="tx1"/>
              </a:solidFill>
              <a:latin typeface="Times New Roman" panose="02020603050405020304" pitchFamily="18" charset="0"/>
              <a:cs typeface="Times New Roman" panose="02020603050405020304" pitchFamily="18" charset="0"/>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t>Any Supporting Functional Documents</a:t>
            </a:r>
            <a:endParaRPr sz="2000" dirty="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
        <p:nvSpPr>
          <p:cNvPr id="2" name="Google Shape;366;p5"/>
          <p:cNvSpPr txBox="1"/>
          <p:nvPr/>
        </p:nvSpPr>
        <p:spPr>
          <a:xfrm>
            <a:off x="494629" y="870690"/>
            <a:ext cx="8046598" cy="3402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panose="020F0502020204030203"/>
              <a:buNone/>
              <a:defRPr sz="3000" b="1" i="0" u="none" strike="noStrike" cap="none">
                <a:solidFill>
                  <a:srgbClr val="1F1F50"/>
                </a:solidFill>
                <a:latin typeface="Lato" panose="020F0502020204030203"/>
                <a:ea typeface="Lato" panose="020F0502020204030203"/>
                <a:cs typeface="Lato" panose="020F0502020204030203"/>
                <a:sym typeface="Lato"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pPr marL="285750" indent="-285750" algn="just">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For the problem, we made gloves for the patient. These gloves are worn by the patient who is in ICU. These gloves will detect the data like a heartbeat, body temperature, gases, and flex.</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These detected data are sent to the doctor’s, nurse’s, and the patient’s relatives’ devices through the cloud(Firebase) and mobile application. If the data of the patient is critical, it gives an alert message to the doctor, nurse, and patient’s relatives, and also the dynamic data is continuously shared with all.</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114300">
              <a:lnSpc>
                <a:spcPct val="150000"/>
              </a:lnSpc>
            </a:pPr>
            <a:endParaRPr lang="en-IN" sz="1800" b="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chemeClr val="bg2"/>
                </a:solidFill>
                <a:highlight>
                  <a:srgbClr val="FFFFFF"/>
                </a:highlight>
              </a:rPr>
              <a:t>Key Differentiators &amp; Adoption Plan</a:t>
            </a:r>
            <a:endParaRPr sz="2000" dirty="0">
              <a:solidFill>
                <a:schemeClr val="bg2"/>
              </a:solidFill>
            </a:endParaRPr>
          </a:p>
        </p:txBody>
      </p:sp>
      <p:sp>
        <p:nvSpPr>
          <p:cNvPr id="378" name="Google Shape;378;p7"/>
          <p:cNvSpPr txBox="1"/>
          <p:nvPr/>
        </p:nvSpPr>
        <p:spPr>
          <a:xfrm>
            <a:off x="494629" y="972705"/>
            <a:ext cx="8238600" cy="3334975"/>
          </a:xfrm>
          <a:prstGeom prst="rect">
            <a:avLst/>
          </a:prstGeom>
          <a:noFill/>
          <a:ln>
            <a:noFill/>
          </a:ln>
        </p:spPr>
        <p:txBody>
          <a:bodyPr spcFirstLastPara="1" wrap="square" lIns="91425" tIns="91425" rIns="91425" bIns="91425" anchor="t" anchorCtr="0">
            <a:noAutofit/>
          </a:bodyPr>
          <a:lstStyle/>
          <a:p>
            <a:pPr marL="342900" indent="-342900" algn="l">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Our new Salient advanced Life Guard Glove</a:t>
            </a:r>
            <a:r>
              <a:rPr lang="en-US" sz="1800" b="0" i="0" dirty="0">
                <a:solidFill>
                  <a:schemeClr val="tx1"/>
                </a:solidFill>
                <a:effectLst/>
                <a:latin typeface="Times New Roman" panose="02020603050405020304" pitchFamily="18" charset="0"/>
                <a:cs typeface="Times New Roman" panose="02020603050405020304" pitchFamily="18" charset="0"/>
              </a:rPr>
              <a:t> will reduce the patient death rate in the ICU. We also use the patient’s data set for future use. This system will predict the future data of the patient in which we used the Sentimental algorithm and data set in this project.</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In the future, if the patient had an anxiety attack, th</a:t>
            </a:r>
            <a:r>
              <a:rPr lang="en-US" sz="1800" dirty="0">
                <a:solidFill>
                  <a:schemeClr val="tx1"/>
                </a:solidFill>
                <a:latin typeface="Times New Roman" panose="02020603050405020304" pitchFamily="18" charset="0"/>
                <a:cs typeface="Times New Roman" panose="02020603050405020304" pitchFamily="18" charset="0"/>
              </a:rPr>
              <a:t>e doctors can identify it in the present by the data collected from the data set which is dynamically linked with the past data set and the health condition of the patient.</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00"/>
              </a:buClr>
              <a:buSzPts val="1400"/>
              <a:buFont typeface="Arial" panose="020B0604020202020204"/>
              <a:buNone/>
            </a:pPr>
            <a:endParaRPr sz="2000" b="0" i="0" u="none" strike="noStrike" cap="none" dirty="0">
              <a:solidFill>
                <a:schemeClr val="tx1"/>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378618" y="17058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dirty="0">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dirty="0">
              <a:solidFill>
                <a:srgbClr val="1F1F5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
        <p:nvSpPr>
          <p:cNvPr id="5" name="Google Shape;377;p7"/>
          <p:cNvSpPr txBox="1">
            <a:spLocks noGrp="1"/>
          </p:cNvSpPr>
          <p:nvPr>
            <p:ph type="title"/>
          </p:nvPr>
        </p:nvSpPr>
        <p:spPr>
          <a:xfrm>
            <a:off x="666997" y="3877496"/>
            <a:ext cx="4242029"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dirty="0" err="1">
                <a:solidFill>
                  <a:schemeClr val="tx1"/>
                </a:solidFill>
                <a:latin typeface="Times New Roman" panose="02020603050405020304" pitchFamily="18" charset="0"/>
                <a:cs typeface="Times New Roman" panose="02020603050405020304" pitchFamily="18" charset="0"/>
              </a:rPr>
              <a:t>Youtube</a:t>
            </a:r>
            <a:r>
              <a:rPr lang="en-IN" sz="1600" dirty="0">
                <a:solidFill>
                  <a:schemeClr val="tx1"/>
                </a:solidFill>
                <a:latin typeface="Times New Roman" panose="02020603050405020304" pitchFamily="18" charset="0"/>
                <a:cs typeface="Times New Roman" panose="02020603050405020304" pitchFamily="18" charset="0"/>
              </a:rPr>
              <a:t> Link: </a:t>
            </a:r>
            <a:r>
              <a:rPr lang="en-IN" sz="1600" dirty="0">
                <a:solidFill>
                  <a:srgbClr val="9900FF"/>
                </a:solidFill>
                <a:latin typeface="Times New Roman" panose="02020603050405020304" pitchFamily="18" charset="0"/>
                <a:cs typeface="Times New Roman" panose="02020603050405020304" pitchFamily="18" charset="0"/>
                <a:hlinkClick r:id="rId2"/>
              </a:rPr>
              <a:t>https://youtu.be/85LoszsVbPI</a:t>
            </a:r>
            <a:endParaRPr sz="1600" dirty="0">
              <a:solidFill>
                <a:schemeClr val="bg2"/>
              </a:solidFill>
              <a:latin typeface="High Tower Text" panose="0204050205050603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97" y="855609"/>
            <a:ext cx="3764562" cy="28234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2147" y="855609"/>
            <a:ext cx="2470100" cy="2766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dirty="0"/>
              <a:t>Thank You</a:t>
            </a:r>
            <a:endParaRPr sz="3600" dirty="0"/>
          </a:p>
        </p:txBody>
      </p:sp>
      <p:sp>
        <p:nvSpPr>
          <p:cNvPr id="390" name="Google Shape;390;p9"/>
          <p:cNvSpPr txBox="1">
            <a:spLocks noGrp="1"/>
          </p:cNvSpPr>
          <p:nvPr>
            <p:ph type="subTitle" idx="1"/>
          </p:nvPr>
        </p:nvSpPr>
        <p:spPr>
          <a:xfrm>
            <a:off x="339725" y="2750820"/>
            <a:ext cx="4559300" cy="208851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sz="1500" b="1" dirty="0"/>
              <a:t>Team Leader: </a:t>
            </a:r>
            <a:r>
              <a:rPr lang="en-IN" sz="1500" dirty="0"/>
              <a:t>ASWATH C</a:t>
            </a:r>
            <a:endParaRPr lang="en-IN" sz="1500" dirty="0"/>
          </a:p>
          <a:p>
            <a:pPr marL="0" lvl="0" indent="0" algn="l" rtl="0">
              <a:lnSpc>
                <a:spcPct val="100000"/>
              </a:lnSpc>
              <a:spcBef>
                <a:spcPts val="0"/>
              </a:spcBef>
              <a:spcAft>
                <a:spcPts val="1600"/>
              </a:spcAft>
              <a:buSzPts val="1800"/>
              <a:buNone/>
            </a:pPr>
            <a:r>
              <a:rPr lang="en-IN" sz="1500" b="1" dirty="0"/>
              <a:t>Members: </a:t>
            </a:r>
            <a:r>
              <a:rPr lang="en-IN" sz="1500" dirty="0"/>
              <a:t>ASWANTH RAMANA S M</a:t>
            </a:r>
            <a:endParaRPr lang="en-IN" sz="1500" dirty="0"/>
          </a:p>
          <a:p>
            <a:pPr marL="0" lvl="0" indent="0" algn="l" rtl="0">
              <a:lnSpc>
                <a:spcPct val="100000"/>
              </a:lnSpc>
              <a:spcBef>
                <a:spcPts val="0"/>
              </a:spcBef>
              <a:spcAft>
                <a:spcPts val="1600"/>
              </a:spcAft>
              <a:buSzPts val="1800"/>
              <a:buNone/>
            </a:pPr>
            <a:r>
              <a:rPr lang="en-IN" sz="1500" dirty="0"/>
              <a:t>	SRINATH N S </a:t>
            </a:r>
            <a:r>
              <a:rPr lang="en-IN" sz="1500" dirty="0" err="1"/>
              <a:t>S</a:t>
            </a:r>
            <a:endParaRPr lang="en-IN" sz="1500" dirty="0"/>
          </a:p>
          <a:p>
            <a:pPr marL="0" lvl="0" indent="0" algn="l" rtl="0">
              <a:lnSpc>
                <a:spcPct val="100000"/>
              </a:lnSpc>
              <a:spcBef>
                <a:spcPts val="0"/>
              </a:spcBef>
              <a:spcAft>
                <a:spcPts val="1600"/>
              </a:spcAft>
              <a:buSzPts val="1800"/>
              <a:buNone/>
            </a:pPr>
            <a:r>
              <a:rPr lang="en-IN" sz="1500" dirty="0"/>
              <a:t>	VIGNESHWARAN C</a:t>
            </a:r>
            <a:endParaRPr lang="en-IN" sz="1500" dirty="0"/>
          </a:p>
          <a:p>
            <a:pPr marL="0" lvl="0" indent="0" algn="l" rtl="0">
              <a:lnSpc>
                <a:spcPct val="100000"/>
              </a:lnSpc>
              <a:spcBef>
                <a:spcPts val="0"/>
              </a:spcBef>
              <a:spcAft>
                <a:spcPts val="1600"/>
              </a:spcAft>
              <a:buSzPts val="1800"/>
              <a:buNone/>
            </a:pPr>
            <a:r>
              <a:rPr lang="en-IN" sz="1500" dirty="0"/>
              <a:t>                   KANISKAR K</a:t>
            </a:r>
            <a:endParaRPr lang="en-IN" sz="1500" dirty="0"/>
          </a:p>
          <a:p>
            <a:pPr marL="0" lvl="0" indent="0" algn="l" rtl="0">
              <a:lnSpc>
                <a:spcPct val="100000"/>
              </a:lnSpc>
              <a:spcBef>
                <a:spcPts val="0"/>
              </a:spcBef>
              <a:spcAft>
                <a:spcPts val="1600"/>
              </a:spcAft>
              <a:buSzPts val="1800"/>
              <a:buNone/>
            </a:pPr>
            <a:endParaRPr lang="en-IN" sz="1500" dirty="0"/>
          </a:p>
          <a:p>
            <a:pPr marL="0" lvl="0" indent="0" algn="l" rtl="0">
              <a:lnSpc>
                <a:spcPct val="100000"/>
              </a:lnSpc>
              <a:spcBef>
                <a:spcPts val="0"/>
              </a:spcBef>
              <a:spcAft>
                <a:spcPts val="1600"/>
              </a:spcAft>
              <a:buSzPts val="1800"/>
              <a:buNone/>
            </a:pPr>
            <a:endParaRPr lang="en-IN" sz="1500" dirty="0"/>
          </a:p>
          <a:p>
            <a:pPr marL="0" lvl="0" indent="0" algn="l" rtl="0">
              <a:lnSpc>
                <a:spcPct val="150000"/>
              </a:lnSpc>
              <a:spcBef>
                <a:spcPts val="0"/>
              </a:spcBef>
              <a:spcAft>
                <a:spcPts val="1600"/>
              </a:spcAft>
              <a:buSzPts val="1800"/>
              <a:buNone/>
            </a:pPr>
            <a:endParaRPr lang="en-IN" sz="1500" dirty="0"/>
          </a:p>
          <a:p>
            <a:pPr marL="0" lvl="0" indent="0" algn="l" rtl="0">
              <a:lnSpc>
                <a:spcPct val="150000"/>
              </a:lnSpc>
              <a:spcBef>
                <a:spcPts val="0"/>
              </a:spcBef>
              <a:spcAft>
                <a:spcPts val="1600"/>
              </a:spcAft>
              <a:buSzPts val="1800"/>
              <a:buNone/>
            </a:pPr>
            <a:endParaRPr sz="1500" dirty="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3352</Words>
  <Application>WPS Presentation</Application>
  <PresentationFormat>On-screen Show (16:9)</PresentationFormat>
  <Paragraphs>56</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SimSun</vt:lpstr>
      <vt:lpstr>Wingdings</vt:lpstr>
      <vt:lpstr>Arial</vt:lpstr>
      <vt:lpstr>Lato Black</vt:lpstr>
      <vt:lpstr>Lato</vt:lpstr>
      <vt:lpstr>Times New Roman</vt:lpstr>
      <vt:lpstr>High Tower Text</vt:lpstr>
      <vt:lpstr>Microsoft YaHei</vt:lpstr>
      <vt:lpstr>Arial Unicode MS</vt:lpstr>
      <vt:lpstr>TI Template</vt:lpstr>
      <vt:lpstr>TI Template</vt:lpstr>
      <vt:lpstr>PLEDGE TO PROGRESS Sustainability Hackathon </vt:lpstr>
      <vt:lpstr>Problem Statement?</vt:lpstr>
      <vt:lpstr>User Segment &amp; Pain Points</vt:lpstr>
      <vt:lpstr>Pre-Requisite</vt:lpstr>
      <vt:lpstr>DS18B20 Temperature Sensors Flex Sensor MQ135 Gas Sensor Vibration Sensor Heartbeat sensor / Pulse sensor</vt:lpstr>
      <vt:lpstr>Any Supporting Functional Documents</vt:lpstr>
      <vt:lpstr>Key Differentiators &amp; Adoption Plan</vt:lpstr>
      <vt:lpstr>Youtube Link: https://youtu.be/85LoszsVbPI</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Srinath Nss</cp:lastModifiedBy>
  <cp:revision>65</cp:revision>
  <dcterms:created xsi:type="dcterms:W3CDTF">2023-04-05T15:15:10Z</dcterms:created>
  <dcterms:modified xsi:type="dcterms:W3CDTF">2023-04-05T15:16:23Z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FBBFA2E56AD6480E9CE8282959444E0C</vt:lpwstr>
  </property>
  <property fmtid="{D5CDD505-2E9C-101B-9397-08002B2CF9AE}" pid="3" name="KSOProductBuildVer">
    <vt:lpwstr>1033-11.2.0.11219</vt:lpwstr>
  </property>
</Properties>
</file>