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High Tower Text" panose="02040502050506030303" pitchFamily="18" charset="0"/>
      <p:regular r:id="rId13"/>
      <p:italic r:id="rId14"/>
    </p:embeddedFont>
    <p:embeddedFont>
      <p:font typeface="Lato" panose="020F0502020204030203" pitchFamily="34" charset="0"/>
      <p:regular r:id="rId15"/>
      <p:bold r:id="rId16"/>
      <p:italic r:id="rId17"/>
      <p:boldItalic r:id="rId18"/>
    </p:embeddedFont>
    <p:embeddedFont>
      <p:font typeface="Lato Black" panose="020F0502020204030203" pitchFamily="34"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youtu.be/85LoszsVbP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183557" y="2732994"/>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335456" y="2864166"/>
            <a:ext cx="554678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b="1" dirty="0"/>
              <a:t>Your Team Name: </a:t>
            </a:r>
            <a:r>
              <a:rPr lang="en-US" dirty="0"/>
              <a:t>ICE AND FIRE</a:t>
            </a:r>
          </a:p>
          <a:p>
            <a:endParaRPr lang="en-US" b="1" dirty="0"/>
          </a:p>
          <a:p>
            <a:pPr>
              <a:lnSpc>
                <a:spcPct val="150000"/>
              </a:lnSpc>
            </a:pPr>
            <a:r>
              <a:rPr lang="en-US" b="1" dirty="0"/>
              <a:t>Your team bio: </a:t>
            </a:r>
            <a:r>
              <a:rPr lang="en-US" dirty="0">
                <a:solidFill>
                  <a:schemeClr val="tx1"/>
                </a:solidFill>
                <a:latin typeface="+mj-lt"/>
              </a:rPr>
              <a:t>We are a Team of 4 members </a:t>
            </a:r>
            <a:r>
              <a:rPr lang="en-US" i="0" dirty="0">
                <a:solidFill>
                  <a:schemeClr val="tx1"/>
                </a:solidFill>
                <a:effectLst/>
                <a:latin typeface="+mj-lt"/>
              </a:rPr>
              <a:t>dynamic and dedicated group of individuals.</a:t>
            </a:r>
            <a:endParaRPr lang="en-US" dirty="0">
              <a:solidFill>
                <a:schemeClr val="tx1"/>
              </a:solidFill>
              <a:latin typeface="+mj-lt"/>
            </a:endParaRPr>
          </a:p>
          <a:p>
            <a:endParaRPr lang="en-US" b="1" dirty="0"/>
          </a:p>
          <a:p>
            <a:r>
              <a:rPr lang="en-US" b="1" dirty="0"/>
              <a:t>Date: </a:t>
            </a:r>
            <a:r>
              <a:rPr lang="en-US" dirty="0"/>
              <a:t>04.04.2023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3488026"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3892482" y="1526298"/>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640220" y="1036423"/>
            <a:ext cx="7863559" cy="2906928"/>
          </a:xfrm>
          <a:prstGeom prst="rect">
            <a:avLst/>
          </a:prstGeom>
          <a:noFill/>
          <a:ln>
            <a:noFill/>
          </a:ln>
        </p:spPr>
        <p:txBody>
          <a:bodyPr spcFirstLastPara="1" wrap="square" lIns="91425" tIns="91425" rIns="91425" bIns="91425" anchor="t" anchorCtr="0">
            <a:noAutofit/>
          </a:bodyPr>
          <a:lstStyle/>
          <a:p>
            <a:pPr algn="l">
              <a:lnSpc>
                <a:spcPct val="150000"/>
              </a:lnSpc>
            </a:pPr>
            <a:r>
              <a:rPr lang="en-US" sz="1800" dirty="0">
                <a:latin typeface="Times New Roman" panose="02020603050405020304" pitchFamily="18" charset="0"/>
                <a:cs typeface="Times New Roman" panose="02020603050405020304" pitchFamily="18" charset="0"/>
                <a:sym typeface="+mn-ea"/>
              </a:rPr>
              <a:t>The increase in the number of patients has led to a decrease in the relative number of doctors per patient which results in a vicious cycle where ignored or delayed diagnostics of an ailment makes the patient more dependent on doctor’s check-ups.</a:t>
            </a:r>
            <a:r>
              <a:rPr lang="en-US" sz="1800" b="0" i="0" dirty="0">
                <a:solidFill>
                  <a:srgbClr val="BDC1C6"/>
                </a:solidFill>
                <a:effectLst/>
                <a:latin typeface="Times New Roman" panose="02020603050405020304" pitchFamily="18" charset="0"/>
                <a:cs typeface="Times New Roman" panose="02020603050405020304" pitchFamily="18" charset="0"/>
              </a:rPr>
              <a:t> </a:t>
            </a:r>
            <a:r>
              <a:rPr lang="en-US" sz="1800" i="0" dirty="0">
                <a:effectLst/>
                <a:latin typeface="Times New Roman" panose="02020603050405020304" pitchFamily="18" charset="0"/>
                <a:cs typeface="Times New Roman" panose="02020603050405020304" pitchFamily="18" charset="0"/>
              </a:rPr>
              <a:t>If the doctors or nurses didn’t note the sudden change or increase in the data of the admitted patients, this leads to the critical condition of the patient. </a:t>
            </a:r>
            <a:endParaRPr lang="en-IN" sz="18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00"/>
              </a:buClr>
              <a:buSzPts val="1400"/>
              <a:buFont typeface="Arial"/>
              <a:buNone/>
            </a:pPr>
            <a:endParaRPr sz="2000" b="0" i="0" u="none" strike="noStrike" cap="none" dirty="0">
              <a:solidFill>
                <a:schemeClr val="tx1"/>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75131" y="767106"/>
            <a:ext cx="7993738" cy="3609288"/>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1000"/>
              </a:spcBef>
              <a:spcAft>
                <a:spcPts val="0"/>
              </a:spcAft>
              <a:buClr>
                <a:srgbClr val="000000"/>
              </a:buClr>
              <a:buSzPts val="1400"/>
              <a:buFont typeface="Arial"/>
              <a:buNone/>
            </a:pPr>
            <a:r>
              <a:rPr lang="en-US" sz="1800" b="0" i="0" dirty="0">
                <a:solidFill>
                  <a:srgbClr val="202124"/>
                </a:solidFill>
                <a:effectLst/>
                <a:latin typeface="Times New Roman" panose="02020603050405020304" pitchFamily="18" charset="0"/>
                <a:cs typeface="Times New Roman" panose="02020603050405020304" pitchFamily="18" charset="0"/>
              </a:rPr>
              <a:t>The target segment would likely be healthcare professionals and organizations, such as doctors, nurses, and emergency medical technicians (EMTs). Specifically, those who work in emergency response or in situations where quick and accurate health monitoring is essential would benefit from this technology. This could include hospitals, clinics, ambulances, and other medical facilities. Additionally, first responders, such as firefighters and police officers, could also be a target audience for this product. They can use gloves on patients who are in ICU or emergency wards too to monitor the patients remotely.</a:t>
            </a:r>
            <a:endParaRPr sz="18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805550"/>
            <a:ext cx="8238600" cy="3580713"/>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One existing solution is the "Smart Glove" developed by researchers at Purdue University. This glove incorporates sensors that measure the hand movements of the wearer and transmit the data to a smartphone app via Bluetooth. It could potentially be adapted for use by healthcare professionals to monitor their hand movements during procedures. </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Another is the "</a:t>
            </a:r>
            <a:r>
              <a:rPr lang="en-US" sz="1800" b="0" i="0" dirty="0" err="1">
                <a:solidFill>
                  <a:srgbClr val="202124"/>
                </a:solidFill>
                <a:effectLst/>
                <a:latin typeface="Times New Roman" panose="02020603050405020304" pitchFamily="18" charset="0"/>
                <a:cs typeface="Times New Roman" panose="02020603050405020304" pitchFamily="18" charset="0"/>
              </a:rPr>
              <a:t>iGlove</a:t>
            </a:r>
            <a:r>
              <a:rPr lang="en-US" sz="1800" b="0" i="0" dirty="0">
                <a:solidFill>
                  <a:srgbClr val="202124"/>
                </a:solidFill>
                <a:effectLst/>
                <a:latin typeface="Times New Roman" panose="02020603050405020304" pitchFamily="18" charset="0"/>
                <a:cs typeface="Times New Roman" panose="02020603050405020304" pitchFamily="18" charset="0"/>
              </a:rPr>
              <a:t>" developed by researchers at the University of California. This glove incorporates sensors that can detect the pressure and force exerted by the wearer's hand, as well as the temperature and humidity of the environment. The data collected by the sensors can be transmitted wirelessly to a computer for analysis.</a:t>
            </a:r>
            <a:endParaRPr sz="18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bg2"/>
                </a:solidFill>
              </a:rPr>
              <a:t>Pre-Requisite</a:t>
            </a:r>
            <a:endParaRPr sz="2000" dirty="0">
              <a:solidFill>
                <a:schemeClr val="bg2"/>
              </a:solidFill>
            </a:endParaRPr>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32000" y="31853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bg2"/>
                </a:solidFill>
                <a:highlight>
                  <a:srgbClr val="FFFFFF"/>
                </a:highlight>
              </a:rPr>
              <a:t>Tools</a:t>
            </a:r>
            <a:r>
              <a:rPr lang="en" sz="2000" dirty="0">
                <a:solidFill>
                  <a:srgbClr val="4A4548"/>
                </a:solidFill>
                <a:highlight>
                  <a:srgbClr val="FFFFFF"/>
                </a:highlight>
              </a:rPr>
              <a:t> </a:t>
            </a:r>
            <a:r>
              <a:rPr lang="en" sz="2000" dirty="0">
                <a:solidFill>
                  <a:schemeClr val="bg2"/>
                </a:solidFill>
                <a:highlight>
                  <a:srgbClr val="FFFFFF"/>
                </a:highlight>
              </a:rPr>
              <a:t>or</a:t>
            </a:r>
            <a:r>
              <a:rPr lang="en" sz="2000" dirty="0">
                <a:solidFill>
                  <a:srgbClr val="4A4548"/>
                </a:solidFill>
                <a:highlight>
                  <a:srgbClr val="FFFFFF"/>
                </a:highlight>
              </a:rPr>
              <a:t> </a:t>
            </a:r>
            <a:r>
              <a:rPr lang="en" sz="2000" dirty="0">
                <a:solidFill>
                  <a:schemeClr val="bg2"/>
                </a:solidFill>
                <a:highlight>
                  <a:srgbClr val="FFFFFF"/>
                </a:highlight>
              </a:rPr>
              <a:t>resources</a:t>
            </a:r>
            <a:endParaRPr sz="2000" dirty="0">
              <a:solidFill>
                <a:schemeClr val="bg2"/>
              </a:solidFill>
            </a:endParaRPr>
          </a:p>
        </p:txBody>
      </p:sp>
      <p:sp>
        <p:nvSpPr>
          <p:cNvPr id="366" name="Google Shape;366;p5"/>
          <p:cNvSpPr txBox="1">
            <a:spLocks noGrp="1"/>
          </p:cNvSpPr>
          <p:nvPr>
            <p:ph type="title"/>
          </p:nvPr>
        </p:nvSpPr>
        <p:spPr>
          <a:xfrm>
            <a:off x="678657" y="976837"/>
            <a:ext cx="7855428" cy="2623613"/>
          </a:xfrm>
          <a:prstGeom prst="rect">
            <a:avLst/>
          </a:prstGeom>
          <a:noFill/>
          <a:ln>
            <a:noFill/>
          </a:ln>
        </p:spPr>
        <p:txBody>
          <a:bodyPr spcFirstLastPara="1" wrap="square" lIns="91425" tIns="91425" rIns="91425" bIns="91425" anchor="t" anchorCtr="0">
            <a:noAutofit/>
          </a:bodyPr>
          <a:lstStyle/>
          <a:p>
            <a:pPr>
              <a:lnSpc>
                <a:spcPct val="150000"/>
              </a:lnSpc>
            </a:pPr>
            <a:r>
              <a:rPr lang="en-US" sz="2000" b="0" dirty="0">
                <a:solidFill>
                  <a:schemeClr val="tx1"/>
                </a:solidFill>
                <a:latin typeface="Times New Roman" panose="02020603050405020304" pitchFamily="18" charset="0"/>
                <a:cs typeface="Times New Roman" panose="02020603050405020304" pitchFamily="18" charset="0"/>
              </a:rPr>
              <a:t>DS18B20 Temperature Sensors</a:t>
            </a:r>
            <a:br>
              <a:rPr lang="en-US" sz="2000" b="0" dirty="0">
                <a:solidFill>
                  <a:schemeClr val="tx1"/>
                </a:solidFill>
                <a:latin typeface="Times New Roman" panose="02020603050405020304" pitchFamily="18" charset="0"/>
                <a:cs typeface="Times New Roman" panose="02020603050405020304" pitchFamily="18" charset="0"/>
              </a:rPr>
            </a:br>
            <a:r>
              <a:rPr lang="en-US" sz="2000" b="0" dirty="0">
                <a:solidFill>
                  <a:schemeClr val="tx1"/>
                </a:solidFill>
                <a:latin typeface="Times New Roman" panose="02020603050405020304" pitchFamily="18" charset="0"/>
                <a:cs typeface="Times New Roman" panose="02020603050405020304" pitchFamily="18" charset="0"/>
              </a:rPr>
              <a:t>Flex Sensor</a:t>
            </a:r>
            <a:br>
              <a:rPr lang="en-US" sz="2000" b="0" dirty="0">
                <a:solidFill>
                  <a:schemeClr val="tx1"/>
                </a:solidFill>
                <a:latin typeface="Times New Roman" panose="02020603050405020304" pitchFamily="18" charset="0"/>
                <a:cs typeface="Times New Roman" panose="02020603050405020304" pitchFamily="18" charset="0"/>
              </a:rPr>
            </a:br>
            <a:r>
              <a:rPr lang="en-US" sz="2000" b="0" dirty="0">
                <a:solidFill>
                  <a:schemeClr val="tx1"/>
                </a:solidFill>
                <a:latin typeface="Times New Roman" panose="02020603050405020304" pitchFamily="18" charset="0"/>
                <a:cs typeface="Times New Roman" panose="02020603050405020304" pitchFamily="18" charset="0"/>
              </a:rPr>
              <a:t>MQ135 Gas Sensor</a:t>
            </a:r>
            <a:br>
              <a:rPr lang="en-US" sz="2000" b="0" dirty="0">
                <a:solidFill>
                  <a:schemeClr val="tx1"/>
                </a:solidFill>
                <a:latin typeface="Times New Roman" panose="02020603050405020304" pitchFamily="18" charset="0"/>
                <a:cs typeface="Times New Roman" panose="02020603050405020304" pitchFamily="18" charset="0"/>
              </a:rPr>
            </a:br>
            <a:r>
              <a:rPr lang="en-US" sz="2000" b="0" dirty="0">
                <a:solidFill>
                  <a:schemeClr val="tx1"/>
                </a:solidFill>
                <a:latin typeface="Times New Roman" panose="02020603050405020304" pitchFamily="18" charset="0"/>
                <a:cs typeface="Times New Roman" panose="02020603050405020304" pitchFamily="18" charset="0"/>
              </a:rPr>
              <a:t>Vibration Sensor</a:t>
            </a:r>
            <a:br>
              <a:rPr lang="en-US" sz="2000" b="0" dirty="0">
                <a:solidFill>
                  <a:schemeClr val="tx1"/>
                </a:solidFill>
                <a:latin typeface="Times New Roman" panose="02020603050405020304" pitchFamily="18" charset="0"/>
                <a:cs typeface="Times New Roman" panose="02020603050405020304" pitchFamily="18" charset="0"/>
              </a:rPr>
            </a:br>
            <a:r>
              <a:rPr lang="en-US" sz="2000" b="0" dirty="0">
                <a:solidFill>
                  <a:schemeClr val="tx1"/>
                </a:solidFill>
                <a:latin typeface="Times New Roman" panose="02020603050405020304" pitchFamily="18" charset="0"/>
                <a:cs typeface="Times New Roman" panose="02020603050405020304" pitchFamily="18" charset="0"/>
              </a:rPr>
              <a:t>Heartbeat sensor / Pulse sensor</a:t>
            </a:r>
            <a:endParaRPr lang="en-IN" sz="2000" b="0" dirty="0">
              <a:solidFill>
                <a:schemeClr val="tx1"/>
              </a:solidFill>
              <a:latin typeface="Times New Roman" panose="02020603050405020304" pitchFamily="18" charset="0"/>
              <a:cs typeface="Times New Roman" panose="02020603050405020304" pitchFamily="18" charset="0"/>
            </a:endParaRPr>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Google Shape;366;p5">
            <a:extLst>
              <a:ext uri="{FF2B5EF4-FFF2-40B4-BE49-F238E27FC236}">
                <a16:creationId xmlns:a16="http://schemas.microsoft.com/office/drawing/2014/main" id="{F1F21444-752F-1206-B796-2F5247C58548}"/>
              </a:ext>
            </a:extLst>
          </p:cNvPr>
          <p:cNvSpPr txBox="1">
            <a:spLocks/>
          </p:cNvSpPr>
          <p:nvPr/>
        </p:nvSpPr>
        <p:spPr>
          <a:xfrm>
            <a:off x="494629" y="870690"/>
            <a:ext cx="8046598" cy="34021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F50"/>
              </a:buClr>
              <a:buSzPts val="2800"/>
              <a:buFont typeface="Lato Black"/>
              <a:buNone/>
              <a:defRPr sz="3000" b="1" i="0" u="none" strike="noStrike" cap="none">
                <a:solidFill>
                  <a:srgbClr val="1F1F50"/>
                </a:solidFill>
                <a:latin typeface="Lato"/>
                <a:ea typeface="Lato"/>
                <a:cs typeface="Lato"/>
                <a:sym typeface="La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9pPr>
          </a:lstStyle>
          <a:p>
            <a:pPr marL="285750" indent="-285750" algn="just">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For the problem, we made gloves for the patient. These gloves are worn by the patient who is in ICU. These gloves will detect the data like a heartbeat, body temperature, gases, and flex.</a:t>
            </a:r>
          </a:p>
          <a:p>
            <a:pPr marL="285750" indent="-285750" algn="just">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These detected data are sent to the doctor’s, nurse’s, and the patient’s relatives’ devices through the cloud(Firebase) and mobile application. If the data of the patient is critical, it gives an alert message to the doctor, nurse, and patient’s relatives, and also the dynamic data is continuously shared with all.</a:t>
            </a:r>
          </a:p>
          <a:p>
            <a:pPr marL="114300">
              <a:lnSpc>
                <a:spcPct val="150000"/>
              </a:lnSpc>
            </a:pPr>
            <a:endParaRPr lang="en-IN" sz="1800" b="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bg2"/>
                </a:solidFill>
                <a:highlight>
                  <a:srgbClr val="FFFFFF"/>
                </a:highlight>
              </a:rPr>
              <a:t>Key Differentiators &amp; Adoption Plan</a:t>
            </a:r>
            <a:endParaRPr sz="2000" dirty="0">
              <a:solidFill>
                <a:schemeClr val="bg2"/>
              </a:solidFill>
            </a:endParaRPr>
          </a:p>
        </p:txBody>
      </p:sp>
      <p:sp>
        <p:nvSpPr>
          <p:cNvPr id="378" name="Google Shape;378;p7"/>
          <p:cNvSpPr txBox="1"/>
          <p:nvPr/>
        </p:nvSpPr>
        <p:spPr>
          <a:xfrm>
            <a:off x="494629" y="972705"/>
            <a:ext cx="8238600" cy="3334975"/>
          </a:xfrm>
          <a:prstGeom prst="rect">
            <a:avLst/>
          </a:prstGeom>
          <a:noFill/>
          <a:ln>
            <a:noFill/>
          </a:ln>
        </p:spPr>
        <p:txBody>
          <a:bodyPr spcFirstLastPara="1" wrap="square" lIns="91425" tIns="91425" rIns="91425" bIns="91425" anchor="t" anchorCtr="0">
            <a:noAutofit/>
          </a:bodyPr>
          <a:lstStyle/>
          <a:p>
            <a:pPr marL="342900" indent="-342900" algn="l">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Our new Salient advanced Life Guard Glove</a:t>
            </a:r>
            <a:r>
              <a:rPr lang="en-US" sz="1800" b="0" i="0" dirty="0">
                <a:solidFill>
                  <a:schemeClr val="tx1"/>
                </a:solidFill>
                <a:effectLst/>
                <a:latin typeface="Times New Roman" panose="02020603050405020304" pitchFamily="18" charset="0"/>
                <a:cs typeface="Times New Roman" panose="02020603050405020304" pitchFamily="18" charset="0"/>
              </a:rPr>
              <a:t> will reduce the patient death rate in the ICU. We also use the patient’s data set for future use. This system will predict the future data of the patient in which we used the Sentimental algorithm and data set in this project.</a:t>
            </a:r>
          </a:p>
          <a:p>
            <a:pPr marL="342900" indent="-34290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In the future, if the patient had an anxiety attack, th</a:t>
            </a:r>
            <a:r>
              <a:rPr lang="en-US" sz="1800" dirty="0">
                <a:solidFill>
                  <a:schemeClr val="tx1"/>
                </a:solidFill>
                <a:latin typeface="Times New Roman" panose="02020603050405020304" pitchFamily="18" charset="0"/>
                <a:cs typeface="Times New Roman" panose="02020603050405020304" pitchFamily="18" charset="0"/>
              </a:rPr>
              <a:t>e doctors can identify it in the present by the data collected from the data set which is dynamically linked with the past data set and the health condition of the patient.</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00"/>
              </a:buClr>
              <a:buSzPts val="1400"/>
              <a:buFont typeface="Arial"/>
              <a:buNone/>
            </a:pPr>
            <a:endParaRPr sz="2000" b="0" i="0" u="none" strike="noStrike" cap="none" dirty="0">
              <a:solidFill>
                <a:schemeClr val="tx1"/>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378618" y="17058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Google Shape;377;p7">
            <a:extLst>
              <a:ext uri="{FF2B5EF4-FFF2-40B4-BE49-F238E27FC236}">
                <a16:creationId xmlns:a16="http://schemas.microsoft.com/office/drawing/2014/main" id="{FE8568DE-D485-FF26-B42F-CF9FE44BEEB6}"/>
              </a:ext>
            </a:extLst>
          </p:cNvPr>
          <p:cNvSpPr txBox="1">
            <a:spLocks noGrp="1"/>
          </p:cNvSpPr>
          <p:nvPr>
            <p:ph type="title"/>
          </p:nvPr>
        </p:nvSpPr>
        <p:spPr>
          <a:xfrm>
            <a:off x="666997" y="3877496"/>
            <a:ext cx="4242029"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dirty="0" err="1">
                <a:solidFill>
                  <a:schemeClr val="tx1"/>
                </a:solidFill>
                <a:latin typeface="Times New Roman" panose="02020603050405020304" pitchFamily="18" charset="0"/>
                <a:cs typeface="Times New Roman" panose="02020603050405020304" pitchFamily="18" charset="0"/>
              </a:rPr>
              <a:t>Youtube</a:t>
            </a:r>
            <a:r>
              <a:rPr lang="en-IN" sz="1600" dirty="0">
                <a:solidFill>
                  <a:schemeClr val="tx1"/>
                </a:solidFill>
                <a:latin typeface="Times New Roman" panose="02020603050405020304" pitchFamily="18" charset="0"/>
                <a:cs typeface="Times New Roman" panose="02020603050405020304" pitchFamily="18" charset="0"/>
              </a:rPr>
              <a:t> Link: </a:t>
            </a:r>
            <a:r>
              <a:rPr lang="en-IN" sz="1600" dirty="0">
                <a:solidFill>
                  <a:srgbClr val="9900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https://youtu.be/85LoszsVbPI</a:t>
            </a:r>
            <a:endParaRPr sz="1600" dirty="0">
              <a:solidFill>
                <a:schemeClr val="bg2"/>
              </a:solidFill>
              <a:latin typeface="High Tower Text" panose="02040502050506030303" pitchFamily="18" charset="0"/>
            </a:endParaRPr>
          </a:p>
        </p:txBody>
      </p:sp>
      <p:pic>
        <p:nvPicPr>
          <p:cNvPr id="6" name="Picture 5">
            <a:extLst>
              <a:ext uri="{FF2B5EF4-FFF2-40B4-BE49-F238E27FC236}">
                <a16:creationId xmlns:a16="http://schemas.microsoft.com/office/drawing/2014/main" id="{2769DFBC-31EE-B5A8-A2D1-7C8322FF8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997" y="855609"/>
            <a:ext cx="3764562" cy="2823422"/>
          </a:xfrm>
          <a:prstGeom prst="rect">
            <a:avLst/>
          </a:prstGeom>
        </p:spPr>
      </p:pic>
      <p:pic>
        <p:nvPicPr>
          <p:cNvPr id="7" name="Picture 6">
            <a:extLst>
              <a:ext uri="{FF2B5EF4-FFF2-40B4-BE49-F238E27FC236}">
                <a16:creationId xmlns:a16="http://schemas.microsoft.com/office/drawing/2014/main" id="{CF2800FD-1261-1E70-29FA-CA399C9CA3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2147" y="855609"/>
            <a:ext cx="2470100" cy="27662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750624"/>
            <a:ext cx="4559100" cy="185709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IN" sz="1500" b="1" dirty="0"/>
              <a:t>Team Leader: </a:t>
            </a:r>
            <a:r>
              <a:rPr lang="en-IN" sz="1500" dirty="0"/>
              <a:t>ASWATH C</a:t>
            </a:r>
          </a:p>
          <a:p>
            <a:pPr marL="0" lvl="0" indent="0" algn="l" rtl="0">
              <a:lnSpc>
                <a:spcPct val="100000"/>
              </a:lnSpc>
              <a:spcBef>
                <a:spcPts val="0"/>
              </a:spcBef>
              <a:spcAft>
                <a:spcPts val="1600"/>
              </a:spcAft>
              <a:buSzPts val="1800"/>
              <a:buNone/>
            </a:pPr>
            <a:r>
              <a:rPr lang="en-IN" sz="1500" b="1" dirty="0"/>
              <a:t>Members: </a:t>
            </a:r>
            <a:r>
              <a:rPr lang="en-IN" sz="1500" dirty="0"/>
              <a:t>ASWANTH RAMANA S M</a:t>
            </a:r>
          </a:p>
          <a:p>
            <a:pPr marL="0" lvl="0" indent="0" algn="l" rtl="0">
              <a:lnSpc>
                <a:spcPct val="100000"/>
              </a:lnSpc>
              <a:spcBef>
                <a:spcPts val="0"/>
              </a:spcBef>
              <a:spcAft>
                <a:spcPts val="1600"/>
              </a:spcAft>
              <a:buSzPts val="1800"/>
              <a:buNone/>
            </a:pPr>
            <a:r>
              <a:rPr lang="en-IN" sz="1500" dirty="0"/>
              <a:t>	SRINATH N S </a:t>
            </a:r>
            <a:r>
              <a:rPr lang="en-IN" sz="1500" dirty="0" err="1"/>
              <a:t>S</a:t>
            </a:r>
            <a:endParaRPr lang="en-IN" sz="1500" dirty="0"/>
          </a:p>
          <a:p>
            <a:pPr marL="0" lvl="0" indent="0" algn="l" rtl="0">
              <a:lnSpc>
                <a:spcPct val="100000"/>
              </a:lnSpc>
              <a:spcBef>
                <a:spcPts val="0"/>
              </a:spcBef>
              <a:spcAft>
                <a:spcPts val="1600"/>
              </a:spcAft>
              <a:buSzPts val="1800"/>
              <a:buNone/>
            </a:pPr>
            <a:r>
              <a:rPr lang="en-IN" sz="1500" dirty="0"/>
              <a:t>	VIGNESHWARAN C</a:t>
            </a:r>
          </a:p>
          <a:p>
            <a:pPr marL="0" lvl="0" indent="0" algn="l" rtl="0">
              <a:lnSpc>
                <a:spcPct val="150000"/>
              </a:lnSpc>
              <a:spcBef>
                <a:spcPts val="0"/>
              </a:spcBef>
              <a:spcAft>
                <a:spcPts val="1600"/>
              </a:spcAft>
              <a:buSzPts val="1800"/>
              <a:buNone/>
            </a:pPr>
            <a:endParaRPr lang="en-IN" sz="1500" dirty="0"/>
          </a:p>
          <a:p>
            <a:pPr marL="0" lvl="0" indent="0" algn="l" rtl="0">
              <a:lnSpc>
                <a:spcPct val="150000"/>
              </a:lnSpc>
              <a:spcBef>
                <a:spcPts val="0"/>
              </a:spcBef>
              <a:spcAft>
                <a:spcPts val="1600"/>
              </a:spcAft>
              <a:buSzPts val="1800"/>
              <a:buNone/>
            </a:pP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612</Words>
  <Application>Microsoft Office PowerPoint</Application>
  <PresentationFormat>On-screen Show (16:9)</PresentationFormat>
  <Paragraphs>30</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vt:lpstr>
      <vt:lpstr>Lato Black</vt:lpstr>
      <vt:lpstr>High Tower Text</vt:lpstr>
      <vt:lpstr>Arial</vt:lpstr>
      <vt:lpstr>Times New Roman</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Youtube Link: https://youtu.be/85LoszsVbPI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VIGNESH WARAN</cp:lastModifiedBy>
  <cp:revision>64</cp:revision>
  <dcterms:modified xsi:type="dcterms:W3CDTF">2023-04-05T04:09:25Z</dcterms:modified>
</cp:coreProperties>
</file>