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76" r:id="rId14"/>
    <p:sldId id="277" r:id="rId15"/>
    <p:sldId id="264" r:id="rId16"/>
    <p:sldId id="281" r:id="rId17"/>
    <p:sldId id="275" r:id="rId18"/>
    <p:sldId id="274" r:id="rId19"/>
    <p:sldId id="265" r:id="rId20"/>
    <p:sldId id="273" r:id="rId21"/>
    <p:sldId id="280" r:id="rId22"/>
    <p:sldId id="282" r:id="rId23"/>
    <p:sldId id="266" r:id="rId24"/>
    <p:sldId id="279" r:id="rId25"/>
    <p:sldId id="283" r:id="rId26"/>
    <p:sldId id="284" r:id="rId27"/>
    <p:sldId id="267" r:id="rId28"/>
    <p:sldId id="278" r:id="rId29"/>
    <p:sldId id="285" r:id="rId30"/>
    <p:sldId id="286" r:id="rId31"/>
    <p:sldId id="288" r:id="rId32"/>
    <p:sldId id="287" r:id="rId33"/>
    <p:sldId id="290" r:id="rId34"/>
    <p:sldId id="291" r:id="rId35"/>
    <p:sldId id="293" r:id="rId36"/>
    <p:sldId id="292" r:id="rId37"/>
    <p:sldId id="289"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08201-BDB4-477B-8F26-65206279DA5A}" type="datetimeFigureOut">
              <a:rPr lang="en-IN" smtClean="0"/>
              <a:t>06-02-2025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5E373-E567-4ADB-A4F4-0116FCE76BA2}" type="slidenum">
              <a:rPr lang="en-IN" smtClean="0"/>
              <a:t>‹#›</a:t>
            </a:fld>
            <a:endParaRPr lang="en-IN"/>
          </a:p>
        </p:txBody>
      </p:sp>
    </p:spTree>
    <p:extLst>
      <p:ext uri="{BB962C8B-B14F-4D97-AF65-F5344CB8AC3E}">
        <p14:creationId xmlns:p14="http://schemas.microsoft.com/office/powerpoint/2010/main" val="211350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A5E373-E567-4ADB-A4F4-0116FCE76BA2}" type="slidenum">
              <a:rPr lang="en-IN" smtClean="0"/>
              <a:t>4</a:t>
            </a:fld>
            <a:endParaRPr lang="en-IN"/>
          </a:p>
        </p:txBody>
      </p:sp>
    </p:spTree>
    <p:extLst>
      <p:ext uri="{BB962C8B-B14F-4D97-AF65-F5344CB8AC3E}">
        <p14:creationId xmlns:p14="http://schemas.microsoft.com/office/powerpoint/2010/main" val="157370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093-D60A-51B5-F062-C61E5DFA07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8AB5A2-85D4-857B-3FC7-81205BFA8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B2D090-74BA-9789-CE2D-DF07B158905A}"/>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5" name="Footer Placeholder 4">
            <a:extLst>
              <a:ext uri="{FF2B5EF4-FFF2-40B4-BE49-F238E27FC236}">
                <a16:creationId xmlns:a16="http://schemas.microsoft.com/office/drawing/2014/main" id="{2EF86DC0-5BFE-144C-41E6-D81AE38BB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355E4B-CBB8-EFBD-2EC8-CC785F43DDA1}"/>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218174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23A9-4AA4-9D33-8586-52110DDC6C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9BCE06-179C-6D2E-6221-2240C5DA2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57C99-24F5-D88F-7B1C-E729EC77CEDE}"/>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5" name="Footer Placeholder 4">
            <a:extLst>
              <a:ext uri="{FF2B5EF4-FFF2-40B4-BE49-F238E27FC236}">
                <a16:creationId xmlns:a16="http://schemas.microsoft.com/office/drawing/2014/main" id="{925F8E79-36EE-E92E-46D1-83768B11C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B4CB4-427E-A271-EA75-A698508A40A9}"/>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158127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15712-B0C9-2161-6AA8-C1BFC5D2CA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DDF569-6BBB-0A0B-4AC8-79902FA5A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D8367-17C8-ABA6-6BF7-DCD2AF33E215}"/>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5" name="Footer Placeholder 4">
            <a:extLst>
              <a:ext uri="{FF2B5EF4-FFF2-40B4-BE49-F238E27FC236}">
                <a16:creationId xmlns:a16="http://schemas.microsoft.com/office/drawing/2014/main" id="{92E3B313-2990-E759-1720-0A3BC603B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B8B6A-55B1-397C-790D-EA30CEAF7BB0}"/>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346332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3CB-AA75-718C-00B3-C4FEADC141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52A1ED-F43B-B58E-DCB4-489251C05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48FB1-0034-76E5-21B9-70428A34924C}"/>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5" name="Footer Placeholder 4">
            <a:extLst>
              <a:ext uri="{FF2B5EF4-FFF2-40B4-BE49-F238E27FC236}">
                <a16:creationId xmlns:a16="http://schemas.microsoft.com/office/drawing/2014/main" id="{ADB53D75-A268-A869-CFA5-EB7A87FB0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72EE8-357F-8435-4B50-1C4A1BF6039C}"/>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426720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C08-B68B-70D8-75CA-9AFCEC6C3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358531-54E2-0A74-CF60-9846AFC5C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3FDC1-8C8B-78B8-559A-705FDD8512A8}"/>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5" name="Footer Placeholder 4">
            <a:extLst>
              <a:ext uri="{FF2B5EF4-FFF2-40B4-BE49-F238E27FC236}">
                <a16:creationId xmlns:a16="http://schemas.microsoft.com/office/drawing/2014/main" id="{759C6735-BEA1-F8AD-CCF1-3966636D3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6224E-DFF2-DB85-DF4E-838EA263644E}"/>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102791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EF6-3B00-AD74-C6D0-5C17CD7D46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168809-875E-8D95-E721-15B366EBBE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5F272F-4EF8-F7B1-04AC-9B3DD693E9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ADD33F-C003-6289-41DB-1D3F24BB83ED}"/>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6" name="Footer Placeholder 5">
            <a:extLst>
              <a:ext uri="{FF2B5EF4-FFF2-40B4-BE49-F238E27FC236}">
                <a16:creationId xmlns:a16="http://schemas.microsoft.com/office/drawing/2014/main" id="{782FBC9A-31E0-8BA0-E2AB-E65F73802A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B29FD-D0EF-25D3-2E53-984563DF3A0D}"/>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64749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0A97-36D0-3EB5-C32A-CA6CFF4A7F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E51E71-A144-5477-9178-296DCEFE2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5A598-F147-73BC-759E-DFB484DF9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6485E-7D5E-552B-3F3F-FE05495CF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07B5C7-F53B-0D2C-F776-BB3BA6087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43FEEE-3EEE-9DDA-397B-8B7035C59D53}"/>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8" name="Footer Placeholder 7">
            <a:extLst>
              <a:ext uri="{FF2B5EF4-FFF2-40B4-BE49-F238E27FC236}">
                <a16:creationId xmlns:a16="http://schemas.microsoft.com/office/drawing/2014/main" id="{C52A85C4-8704-85D0-20AB-BCA6FB0CCC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CEC736-472D-9D51-E36B-D3283D538230}"/>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245723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F376-C5B2-266C-A020-8563C9F4D0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3CAADD-3E2D-2A0A-29CA-86C295932927}"/>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4" name="Footer Placeholder 3">
            <a:extLst>
              <a:ext uri="{FF2B5EF4-FFF2-40B4-BE49-F238E27FC236}">
                <a16:creationId xmlns:a16="http://schemas.microsoft.com/office/drawing/2014/main" id="{7DA70E68-4DEA-DCB0-C0E0-56CA6B44DC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01C232-3507-49F3-80BD-F895910EA22B}"/>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357143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2B736-8C81-D0F2-F80C-F8E93FF7F774}"/>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3" name="Footer Placeholder 2">
            <a:extLst>
              <a:ext uri="{FF2B5EF4-FFF2-40B4-BE49-F238E27FC236}">
                <a16:creationId xmlns:a16="http://schemas.microsoft.com/office/drawing/2014/main" id="{7062787A-6721-6FC9-4C09-DD9BCAC5EB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09FE3E-4A12-AE64-13C9-16B15AE35331}"/>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114485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3E55-75F9-DFFC-CDD9-9E770DC60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1039FE-DBE1-FB94-7BFA-3BDE80D7D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3C7AC9-0666-1E34-3FFE-0F869D9CB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D805E-2E55-C87C-8693-6F2D3F6F6705}"/>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6" name="Footer Placeholder 5">
            <a:extLst>
              <a:ext uri="{FF2B5EF4-FFF2-40B4-BE49-F238E27FC236}">
                <a16:creationId xmlns:a16="http://schemas.microsoft.com/office/drawing/2014/main" id="{F351F2A2-607F-DD46-0D74-11DB9B277F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2D4017-72D7-BB90-A35C-F982EDD698F4}"/>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123526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D5AF-1B02-04A9-388C-A0B7FFC5C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AAAF48-5F25-4103-3D65-F316A2CDB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7B5817-1941-B066-00F5-FBE3F1FB5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7433A-FAD0-92D9-6B8C-2BBD465063E0}"/>
              </a:ext>
            </a:extLst>
          </p:cNvPr>
          <p:cNvSpPr>
            <a:spLocks noGrp="1"/>
          </p:cNvSpPr>
          <p:nvPr>
            <p:ph type="dt" sz="half" idx="10"/>
          </p:nvPr>
        </p:nvSpPr>
        <p:spPr/>
        <p:txBody>
          <a:bodyPr/>
          <a:lstStyle/>
          <a:p>
            <a:fld id="{8C0B60C8-2BE5-4C4D-AD49-EF9013E1A5F1}" type="datetimeFigureOut">
              <a:rPr lang="en-IN" smtClean="0"/>
              <a:t>06-02-2025</a:t>
            </a:fld>
            <a:endParaRPr lang="en-IN"/>
          </a:p>
        </p:txBody>
      </p:sp>
      <p:sp>
        <p:nvSpPr>
          <p:cNvPr id="6" name="Footer Placeholder 5">
            <a:extLst>
              <a:ext uri="{FF2B5EF4-FFF2-40B4-BE49-F238E27FC236}">
                <a16:creationId xmlns:a16="http://schemas.microsoft.com/office/drawing/2014/main" id="{C78EAAB2-A92E-1B28-ADC4-632294CD78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B160F-153B-87DE-97A1-5A536146A4D1}"/>
              </a:ext>
            </a:extLst>
          </p:cNvPr>
          <p:cNvSpPr>
            <a:spLocks noGrp="1"/>
          </p:cNvSpPr>
          <p:nvPr>
            <p:ph type="sldNum" sz="quarter" idx="12"/>
          </p:nvPr>
        </p:nvSpPr>
        <p:spPr/>
        <p:txBody>
          <a:bodyPr/>
          <a:lstStyle/>
          <a:p>
            <a:fld id="{DD33DE63-A135-47E8-A521-056D9B4A054D}" type="slidenum">
              <a:rPr lang="en-IN" smtClean="0"/>
              <a:t>‹#›</a:t>
            </a:fld>
            <a:endParaRPr lang="en-IN"/>
          </a:p>
        </p:txBody>
      </p:sp>
    </p:spTree>
    <p:extLst>
      <p:ext uri="{BB962C8B-B14F-4D97-AF65-F5344CB8AC3E}">
        <p14:creationId xmlns:p14="http://schemas.microsoft.com/office/powerpoint/2010/main" val="253436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E53CB-DE5C-B0FC-F567-307305157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EB4925-3549-45B4-5D73-BC41CEF97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69DF1-B930-0593-E6B1-F646657EA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B60C8-2BE5-4C4D-AD49-EF9013E1A5F1}" type="datetimeFigureOut">
              <a:rPr lang="en-IN" smtClean="0"/>
              <a:t>06-02-2025</a:t>
            </a:fld>
            <a:endParaRPr lang="en-IN"/>
          </a:p>
        </p:txBody>
      </p:sp>
      <p:sp>
        <p:nvSpPr>
          <p:cNvPr id="5" name="Footer Placeholder 4">
            <a:extLst>
              <a:ext uri="{FF2B5EF4-FFF2-40B4-BE49-F238E27FC236}">
                <a16:creationId xmlns:a16="http://schemas.microsoft.com/office/drawing/2014/main" id="{3B19ACDE-D90F-454E-1B86-4D569421E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22D800-65F5-0DB8-2C60-090AFEF9F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3DE63-A135-47E8-A521-056D9B4A054D}" type="slidenum">
              <a:rPr lang="en-IN" smtClean="0"/>
              <a:t>‹#›</a:t>
            </a:fld>
            <a:endParaRPr lang="en-IN"/>
          </a:p>
        </p:txBody>
      </p:sp>
    </p:spTree>
    <p:extLst>
      <p:ext uri="{BB962C8B-B14F-4D97-AF65-F5344CB8AC3E}">
        <p14:creationId xmlns:p14="http://schemas.microsoft.com/office/powerpoint/2010/main" val="32642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emf"/><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46.emf"/><Relationship Id="rId5" Type="http://schemas.openxmlformats.org/officeDocument/2006/relationships/image" Target="../media/image45.png"/><Relationship Id="rId4" Type="http://schemas.openxmlformats.org/officeDocument/2006/relationships/image" Target="../media/image44.emf"/></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image" Target="../media/image47.emf"/></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emf"/><Relationship Id="rId4" Type="http://schemas.openxmlformats.org/officeDocument/2006/relationships/image" Target="../media/image50.emf"/></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emf"/><Relationship Id="rId4" Type="http://schemas.openxmlformats.org/officeDocument/2006/relationships/image" Target="../media/image53.emf"/></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63.emf"/><Relationship Id="rId4" Type="http://schemas.openxmlformats.org/officeDocument/2006/relationships/image" Target="../media/image62.emf"/></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65.emf"/><Relationship Id="rId4" Type="http://schemas.openxmlformats.org/officeDocument/2006/relationships/image" Target="../media/image64.emf"/></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emf"/><Relationship Id="rId4" Type="http://schemas.openxmlformats.org/officeDocument/2006/relationships/image" Target="../media/image66.emf"/></Relationships>
</file>

<file path=ppt/slides/_rels/slide4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emf"/><Relationship Id="rId4" Type="http://schemas.openxmlformats.org/officeDocument/2006/relationships/image" Target="../media/image69.emf"/></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emf"/><Relationship Id="rId4" Type="http://schemas.openxmlformats.org/officeDocument/2006/relationships/image" Target="../media/image72.emf"/></Relationships>
</file>

<file path=ppt/slides/_rels/slide4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77.emf"/><Relationship Id="rId5" Type="http://schemas.openxmlformats.org/officeDocument/2006/relationships/image" Target="../media/image76.png"/><Relationship Id="rId4" Type="http://schemas.openxmlformats.org/officeDocument/2006/relationships/image" Target="../media/image75.emf"/></Relationships>
</file>

<file path=ppt/slides/_rels/slide4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emf"/><Relationship Id="rId4" Type="http://schemas.openxmlformats.org/officeDocument/2006/relationships/image" Target="../media/image78.emf"/></Relationships>
</file>

<file path=ppt/slides/_rels/slide4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82.emf"/><Relationship Id="rId4" Type="http://schemas.openxmlformats.org/officeDocument/2006/relationships/image" Target="../media/image81.emf"/></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86.pn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85.emf"/><Relationship Id="rId5" Type="http://schemas.openxmlformats.org/officeDocument/2006/relationships/image" Target="../media/image84.png"/><Relationship Id="rId4" Type="http://schemas.openxmlformats.org/officeDocument/2006/relationships/image" Target="../media/image83.emf"/></Relationships>
</file>

<file path=ppt/slides/_rels/slide4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emf"/><Relationship Id="rId4" Type="http://schemas.openxmlformats.org/officeDocument/2006/relationships/image" Target="../media/image87.emf"/></Relationships>
</file>

<file path=ppt/slides/_rels/slide4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emf"/><Relationship Id="rId4" Type="http://schemas.openxmlformats.org/officeDocument/2006/relationships/image" Target="../media/image90.emf"/></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CFF8D3E-EA84-4CDD-40A9-93364A53396F}"/>
              </a:ext>
            </a:extLst>
          </p:cNvPr>
          <p:cNvSpPr/>
          <p:nvPr/>
        </p:nvSpPr>
        <p:spPr>
          <a:xfrm>
            <a:off x="1348034" y="857840"/>
            <a:ext cx="4835950" cy="2422688"/>
          </a:xfrm>
          <a:prstGeom prst="roundRect">
            <a:avLst/>
          </a:prstGeom>
          <a:solidFill>
            <a:schemeClr val="tx1">
              <a:lumMod val="75000"/>
              <a:lumOff val="2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Capstone Project – Sprots Analysis </a:t>
            </a:r>
          </a:p>
          <a:p>
            <a:pPr algn="ct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rPr>
              <a:t>Srinath M</a:t>
            </a:r>
          </a:p>
        </p:txBody>
      </p:sp>
    </p:spTree>
    <p:extLst>
      <p:ext uri="{BB962C8B-B14F-4D97-AF65-F5344CB8AC3E}">
        <p14:creationId xmlns:p14="http://schemas.microsoft.com/office/powerpoint/2010/main" val="347867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39DC8CE9-2E0E-3DE1-ABA8-1896B4236371}"/>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7F7553B9-B9E9-7D73-2A61-1BFBB342EB26}"/>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9C6BF9D-5A3E-695C-01CD-FBB7D407258A}"/>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2F9A03F-7C79-782E-AD0A-7C69C5ACCBED}"/>
              </a:ext>
            </a:extLst>
          </p:cNvPr>
          <p:cNvSpPr txBox="1"/>
          <p:nvPr/>
        </p:nvSpPr>
        <p:spPr>
          <a:xfrm>
            <a:off x="1069142" y="512917"/>
            <a:ext cx="6104020" cy="369332"/>
          </a:xfrm>
          <a:prstGeom prst="rect">
            <a:avLst/>
          </a:prstGeom>
          <a:noFill/>
        </p:spPr>
        <p:txBody>
          <a:bodyPr wrap="square">
            <a:spAutoFit/>
          </a:bodyPr>
          <a:lstStyle/>
          <a:p>
            <a:r>
              <a:rPr lang="en-US" dirty="0"/>
              <a:t>3.	Which cities have hosted the most Olympic Games?</a:t>
            </a:r>
            <a:endParaRPr lang="en-IN" dirty="0"/>
          </a:p>
        </p:txBody>
      </p:sp>
      <p:sp>
        <p:nvSpPr>
          <p:cNvPr id="6" name="TextBox 5">
            <a:extLst>
              <a:ext uri="{FF2B5EF4-FFF2-40B4-BE49-F238E27FC236}">
                <a16:creationId xmlns:a16="http://schemas.microsoft.com/office/drawing/2014/main" id="{9A4519FF-A194-1640-0B29-48CEF8D3EB63}"/>
              </a:ext>
            </a:extLst>
          </p:cNvPr>
          <p:cNvSpPr txBox="1"/>
          <p:nvPr/>
        </p:nvSpPr>
        <p:spPr>
          <a:xfrm>
            <a:off x="1530492" y="2128681"/>
            <a:ext cx="4182151" cy="2031325"/>
          </a:xfrm>
          <a:prstGeom prst="rect">
            <a:avLst/>
          </a:prstGeom>
          <a:noFill/>
        </p:spPr>
        <p:txBody>
          <a:bodyPr wrap="square">
            <a:spAutoFit/>
          </a:bodyPr>
          <a:lstStyle/>
          <a:p>
            <a:pPr algn="just"/>
            <a:r>
              <a:rPr lang="en-US" dirty="0"/>
              <a:t>The analysis of the Games City table reveals the most frequent Olympic host cities, including London, Paris, and Los Angeles, each hosting three times. These insights highlight the global spread of the Olympics and the significance of key host cities in its history.</a:t>
            </a:r>
            <a:endParaRPr lang="en-IN" dirty="0"/>
          </a:p>
        </p:txBody>
      </p:sp>
      <p:pic>
        <p:nvPicPr>
          <p:cNvPr id="11" name="Picture 10">
            <a:extLst>
              <a:ext uri="{FF2B5EF4-FFF2-40B4-BE49-F238E27FC236}">
                <a16:creationId xmlns:a16="http://schemas.microsoft.com/office/drawing/2014/main" id="{47DC1993-6F7C-C0E7-6796-BBDD270029B0}"/>
              </a:ext>
            </a:extLst>
          </p:cNvPr>
          <p:cNvPicPr>
            <a:picLocks noChangeAspect="1"/>
          </p:cNvPicPr>
          <p:nvPr/>
        </p:nvPicPr>
        <p:blipFill>
          <a:blip r:embed="rId4"/>
          <a:stretch>
            <a:fillRect/>
          </a:stretch>
        </p:blipFill>
        <p:spPr>
          <a:xfrm>
            <a:off x="6479359" y="1036780"/>
            <a:ext cx="3739182" cy="5308303"/>
          </a:xfrm>
          <a:prstGeom prst="rect">
            <a:avLst/>
          </a:prstGeom>
        </p:spPr>
      </p:pic>
    </p:spTree>
    <p:extLst>
      <p:ext uri="{BB962C8B-B14F-4D97-AF65-F5344CB8AC3E}">
        <p14:creationId xmlns:p14="http://schemas.microsoft.com/office/powerpoint/2010/main" val="283327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52AD1-A9C8-C0D9-A0C0-34CD2D634E5D}"/>
              </a:ext>
            </a:extLst>
          </p:cNvPr>
          <p:cNvPicPr>
            <a:picLocks noChangeAspect="1"/>
          </p:cNvPicPr>
          <p:nvPr/>
        </p:nvPicPr>
        <p:blipFill>
          <a:blip r:embed="rId2"/>
          <a:stretch>
            <a:fillRect/>
          </a:stretch>
        </p:blipFill>
        <p:spPr>
          <a:xfrm>
            <a:off x="0" y="29307"/>
            <a:ext cx="12192000" cy="6799385"/>
          </a:xfrm>
          <a:prstGeom prst="rect">
            <a:avLst/>
          </a:prstGeom>
        </p:spPr>
      </p:pic>
    </p:spTree>
    <p:extLst>
      <p:ext uri="{BB962C8B-B14F-4D97-AF65-F5344CB8AC3E}">
        <p14:creationId xmlns:p14="http://schemas.microsoft.com/office/powerpoint/2010/main" val="288419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DBA89250-D6BF-25E6-BE2C-7EFD1BB94F06}"/>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81813B5F-D0D3-58E7-7709-7F8A6B0820EB}"/>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EA1FE8F-5E96-1D52-FC56-464ADAE39327}"/>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797B89D-F0BA-9108-E450-18F9168ECB8B}"/>
              </a:ext>
            </a:extLst>
          </p:cNvPr>
          <p:cNvSpPr txBox="1"/>
          <p:nvPr/>
        </p:nvSpPr>
        <p:spPr>
          <a:xfrm>
            <a:off x="1415716" y="433633"/>
            <a:ext cx="6104020" cy="646331"/>
          </a:xfrm>
          <a:prstGeom prst="rect">
            <a:avLst/>
          </a:prstGeom>
          <a:noFill/>
        </p:spPr>
        <p:txBody>
          <a:bodyPr wrap="square">
            <a:spAutoFit/>
          </a:bodyPr>
          <a:lstStyle/>
          <a:p>
            <a:r>
              <a:rPr lang="en-US" dirty="0"/>
              <a:t>4.	What is the distribution of sports between Summer and Winter Olympics?</a:t>
            </a:r>
            <a:endParaRPr lang="en-IN" dirty="0"/>
          </a:p>
        </p:txBody>
      </p:sp>
      <p:sp>
        <p:nvSpPr>
          <p:cNvPr id="5" name="TextBox 4">
            <a:extLst>
              <a:ext uri="{FF2B5EF4-FFF2-40B4-BE49-F238E27FC236}">
                <a16:creationId xmlns:a16="http://schemas.microsoft.com/office/drawing/2014/main" id="{0D1D5B2D-81A6-17AB-0DE8-42BCC98F2C65}"/>
              </a:ext>
            </a:extLst>
          </p:cNvPr>
          <p:cNvSpPr txBox="1"/>
          <p:nvPr/>
        </p:nvSpPr>
        <p:spPr>
          <a:xfrm>
            <a:off x="1047574" y="1685290"/>
            <a:ext cx="3420152" cy="4247317"/>
          </a:xfrm>
          <a:prstGeom prst="rect">
            <a:avLst/>
          </a:prstGeom>
          <a:noFill/>
        </p:spPr>
        <p:txBody>
          <a:bodyPr wrap="square">
            <a:spAutoFit/>
          </a:bodyPr>
          <a:lstStyle/>
          <a:p>
            <a:pPr algn="just"/>
            <a:r>
              <a:rPr lang="en-US" dirty="0"/>
              <a:t>The analysis shows that the Summer Olympics feature more sports than the Winter Olympics, as seen in the Games and Sport tables. Summer events include Athletics, Swimming, and Gymnastics, while Winter Games focus on sports like Alpine Skiing and Ice Hockey. Some sports are exclusive to each season, such as Cycling for Summer and Bobsleigh for Winter. Over time, new sports have been introduced, expanding the diversity of both Olympic editions.</a:t>
            </a:r>
            <a:endParaRPr lang="en-IN" dirty="0"/>
          </a:p>
        </p:txBody>
      </p:sp>
      <p:pic>
        <p:nvPicPr>
          <p:cNvPr id="6" name="Picture 5">
            <a:extLst>
              <a:ext uri="{FF2B5EF4-FFF2-40B4-BE49-F238E27FC236}">
                <a16:creationId xmlns:a16="http://schemas.microsoft.com/office/drawing/2014/main" id="{49FC6F4C-4CE9-E3F9-67CC-9FDDA0BE6002}"/>
              </a:ext>
            </a:extLst>
          </p:cNvPr>
          <p:cNvPicPr>
            <a:picLocks noChangeAspect="1"/>
          </p:cNvPicPr>
          <p:nvPr/>
        </p:nvPicPr>
        <p:blipFill>
          <a:blip r:embed="rId4"/>
          <a:stretch>
            <a:fillRect/>
          </a:stretch>
        </p:blipFill>
        <p:spPr>
          <a:xfrm>
            <a:off x="5717189" y="2101123"/>
            <a:ext cx="4421421" cy="3415649"/>
          </a:xfrm>
          <a:prstGeom prst="rect">
            <a:avLst/>
          </a:prstGeom>
        </p:spPr>
      </p:pic>
    </p:spTree>
    <p:extLst>
      <p:ext uri="{BB962C8B-B14F-4D97-AF65-F5344CB8AC3E}">
        <p14:creationId xmlns:p14="http://schemas.microsoft.com/office/powerpoint/2010/main" val="351411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89D7FDEE-1BCC-1FD7-6FEF-89F47DBFD802}"/>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5992738A-7B3F-3170-26BF-83DE7F09271C}"/>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DBE9ECA3-39FB-24A3-F9EF-5A77151BE2AC}"/>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65D6FD8-261E-C83E-6907-776FCD7AB9FD}"/>
              </a:ext>
            </a:extLst>
          </p:cNvPr>
          <p:cNvSpPr txBox="1"/>
          <p:nvPr/>
        </p:nvSpPr>
        <p:spPr>
          <a:xfrm>
            <a:off x="1110916" y="433633"/>
            <a:ext cx="6104020" cy="646331"/>
          </a:xfrm>
          <a:prstGeom prst="rect">
            <a:avLst/>
          </a:prstGeom>
          <a:noFill/>
        </p:spPr>
        <p:txBody>
          <a:bodyPr wrap="square">
            <a:spAutoFit/>
          </a:bodyPr>
          <a:lstStyle/>
          <a:p>
            <a:r>
              <a:rPr lang="en-US" dirty="0"/>
              <a:t>5.	Which sports have the highest number of events in the Olympics?</a:t>
            </a:r>
            <a:endParaRPr lang="en-IN" dirty="0"/>
          </a:p>
        </p:txBody>
      </p:sp>
      <p:pic>
        <p:nvPicPr>
          <p:cNvPr id="4" name="Picture 3">
            <a:extLst>
              <a:ext uri="{FF2B5EF4-FFF2-40B4-BE49-F238E27FC236}">
                <a16:creationId xmlns:a16="http://schemas.microsoft.com/office/drawing/2014/main" id="{98839DEE-21D0-C829-E70E-9DD7B782A594}"/>
              </a:ext>
            </a:extLst>
          </p:cNvPr>
          <p:cNvPicPr>
            <a:picLocks noChangeAspect="1"/>
          </p:cNvPicPr>
          <p:nvPr/>
        </p:nvPicPr>
        <p:blipFill>
          <a:blip r:embed="rId4"/>
          <a:stretch>
            <a:fillRect/>
          </a:stretch>
        </p:blipFill>
        <p:spPr>
          <a:xfrm>
            <a:off x="933254" y="3429001"/>
            <a:ext cx="9317651" cy="2995366"/>
          </a:xfrm>
          <a:prstGeom prst="rect">
            <a:avLst/>
          </a:prstGeom>
        </p:spPr>
      </p:pic>
      <p:sp>
        <p:nvSpPr>
          <p:cNvPr id="6" name="TextBox 5">
            <a:extLst>
              <a:ext uri="{FF2B5EF4-FFF2-40B4-BE49-F238E27FC236}">
                <a16:creationId xmlns:a16="http://schemas.microsoft.com/office/drawing/2014/main" id="{0666C84D-1E42-FCF7-FF7F-3EDAB4156B3A}"/>
              </a:ext>
            </a:extLst>
          </p:cNvPr>
          <p:cNvSpPr txBox="1"/>
          <p:nvPr/>
        </p:nvSpPr>
        <p:spPr>
          <a:xfrm>
            <a:off x="933254" y="1583704"/>
            <a:ext cx="9228841" cy="1477328"/>
          </a:xfrm>
          <a:prstGeom prst="rect">
            <a:avLst/>
          </a:prstGeom>
          <a:noFill/>
        </p:spPr>
        <p:txBody>
          <a:bodyPr wrap="square">
            <a:spAutoFit/>
          </a:bodyPr>
          <a:lstStyle/>
          <a:p>
            <a:pPr algn="just"/>
            <a:r>
              <a:rPr lang="en-US" dirty="0"/>
              <a:t>The analysis shows that Athletics has the highest number of events, followed by Swimming and Gymnastics. Sports like Cycling, Weightlifting, and Wrestling also have many events due to multiple categories and weight classes. Shooting and Fencing historically featured numerous events due to their diverse formats. Overall, sports with various disciplines and classifications tend to have the most events.</a:t>
            </a:r>
            <a:endParaRPr lang="en-IN" dirty="0"/>
          </a:p>
        </p:txBody>
      </p:sp>
    </p:spTree>
    <p:extLst>
      <p:ext uri="{BB962C8B-B14F-4D97-AF65-F5344CB8AC3E}">
        <p14:creationId xmlns:p14="http://schemas.microsoft.com/office/powerpoint/2010/main" val="145583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BE72B2C1-9074-25B3-8EE5-284D071423A9}"/>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42FB08C4-494B-A641-544B-EA80BB5EF51B}"/>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25533DE-2637-3738-E572-7B490BF5042F}"/>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A9C47C73-7893-E86A-F602-711B0F8E11D7}"/>
              </a:ext>
            </a:extLst>
          </p:cNvPr>
          <p:cNvPicPr>
            <a:picLocks noChangeAspect="1"/>
          </p:cNvPicPr>
          <p:nvPr/>
        </p:nvPicPr>
        <p:blipFill>
          <a:blip r:embed="rId4"/>
          <a:stretch>
            <a:fillRect/>
          </a:stretch>
        </p:blipFill>
        <p:spPr>
          <a:xfrm>
            <a:off x="5895430" y="1711082"/>
            <a:ext cx="4700423" cy="3435835"/>
          </a:xfrm>
          <a:prstGeom prst="rect">
            <a:avLst/>
          </a:prstGeom>
        </p:spPr>
      </p:pic>
      <p:sp>
        <p:nvSpPr>
          <p:cNvPr id="4" name="TextBox 3">
            <a:extLst>
              <a:ext uri="{FF2B5EF4-FFF2-40B4-BE49-F238E27FC236}">
                <a16:creationId xmlns:a16="http://schemas.microsoft.com/office/drawing/2014/main" id="{C7490E0C-3361-FF8D-CE4C-D201E6B3168C}"/>
              </a:ext>
            </a:extLst>
          </p:cNvPr>
          <p:cNvSpPr txBox="1"/>
          <p:nvPr/>
        </p:nvSpPr>
        <p:spPr>
          <a:xfrm>
            <a:off x="1479883" y="510544"/>
            <a:ext cx="6557211" cy="374077"/>
          </a:xfrm>
          <a:prstGeom prst="rect">
            <a:avLst/>
          </a:prstGeom>
          <a:noFill/>
        </p:spPr>
        <p:txBody>
          <a:bodyPr wrap="square">
            <a:spAutoFit/>
          </a:bodyPr>
          <a:lstStyle/>
          <a:p>
            <a:pPr lvl="0">
              <a:lnSpc>
                <a:spcPct val="107000"/>
              </a:lnSpc>
              <a:spcAft>
                <a:spcPts val="800"/>
              </a:spcAft>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       How has the participation in each sport evolved over time?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AAAC9D9-2A02-5882-7BF5-68AD106C1A07}"/>
              </a:ext>
            </a:extLst>
          </p:cNvPr>
          <p:cNvSpPr txBox="1"/>
          <p:nvPr/>
        </p:nvSpPr>
        <p:spPr>
          <a:xfrm>
            <a:off x="933254" y="1711082"/>
            <a:ext cx="4439652" cy="3416320"/>
          </a:xfrm>
          <a:prstGeom prst="rect">
            <a:avLst/>
          </a:prstGeom>
          <a:noFill/>
        </p:spPr>
        <p:txBody>
          <a:bodyPr wrap="square">
            <a:spAutoFit/>
          </a:bodyPr>
          <a:lstStyle/>
          <a:p>
            <a:pPr algn="just"/>
            <a:r>
              <a:rPr lang="en-US" dirty="0"/>
              <a:t>The analysis shows that Athletics and Swimming have consistently high participation due to their numerous events and accessibility. Gymnastics and Cycling have grown steadily, while team sports like Basketball, Volleyball, and Football have expanded over time. Participation trends are influenced by new events, rule changes, and increased athlete representation. Overall, the Olympics have seen continuous growth in sports participation, reflecting greater global involvement.</a:t>
            </a:r>
            <a:endParaRPr lang="en-IN" dirty="0"/>
          </a:p>
        </p:txBody>
      </p:sp>
    </p:spTree>
    <p:extLst>
      <p:ext uri="{BB962C8B-B14F-4D97-AF65-F5344CB8AC3E}">
        <p14:creationId xmlns:p14="http://schemas.microsoft.com/office/powerpoint/2010/main" val="1747672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A6A7BB-C800-3C17-9566-45C5ACAAFF2B}"/>
              </a:ext>
            </a:extLst>
          </p:cNvPr>
          <p:cNvPicPr>
            <a:picLocks noChangeAspect="1"/>
          </p:cNvPicPr>
          <p:nvPr/>
        </p:nvPicPr>
        <p:blipFill>
          <a:blip r:embed="rId2"/>
          <a:stretch>
            <a:fillRect/>
          </a:stretch>
        </p:blipFill>
        <p:spPr>
          <a:xfrm>
            <a:off x="0" y="64720"/>
            <a:ext cx="12192000" cy="6728560"/>
          </a:xfrm>
          <a:prstGeom prst="rect">
            <a:avLst/>
          </a:prstGeom>
        </p:spPr>
      </p:pic>
    </p:spTree>
    <p:extLst>
      <p:ext uri="{BB962C8B-B14F-4D97-AF65-F5344CB8AC3E}">
        <p14:creationId xmlns:p14="http://schemas.microsoft.com/office/powerpoint/2010/main" val="237759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9E7EDC22-C8F4-299A-4AD3-1CC98D6F25B3}"/>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06DCB3DE-A47E-C52E-5D40-950036E6CBFA}"/>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1C002A0-2AE0-7BD7-9092-49A97906B7DF}"/>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8524450-37B7-067C-2D8E-0D9FAB6ED20C}"/>
              </a:ext>
            </a:extLst>
          </p:cNvPr>
          <p:cNvSpPr txBox="1"/>
          <p:nvPr/>
        </p:nvSpPr>
        <p:spPr>
          <a:xfrm>
            <a:off x="1367590" y="512917"/>
            <a:ext cx="6104020" cy="369332"/>
          </a:xfrm>
          <a:prstGeom prst="rect">
            <a:avLst/>
          </a:prstGeom>
          <a:noFill/>
        </p:spPr>
        <p:txBody>
          <a:bodyPr wrap="square">
            <a:spAutoFit/>
          </a:bodyPr>
          <a:lstStyle/>
          <a:p>
            <a:r>
              <a:rPr lang="en-US" dirty="0"/>
              <a:t>7.	How many events are there in each sport?</a:t>
            </a:r>
            <a:endParaRPr lang="en-IN" dirty="0"/>
          </a:p>
        </p:txBody>
      </p:sp>
      <p:pic>
        <p:nvPicPr>
          <p:cNvPr id="4" name="Picture 3">
            <a:extLst>
              <a:ext uri="{FF2B5EF4-FFF2-40B4-BE49-F238E27FC236}">
                <a16:creationId xmlns:a16="http://schemas.microsoft.com/office/drawing/2014/main" id="{845231F2-7F92-4A7C-98DE-D42FE567DEA1}"/>
              </a:ext>
            </a:extLst>
          </p:cNvPr>
          <p:cNvPicPr>
            <a:picLocks noChangeAspect="1"/>
          </p:cNvPicPr>
          <p:nvPr/>
        </p:nvPicPr>
        <p:blipFill>
          <a:blip r:embed="rId4"/>
          <a:stretch>
            <a:fillRect/>
          </a:stretch>
        </p:blipFill>
        <p:spPr>
          <a:xfrm>
            <a:off x="6841200" y="1593945"/>
            <a:ext cx="4065811" cy="4751138"/>
          </a:xfrm>
          <a:prstGeom prst="rect">
            <a:avLst/>
          </a:prstGeom>
        </p:spPr>
      </p:pic>
      <p:sp>
        <p:nvSpPr>
          <p:cNvPr id="8" name="TextBox 7">
            <a:extLst>
              <a:ext uri="{FF2B5EF4-FFF2-40B4-BE49-F238E27FC236}">
                <a16:creationId xmlns:a16="http://schemas.microsoft.com/office/drawing/2014/main" id="{F786ED4F-0D3F-C162-0053-9243CA0165CD}"/>
              </a:ext>
            </a:extLst>
          </p:cNvPr>
          <p:cNvSpPr txBox="1"/>
          <p:nvPr/>
        </p:nvSpPr>
        <p:spPr>
          <a:xfrm>
            <a:off x="1493342" y="2122854"/>
            <a:ext cx="4065811" cy="3416320"/>
          </a:xfrm>
          <a:prstGeom prst="rect">
            <a:avLst/>
          </a:prstGeom>
          <a:noFill/>
        </p:spPr>
        <p:txBody>
          <a:bodyPr wrap="square">
            <a:spAutoFit/>
          </a:bodyPr>
          <a:lstStyle/>
          <a:p>
            <a:pPr algn="just"/>
            <a:r>
              <a:rPr lang="en-US" dirty="0"/>
              <a:t>The analysis shows that Athletics gymnastics and Swimming have consistently high participation due to their numerous events and accessibility. Cycling have grown steadily shooting, Football have expanded over time. Participation trends are influenced by new events, rule changes, and increased athlete representation. Overall, the Olympics have seen continuous growth in sports participation, reflecting greater global involvement.</a:t>
            </a:r>
            <a:endParaRPr lang="en-IN" dirty="0"/>
          </a:p>
        </p:txBody>
      </p:sp>
    </p:spTree>
    <p:extLst>
      <p:ext uri="{BB962C8B-B14F-4D97-AF65-F5344CB8AC3E}">
        <p14:creationId xmlns:p14="http://schemas.microsoft.com/office/powerpoint/2010/main" val="180392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7C5AB27A-CC6A-E512-51D7-858BCBBC6A44}"/>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2534B4B8-EC20-36C0-A0A7-AEB2C49E0C6C}"/>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96A2000-0588-D0A3-22B2-C4ED400240F3}"/>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7722ACC-F483-2AB0-3841-03CDF4AB5E59}"/>
              </a:ext>
            </a:extLst>
          </p:cNvPr>
          <p:cNvSpPr txBox="1"/>
          <p:nvPr/>
        </p:nvSpPr>
        <p:spPr>
          <a:xfrm>
            <a:off x="1880936" y="638368"/>
            <a:ext cx="8209547" cy="369332"/>
          </a:xfrm>
          <a:prstGeom prst="rect">
            <a:avLst/>
          </a:prstGeom>
          <a:noFill/>
        </p:spPr>
        <p:txBody>
          <a:bodyPr wrap="square">
            <a:spAutoFit/>
          </a:bodyPr>
          <a:lstStyle/>
          <a:p>
            <a:r>
              <a:rPr lang="en-US" dirty="0"/>
              <a:t>8.	What is the distribution of events by gender (Men, Women, Mixed)?</a:t>
            </a:r>
            <a:endParaRPr lang="en-IN" dirty="0"/>
          </a:p>
        </p:txBody>
      </p:sp>
      <p:pic>
        <p:nvPicPr>
          <p:cNvPr id="8" name="Picture 7">
            <a:extLst>
              <a:ext uri="{FF2B5EF4-FFF2-40B4-BE49-F238E27FC236}">
                <a16:creationId xmlns:a16="http://schemas.microsoft.com/office/drawing/2014/main" id="{FDA511C5-1B4C-616F-C1C1-D3D54F8A1F6A}"/>
              </a:ext>
            </a:extLst>
          </p:cNvPr>
          <p:cNvPicPr>
            <a:picLocks noChangeAspect="1"/>
          </p:cNvPicPr>
          <p:nvPr/>
        </p:nvPicPr>
        <p:blipFill>
          <a:blip r:embed="rId4"/>
          <a:stretch>
            <a:fillRect/>
          </a:stretch>
        </p:blipFill>
        <p:spPr>
          <a:xfrm>
            <a:off x="6067657" y="2021305"/>
            <a:ext cx="4846454" cy="3367524"/>
          </a:xfrm>
          <a:prstGeom prst="rect">
            <a:avLst/>
          </a:prstGeom>
        </p:spPr>
      </p:pic>
      <p:sp>
        <p:nvSpPr>
          <p:cNvPr id="13" name="TextBox 12">
            <a:extLst>
              <a:ext uri="{FF2B5EF4-FFF2-40B4-BE49-F238E27FC236}">
                <a16:creationId xmlns:a16="http://schemas.microsoft.com/office/drawing/2014/main" id="{AC161AA1-220C-CF9F-FA50-14011DA7E478}"/>
              </a:ext>
            </a:extLst>
          </p:cNvPr>
          <p:cNvSpPr txBox="1"/>
          <p:nvPr/>
        </p:nvSpPr>
        <p:spPr>
          <a:xfrm>
            <a:off x="2073443" y="1997839"/>
            <a:ext cx="2851484" cy="2862322"/>
          </a:xfrm>
          <a:prstGeom prst="rect">
            <a:avLst/>
          </a:prstGeom>
          <a:noFill/>
        </p:spPr>
        <p:txBody>
          <a:bodyPr wrap="square">
            <a:spAutoFit/>
          </a:bodyPr>
          <a:lstStyle/>
          <a:p>
            <a:pPr algn="just"/>
            <a:r>
              <a:rPr lang="en-US" dirty="0"/>
              <a:t>Historically, Men's events dominated, but recent Olympic editions have significantly increased Women's and Mixed events. Many sports now feature near parity, with added women's categories and mixed formats promoting gender inclusivity.</a:t>
            </a:r>
            <a:endParaRPr lang="en-IN" dirty="0"/>
          </a:p>
        </p:txBody>
      </p:sp>
    </p:spTree>
    <p:extLst>
      <p:ext uri="{BB962C8B-B14F-4D97-AF65-F5344CB8AC3E}">
        <p14:creationId xmlns:p14="http://schemas.microsoft.com/office/powerpoint/2010/main" val="3821188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B26A7472-8084-94D0-8428-29221D81DD33}"/>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E16BD1C4-725E-BE30-9519-13775D7AAB60}"/>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CA9E074-8BCE-2CA7-3DDB-BC48425C3D38}"/>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10F5D30-58B6-3EA4-1711-85714DE78511}"/>
              </a:ext>
            </a:extLst>
          </p:cNvPr>
          <p:cNvSpPr txBox="1"/>
          <p:nvPr/>
        </p:nvSpPr>
        <p:spPr>
          <a:xfrm>
            <a:off x="1560095" y="512917"/>
            <a:ext cx="6104020" cy="369332"/>
          </a:xfrm>
          <a:prstGeom prst="rect">
            <a:avLst/>
          </a:prstGeom>
          <a:noFill/>
        </p:spPr>
        <p:txBody>
          <a:bodyPr wrap="square">
            <a:spAutoFit/>
          </a:bodyPr>
          <a:lstStyle/>
          <a:p>
            <a:r>
              <a:rPr lang="en-US" dirty="0"/>
              <a:t>9.	How has the number of events changed over time?</a:t>
            </a:r>
            <a:endParaRPr lang="en-IN" dirty="0"/>
          </a:p>
        </p:txBody>
      </p:sp>
      <p:pic>
        <p:nvPicPr>
          <p:cNvPr id="4" name="Picture 3">
            <a:extLst>
              <a:ext uri="{FF2B5EF4-FFF2-40B4-BE49-F238E27FC236}">
                <a16:creationId xmlns:a16="http://schemas.microsoft.com/office/drawing/2014/main" id="{CA6DD7EE-0EDC-8670-C91C-C00082E1CD82}"/>
              </a:ext>
            </a:extLst>
          </p:cNvPr>
          <p:cNvPicPr>
            <a:picLocks noChangeAspect="1"/>
          </p:cNvPicPr>
          <p:nvPr/>
        </p:nvPicPr>
        <p:blipFill>
          <a:blip r:embed="rId4"/>
          <a:stretch>
            <a:fillRect/>
          </a:stretch>
        </p:blipFill>
        <p:spPr>
          <a:xfrm>
            <a:off x="5935578" y="1959089"/>
            <a:ext cx="5271684" cy="3429739"/>
          </a:xfrm>
          <a:prstGeom prst="rect">
            <a:avLst/>
          </a:prstGeom>
        </p:spPr>
      </p:pic>
      <p:sp>
        <p:nvSpPr>
          <p:cNvPr id="6" name="TextBox 5">
            <a:extLst>
              <a:ext uri="{FF2B5EF4-FFF2-40B4-BE49-F238E27FC236}">
                <a16:creationId xmlns:a16="http://schemas.microsoft.com/office/drawing/2014/main" id="{65519E61-C9DA-38C2-9B18-EAE90F937148}"/>
              </a:ext>
            </a:extLst>
          </p:cNvPr>
          <p:cNvSpPr txBox="1"/>
          <p:nvPr/>
        </p:nvSpPr>
        <p:spPr>
          <a:xfrm>
            <a:off x="984738" y="1688799"/>
            <a:ext cx="4154906" cy="3970318"/>
          </a:xfrm>
          <a:prstGeom prst="rect">
            <a:avLst/>
          </a:prstGeom>
          <a:noFill/>
        </p:spPr>
        <p:txBody>
          <a:bodyPr wrap="square">
            <a:spAutoFit/>
          </a:bodyPr>
          <a:lstStyle/>
          <a:p>
            <a:pPr algn="just"/>
            <a:r>
              <a:rPr lang="en-US" dirty="0"/>
              <a:t>The analysis shows that early Olympic editions featured fewer events, primarily focusing on Athletics, Gymnastics, and Swimming. Over time, new sports such as Basketball, Judo, and Taekwondo were introduced, contributing to a steady increase in events. The growth was further boosted by the addition of women's and mixed competitions and the expansion of disciplines like Cycling and Weightlifting. Overall, the Olympic Games have continuously evolved, reflecting greater diversity in sports and athlete participation.</a:t>
            </a:r>
            <a:endParaRPr lang="en-IN" dirty="0"/>
          </a:p>
        </p:txBody>
      </p:sp>
    </p:spTree>
    <p:extLst>
      <p:ext uri="{BB962C8B-B14F-4D97-AF65-F5344CB8AC3E}">
        <p14:creationId xmlns:p14="http://schemas.microsoft.com/office/powerpoint/2010/main" val="1618549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E998C-2B42-97FE-C78B-5062D05C5B6B}"/>
              </a:ext>
            </a:extLst>
          </p:cNvPr>
          <p:cNvPicPr>
            <a:picLocks noChangeAspect="1"/>
          </p:cNvPicPr>
          <p:nvPr/>
        </p:nvPicPr>
        <p:blipFill>
          <a:blip r:embed="rId2"/>
          <a:stretch>
            <a:fillRect/>
          </a:stretch>
        </p:blipFill>
        <p:spPr>
          <a:xfrm>
            <a:off x="0" y="55349"/>
            <a:ext cx="12192000" cy="6747302"/>
          </a:xfrm>
          <a:prstGeom prst="rect">
            <a:avLst/>
          </a:prstGeom>
        </p:spPr>
      </p:pic>
    </p:spTree>
    <p:extLst>
      <p:ext uri="{BB962C8B-B14F-4D97-AF65-F5344CB8AC3E}">
        <p14:creationId xmlns:p14="http://schemas.microsoft.com/office/powerpoint/2010/main" val="33568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D36071-F0C9-8E64-2310-DEE14F48512E}"/>
              </a:ext>
            </a:extLst>
          </p:cNvPr>
          <p:cNvPicPr>
            <a:picLocks noChangeAspect="1"/>
          </p:cNvPicPr>
          <p:nvPr/>
        </p:nvPicPr>
        <p:blipFill>
          <a:blip r:embed="rId2"/>
          <a:stretch>
            <a:fillRect/>
          </a:stretch>
        </p:blipFill>
        <p:spPr>
          <a:xfrm>
            <a:off x="136508" y="103694"/>
            <a:ext cx="11918983" cy="6459201"/>
          </a:xfrm>
          <a:prstGeom prst="rect">
            <a:avLst/>
          </a:prstGeom>
        </p:spPr>
      </p:pic>
    </p:spTree>
    <p:extLst>
      <p:ext uri="{BB962C8B-B14F-4D97-AF65-F5344CB8AC3E}">
        <p14:creationId xmlns:p14="http://schemas.microsoft.com/office/powerpoint/2010/main" val="211466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71928974-36E1-1BB4-70F7-73804B4FAC80}"/>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01CC756F-0538-4BCC-CFCC-A1B06D08FFDF}"/>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B045226A-CF6D-78D8-2E5D-6555D845EB67}"/>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206A438-F834-7AF6-F27F-6273E92062B8}"/>
              </a:ext>
            </a:extLst>
          </p:cNvPr>
          <p:cNvSpPr txBox="1"/>
          <p:nvPr/>
        </p:nvSpPr>
        <p:spPr>
          <a:xfrm>
            <a:off x="1191126" y="512917"/>
            <a:ext cx="6104020" cy="369332"/>
          </a:xfrm>
          <a:prstGeom prst="rect">
            <a:avLst/>
          </a:prstGeom>
          <a:noFill/>
        </p:spPr>
        <p:txBody>
          <a:bodyPr wrap="square">
            <a:spAutoFit/>
          </a:bodyPr>
          <a:lstStyle/>
          <a:p>
            <a:r>
              <a:rPr lang="en-US" dirty="0"/>
              <a:t>10.	What is the distribution of participants by gender?</a:t>
            </a:r>
            <a:endParaRPr lang="en-IN" dirty="0"/>
          </a:p>
        </p:txBody>
      </p:sp>
      <p:pic>
        <p:nvPicPr>
          <p:cNvPr id="4" name="Picture 3">
            <a:extLst>
              <a:ext uri="{FF2B5EF4-FFF2-40B4-BE49-F238E27FC236}">
                <a16:creationId xmlns:a16="http://schemas.microsoft.com/office/drawing/2014/main" id="{96701EAD-B349-4CFF-3639-7A4D6F85288F}"/>
              </a:ext>
            </a:extLst>
          </p:cNvPr>
          <p:cNvPicPr>
            <a:picLocks noChangeAspect="1"/>
          </p:cNvPicPr>
          <p:nvPr/>
        </p:nvPicPr>
        <p:blipFill>
          <a:blip r:embed="rId4"/>
          <a:stretch>
            <a:fillRect/>
          </a:stretch>
        </p:blipFill>
        <p:spPr>
          <a:xfrm>
            <a:off x="7130991" y="1230709"/>
            <a:ext cx="3344225" cy="5114374"/>
          </a:xfrm>
          <a:prstGeom prst="rect">
            <a:avLst/>
          </a:prstGeom>
        </p:spPr>
      </p:pic>
      <p:sp>
        <p:nvSpPr>
          <p:cNvPr id="6" name="TextBox 5">
            <a:extLst>
              <a:ext uri="{FF2B5EF4-FFF2-40B4-BE49-F238E27FC236}">
                <a16:creationId xmlns:a16="http://schemas.microsoft.com/office/drawing/2014/main" id="{C370E4B5-B9F0-861D-9C94-18267141B743}"/>
              </a:ext>
            </a:extLst>
          </p:cNvPr>
          <p:cNvSpPr txBox="1"/>
          <p:nvPr/>
        </p:nvSpPr>
        <p:spPr>
          <a:xfrm>
            <a:off x="1977190" y="1941236"/>
            <a:ext cx="3525252" cy="3693319"/>
          </a:xfrm>
          <a:prstGeom prst="rect">
            <a:avLst/>
          </a:prstGeom>
          <a:noFill/>
        </p:spPr>
        <p:txBody>
          <a:bodyPr wrap="square">
            <a:spAutoFit/>
          </a:bodyPr>
          <a:lstStyle/>
          <a:p>
            <a:pPr algn="just"/>
            <a:r>
              <a:rPr lang="en-US" dirty="0"/>
              <a:t>Early Olympic editions had mostly male competitors, but female participation has steadily increased. The dataset captures gender trends across different Games, showing variations by sport and event. Mixed-gender events and policy changes have contributed to a more inclusive competition landscape. Overall, the Olympics continue progressing toward greater gender balance in global sports.</a:t>
            </a:r>
            <a:endParaRPr lang="en-IN" dirty="0"/>
          </a:p>
        </p:txBody>
      </p:sp>
    </p:spTree>
    <p:extLst>
      <p:ext uri="{BB962C8B-B14F-4D97-AF65-F5344CB8AC3E}">
        <p14:creationId xmlns:p14="http://schemas.microsoft.com/office/powerpoint/2010/main" val="364051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C99430BB-E92B-5DC0-261E-182E477540AC}"/>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29AD318D-8A36-B3B3-98A9-A48122FAB59B}"/>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C79EDD7-FF0C-3DEF-85D1-1D8FBF9F1199}"/>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1A82695-C811-47A6-7C7C-73616F785AFD}"/>
              </a:ext>
            </a:extLst>
          </p:cNvPr>
          <p:cNvSpPr txBox="1"/>
          <p:nvPr/>
        </p:nvSpPr>
        <p:spPr>
          <a:xfrm>
            <a:off x="1560095" y="433633"/>
            <a:ext cx="8626641" cy="369332"/>
          </a:xfrm>
          <a:prstGeom prst="rect">
            <a:avLst/>
          </a:prstGeom>
          <a:noFill/>
        </p:spPr>
        <p:txBody>
          <a:bodyPr wrap="square">
            <a:spAutoFit/>
          </a:bodyPr>
          <a:lstStyle/>
          <a:p>
            <a:r>
              <a:rPr lang="en-US" dirty="0"/>
              <a:t>11.	Which countries have the highest number of participants in the Olympics?</a:t>
            </a:r>
            <a:endParaRPr lang="en-IN" dirty="0"/>
          </a:p>
        </p:txBody>
      </p:sp>
      <p:pic>
        <p:nvPicPr>
          <p:cNvPr id="4" name="Picture 3">
            <a:extLst>
              <a:ext uri="{FF2B5EF4-FFF2-40B4-BE49-F238E27FC236}">
                <a16:creationId xmlns:a16="http://schemas.microsoft.com/office/drawing/2014/main" id="{A82FBB1A-CDD0-9A33-3742-618514B1EDE5}"/>
              </a:ext>
            </a:extLst>
          </p:cNvPr>
          <p:cNvPicPr>
            <a:picLocks noChangeAspect="1"/>
          </p:cNvPicPr>
          <p:nvPr/>
        </p:nvPicPr>
        <p:blipFill>
          <a:blip r:embed="rId4"/>
          <a:stretch>
            <a:fillRect/>
          </a:stretch>
        </p:blipFill>
        <p:spPr>
          <a:xfrm>
            <a:off x="1560094" y="3336597"/>
            <a:ext cx="8626641" cy="2782809"/>
          </a:xfrm>
          <a:prstGeom prst="rect">
            <a:avLst/>
          </a:prstGeom>
        </p:spPr>
      </p:pic>
      <p:sp>
        <p:nvSpPr>
          <p:cNvPr id="6" name="TextBox 5">
            <a:extLst>
              <a:ext uri="{FF2B5EF4-FFF2-40B4-BE49-F238E27FC236}">
                <a16:creationId xmlns:a16="http://schemas.microsoft.com/office/drawing/2014/main" id="{1BE67AFD-65A3-4DDD-8158-EE236703134D}"/>
              </a:ext>
            </a:extLst>
          </p:cNvPr>
          <p:cNvSpPr txBox="1"/>
          <p:nvPr/>
        </p:nvSpPr>
        <p:spPr>
          <a:xfrm>
            <a:off x="1560094" y="1483597"/>
            <a:ext cx="8626641" cy="1477328"/>
          </a:xfrm>
          <a:prstGeom prst="rect">
            <a:avLst/>
          </a:prstGeom>
          <a:noFill/>
        </p:spPr>
        <p:txBody>
          <a:bodyPr wrap="square">
            <a:spAutoFit/>
          </a:bodyPr>
          <a:lstStyle/>
          <a:p>
            <a:pPr algn="just"/>
            <a:r>
              <a:rPr lang="en-US" dirty="0"/>
              <a:t>Countries with large populations and strong sports programs have the highest Olympic participation. Host nations often experience a surge in athletes due to automatic qualifications and increased investment. Countries like USA, France, and the UK have historically had strong representation, especially in team sports. Overall, participation has grown over time, reflecting expanded events and broader global inclusion.</a:t>
            </a:r>
            <a:endParaRPr lang="en-IN" dirty="0"/>
          </a:p>
        </p:txBody>
      </p:sp>
    </p:spTree>
    <p:extLst>
      <p:ext uri="{BB962C8B-B14F-4D97-AF65-F5344CB8AC3E}">
        <p14:creationId xmlns:p14="http://schemas.microsoft.com/office/powerpoint/2010/main" val="14719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B383208A-05DF-79F7-0135-74AA83F08EC6}"/>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154FD61D-EFC8-606F-2991-F8FD5E64108D}"/>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C4634776-6DC9-E104-F79C-62BEB2C82E4D}"/>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48DAD90-F8E6-A1A3-21CE-C4E5F3C49724}"/>
              </a:ext>
            </a:extLst>
          </p:cNvPr>
          <p:cNvSpPr txBox="1"/>
          <p:nvPr/>
        </p:nvSpPr>
        <p:spPr>
          <a:xfrm>
            <a:off x="1319464" y="512917"/>
            <a:ext cx="8706852" cy="369332"/>
          </a:xfrm>
          <a:prstGeom prst="rect">
            <a:avLst/>
          </a:prstGeom>
          <a:noFill/>
        </p:spPr>
        <p:txBody>
          <a:bodyPr wrap="square">
            <a:spAutoFit/>
          </a:bodyPr>
          <a:lstStyle/>
          <a:p>
            <a:r>
              <a:rPr lang="en-US" dirty="0"/>
              <a:t>12.	How does the age distribution of participants vary across different games?</a:t>
            </a:r>
            <a:endParaRPr lang="en-IN" dirty="0"/>
          </a:p>
        </p:txBody>
      </p:sp>
      <p:pic>
        <p:nvPicPr>
          <p:cNvPr id="4" name="Picture 3">
            <a:extLst>
              <a:ext uri="{FF2B5EF4-FFF2-40B4-BE49-F238E27FC236}">
                <a16:creationId xmlns:a16="http://schemas.microsoft.com/office/drawing/2014/main" id="{F9247755-5B9C-CCB4-3BB2-147BDDF801E1}"/>
              </a:ext>
            </a:extLst>
          </p:cNvPr>
          <p:cNvPicPr>
            <a:picLocks noChangeAspect="1"/>
          </p:cNvPicPr>
          <p:nvPr/>
        </p:nvPicPr>
        <p:blipFill>
          <a:blip r:embed="rId4"/>
          <a:stretch>
            <a:fillRect/>
          </a:stretch>
        </p:blipFill>
        <p:spPr>
          <a:xfrm>
            <a:off x="5662863" y="2167018"/>
            <a:ext cx="5694948" cy="3447719"/>
          </a:xfrm>
          <a:prstGeom prst="rect">
            <a:avLst/>
          </a:prstGeom>
        </p:spPr>
      </p:pic>
      <p:sp>
        <p:nvSpPr>
          <p:cNvPr id="6" name="TextBox 5">
            <a:extLst>
              <a:ext uri="{FF2B5EF4-FFF2-40B4-BE49-F238E27FC236}">
                <a16:creationId xmlns:a16="http://schemas.microsoft.com/office/drawing/2014/main" id="{A206C789-FD44-470D-CF61-F948F12BD8EF}"/>
              </a:ext>
            </a:extLst>
          </p:cNvPr>
          <p:cNvSpPr txBox="1"/>
          <p:nvPr/>
        </p:nvSpPr>
        <p:spPr>
          <a:xfrm>
            <a:off x="1319464" y="1905718"/>
            <a:ext cx="3669631" cy="3970318"/>
          </a:xfrm>
          <a:prstGeom prst="rect">
            <a:avLst/>
          </a:prstGeom>
          <a:noFill/>
        </p:spPr>
        <p:txBody>
          <a:bodyPr wrap="square">
            <a:spAutoFit/>
          </a:bodyPr>
          <a:lstStyle/>
          <a:p>
            <a:pPr algn="just"/>
            <a:r>
              <a:rPr lang="en-US" dirty="0"/>
              <a:t>The dataset reveals trends in the age distribution of Olympic athletes across different Games editions. Younger athletes dominate agility-based sports like gymnastics, while older competitors excel in endurance events such as marathons. Advances in training and sports science have extended athletes' careers, contributing to a gradual increase in average age. The inclusion of new sports and age-group categories has further shaped participation patterns over time.</a:t>
            </a:r>
            <a:endParaRPr lang="en-IN" dirty="0"/>
          </a:p>
        </p:txBody>
      </p:sp>
    </p:spTree>
    <p:extLst>
      <p:ext uri="{BB962C8B-B14F-4D97-AF65-F5344CB8AC3E}">
        <p14:creationId xmlns:p14="http://schemas.microsoft.com/office/powerpoint/2010/main" val="165256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01AF32-B65D-9E73-560B-A7BA56C2860B}"/>
              </a:ext>
            </a:extLst>
          </p:cNvPr>
          <p:cNvPicPr>
            <a:picLocks noChangeAspect="1"/>
          </p:cNvPicPr>
          <p:nvPr/>
        </p:nvPicPr>
        <p:blipFill>
          <a:blip r:embed="rId2"/>
          <a:stretch>
            <a:fillRect/>
          </a:stretch>
        </p:blipFill>
        <p:spPr>
          <a:xfrm>
            <a:off x="0" y="65851"/>
            <a:ext cx="12192000" cy="6726297"/>
          </a:xfrm>
          <a:prstGeom prst="rect">
            <a:avLst/>
          </a:prstGeom>
        </p:spPr>
      </p:pic>
    </p:spTree>
    <p:extLst>
      <p:ext uri="{BB962C8B-B14F-4D97-AF65-F5344CB8AC3E}">
        <p14:creationId xmlns:p14="http://schemas.microsoft.com/office/powerpoint/2010/main" val="3803835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F035AD27-2435-614D-F46E-3FFBD561BDFB}"/>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130C5FAC-8E7A-2E31-0FFF-6D5373DD7B29}"/>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82562BB-A191-B8E7-F15F-E78B4163DE88}"/>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99567B2-DB14-CE5D-C08B-1DC4D0548A81}"/>
              </a:ext>
            </a:extLst>
          </p:cNvPr>
          <p:cNvSpPr txBox="1"/>
          <p:nvPr/>
        </p:nvSpPr>
        <p:spPr>
          <a:xfrm>
            <a:off x="1335506" y="512917"/>
            <a:ext cx="7855000" cy="369332"/>
          </a:xfrm>
          <a:prstGeom prst="rect">
            <a:avLst/>
          </a:prstGeom>
          <a:noFill/>
        </p:spPr>
        <p:txBody>
          <a:bodyPr wrap="square">
            <a:spAutoFit/>
          </a:bodyPr>
          <a:lstStyle/>
          <a:p>
            <a:r>
              <a:rPr lang="en-US" dirty="0"/>
              <a:t>13.	How many medals have been awarded in each Olympics?</a:t>
            </a:r>
            <a:endParaRPr lang="en-IN" dirty="0"/>
          </a:p>
        </p:txBody>
      </p:sp>
      <p:sp>
        <p:nvSpPr>
          <p:cNvPr id="6" name="TextBox 5">
            <a:extLst>
              <a:ext uri="{FF2B5EF4-FFF2-40B4-BE49-F238E27FC236}">
                <a16:creationId xmlns:a16="http://schemas.microsoft.com/office/drawing/2014/main" id="{E815B783-FDD8-095C-3F52-B25E41551E72}"/>
              </a:ext>
            </a:extLst>
          </p:cNvPr>
          <p:cNvSpPr txBox="1"/>
          <p:nvPr/>
        </p:nvSpPr>
        <p:spPr>
          <a:xfrm>
            <a:off x="2105527" y="1859339"/>
            <a:ext cx="4150894" cy="3139321"/>
          </a:xfrm>
          <a:prstGeom prst="rect">
            <a:avLst/>
          </a:prstGeom>
          <a:noFill/>
        </p:spPr>
        <p:txBody>
          <a:bodyPr wrap="square">
            <a:spAutoFit/>
          </a:bodyPr>
          <a:lstStyle/>
          <a:p>
            <a:pPr algn="just"/>
            <a:r>
              <a:rPr lang="en-US" dirty="0"/>
              <a:t>The dataset tracks Olympic medal distribution across different editions, linking each medal to the competitor and event. Medal counts have increased over time due to the expansion of sports, events, and participating athletes. Team events contribute multiple medals, and host nations introducing new sports can temporarily boost totals. Overall, the trend reflects the Olympics' growth, with a steady rise in awarded medals.</a:t>
            </a:r>
            <a:endParaRPr lang="en-IN" dirty="0"/>
          </a:p>
        </p:txBody>
      </p:sp>
      <p:pic>
        <p:nvPicPr>
          <p:cNvPr id="8" name="Picture 7">
            <a:extLst>
              <a:ext uri="{FF2B5EF4-FFF2-40B4-BE49-F238E27FC236}">
                <a16:creationId xmlns:a16="http://schemas.microsoft.com/office/drawing/2014/main" id="{755FF0D8-5B53-E8D1-F7D9-9D964A92A488}"/>
              </a:ext>
            </a:extLst>
          </p:cNvPr>
          <p:cNvPicPr>
            <a:picLocks noChangeAspect="1"/>
          </p:cNvPicPr>
          <p:nvPr/>
        </p:nvPicPr>
        <p:blipFill>
          <a:blip r:embed="rId4"/>
          <a:srcRect l="620" t="8270" r="69226" b="1333"/>
          <a:stretch/>
        </p:blipFill>
        <p:spPr>
          <a:xfrm>
            <a:off x="7453210" y="1385740"/>
            <a:ext cx="2633263" cy="4355012"/>
          </a:xfrm>
          <a:prstGeom prst="rect">
            <a:avLst/>
          </a:prstGeom>
        </p:spPr>
      </p:pic>
    </p:spTree>
    <p:extLst>
      <p:ext uri="{BB962C8B-B14F-4D97-AF65-F5344CB8AC3E}">
        <p14:creationId xmlns:p14="http://schemas.microsoft.com/office/powerpoint/2010/main" val="2510792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2B474A93-BF2E-4378-E682-F50620992534}"/>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B2BD8B38-55C5-240B-2C16-13E7AF9A470D}"/>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B974C2F0-3F68-3151-8128-953C647AB44A}"/>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F50B9F-68EC-BE0D-1597-218A787474BA}"/>
              </a:ext>
            </a:extLst>
          </p:cNvPr>
          <p:cNvSpPr txBox="1"/>
          <p:nvPr/>
        </p:nvSpPr>
        <p:spPr>
          <a:xfrm>
            <a:off x="1110916" y="512917"/>
            <a:ext cx="7855000" cy="369332"/>
          </a:xfrm>
          <a:prstGeom prst="rect">
            <a:avLst/>
          </a:prstGeom>
          <a:noFill/>
        </p:spPr>
        <p:txBody>
          <a:bodyPr wrap="square">
            <a:spAutoFit/>
          </a:bodyPr>
          <a:lstStyle/>
          <a:p>
            <a:r>
              <a:rPr lang="en-US" dirty="0"/>
              <a:t>14.	Which countries have the highest number of gold medals?</a:t>
            </a:r>
            <a:endParaRPr lang="en-IN" dirty="0"/>
          </a:p>
        </p:txBody>
      </p:sp>
      <p:pic>
        <p:nvPicPr>
          <p:cNvPr id="4" name="Picture 3">
            <a:extLst>
              <a:ext uri="{FF2B5EF4-FFF2-40B4-BE49-F238E27FC236}">
                <a16:creationId xmlns:a16="http://schemas.microsoft.com/office/drawing/2014/main" id="{B5489304-04A5-6C65-077F-BBE22F864AC4}"/>
              </a:ext>
            </a:extLst>
          </p:cNvPr>
          <p:cNvPicPr>
            <a:picLocks noChangeAspect="1"/>
          </p:cNvPicPr>
          <p:nvPr/>
        </p:nvPicPr>
        <p:blipFill>
          <a:blip r:embed="rId4"/>
          <a:stretch>
            <a:fillRect/>
          </a:stretch>
        </p:blipFill>
        <p:spPr>
          <a:xfrm>
            <a:off x="6804459" y="1121592"/>
            <a:ext cx="3510615" cy="5352752"/>
          </a:xfrm>
          <a:prstGeom prst="rect">
            <a:avLst/>
          </a:prstGeom>
        </p:spPr>
      </p:pic>
      <p:sp>
        <p:nvSpPr>
          <p:cNvPr id="6" name="TextBox 5">
            <a:extLst>
              <a:ext uri="{FF2B5EF4-FFF2-40B4-BE49-F238E27FC236}">
                <a16:creationId xmlns:a16="http://schemas.microsoft.com/office/drawing/2014/main" id="{44053CB0-C15E-BDA2-0602-99AE5804B379}"/>
              </a:ext>
            </a:extLst>
          </p:cNvPr>
          <p:cNvSpPr txBox="1"/>
          <p:nvPr/>
        </p:nvSpPr>
        <p:spPr>
          <a:xfrm>
            <a:off x="1620252" y="1720840"/>
            <a:ext cx="4175175" cy="3416320"/>
          </a:xfrm>
          <a:prstGeom prst="rect">
            <a:avLst/>
          </a:prstGeom>
          <a:noFill/>
        </p:spPr>
        <p:txBody>
          <a:bodyPr wrap="square">
            <a:spAutoFit/>
          </a:bodyPr>
          <a:lstStyle/>
          <a:p>
            <a:pPr algn="just"/>
            <a:r>
              <a:rPr lang="en-US" dirty="0"/>
              <a:t>The dataset tracks gold medal achievements, linking winners to their countries and enabling analysis of national success. Nations with strong sports programs, like the U.S., Russia, and Germany , consistently lead in gold medal counts. Host countries often gain an advantage, and team events further boost totals for dominant nations. Over time, gold medal distribution has increased with new sports, highlighting both long-term dominance and emerging competitors.</a:t>
            </a:r>
            <a:endParaRPr lang="en-IN" dirty="0"/>
          </a:p>
        </p:txBody>
      </p:sp>
    </p:spTree>
    <p:extLst>
      <p:ext uri="{BB962C8B-B14F-4D97-AF65-F5344CB8AC3E}">
        <p14:creationId xmlns:p14="http://schemas.microsoft.com/office/powerpoint/2010/main" val="2956863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5D864ADA-4C07-71C3-FF23-2F5B898B1F4A}"/>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6E70EAAA-6A69-32E4-4B4A-2C9686E9BE5C}"/>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8C20E967-4C97-6067-92B7-13CE3794679C}"/>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8249E8A-3B8E-FAE5-BC32-0AF3275C2244}"/>
              </a:ext>
            </a:extLst>
          </p:cNvPr>
          <p:cNvSpPr txBox="1"/>
          <p:nvPr/>
        </p:nvSpPr>
        <p:spPr>
          <a:xfrm>
            <a:off x="1207169" y="512917"/>
            <a:ext cx="8369968" cy="369332"/>
          </a:xfrm>
          <a:prstGeom prst="rect">
            <a:avLst/>
          </a:prstGeom>
          <a:noFill/>
        </p:spPr>
        <p:txBody>
          <a:bodyPr wrap="square">
            <a:spAutoFit/>
          </a:bodyPr>
          <a:lstStyle/>
          <a:p>
            <a:r>
              <a:rPr lang="en-US" dirty="0"/>
              <a:t>15.	How does the medal distribution vary across different sports?</a:t>
            </a:r>
            <a:endParaRPr lang="en-IN" dirty="0"/>
          </a:p>
        </p:txBody>
      </p:sp>
      <p:sp>
        <p:nvSpPr>
          <p:cNvPr id="6" name="TextBox 5">
            <a:extLst>
              <a:ext uri="{FF2B5EF4-FFF2-40B4-BE49-F238E27FC236}">
                <a16:creationId xmlns:a16="http://schemas.microsoft.com/office/drawing/2014/main" id="{5E061C7E-7820-CF90-C208-15EDE5EA6BFA}"/>
              </a:ext>
            </a:extLst>
          </p:cNvPr>
          <p:cNvSpPr txBox="1"/>
          <p:nvPr/>
        </p:nvSpPr>
        <p:spPr>
          <a:xfrm>
            <a:off x="2507900" y="1695509"/>
            <a:ext cx="3429000" cy="3693319"/>
          </a:xfrm>
          <a:prstGeom prst="rect">
            <a:avLst/>
          </a:prstGeom>
          <a:noFill/>
        </p:spPr>
        <p:txBody>
          <a:bodyPr wrap="square">
            <a:spAutoFit/>
          </a:bodyPr>
          <a:lstStyle/>
          <a:p>
            <a:pPr algn="just"/>
            <a:r>
              <a:rPr lang="en-US" dirty="0"/>
              <a:t>The dataset analyzes medal distribution across sports, showing that athletics and swimming award the most medals due to numerous events. Team sports like football and basketball contribute fewer medals but impact national rankings. Individual sports offer more medal opportunities, while newer Olympic sports influence overall trends. As the Games expand, the diversity of medal-winning sports continues to grow.</a:t>
            </a:r>
            <a:endParaRPr lang="en-IN" dirty="0"/>
          </a:p>
        </p:txBody>
      </p:sp>
      <p:pic>
        <p:nvPicPr>
          <p:cNvPr id="8" name="Picture 7">
            <a:extLst>
              <a:ext uri="{FF2B5EF4-FFF2-40B4-BE49-F238E27FC236}">
                <a16:creationId xmlns:a16="http://schemas.microsoft.com/office/drawing/2014/main" id="{EDD6BF83-1D73-E207-C57B-AA022583CCF4}"/>
              </a:ext>
            </a:extLst>
          </p:cNvPr>
          <p:cNvPicPr>
            <a:picLocks noChangeAspect="1"/>
          </p:cNvPicPr>
          <p:nvPr/>
        </p:nvPicPr>
        <p:blipFill>
          <a:blip r:embed="rId4"/>
          <a:srcRect l="66650" t="7990"/>
          <a:stretch/>
        </p:blipFill>
        <p:spPr>
          <a:xfrm>
            <a:off x="7588576" y="1399859"/>
            <a:ext cx="3037981" cy="4623983"/>
          </a:xfrm>
          <a:prstGeom prst="rect">
            <a:avLst/>
          </a:prstGeom>
        </p:spPr>
      </p:pic>
    </p:spTree>
    <p:extLst>
      <p:ext uri="{BB962C8B-B14F-4D97-AF65-F5344CB8AC3E}">
        <p14:creationId xmlns:p14="http://schemas.microsoft.com/office/powerpoint/2010/main" val="146866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A6474B-9901-134D-D8B1-6D7C9EE8E7E0}"/>
              </a:ext>
            </a:extLst>
          </p:cNvPr>
          <p:cNvPicPr>
            <a:picLocks noChangeAspect="1"/>
          </p:cNvPicPr>
          <p:nvPr/>
        </p:nvPicPr>
        <p:blipFill>
          <a:blip r:embed="rId2"/>
          <a:stretch>
            <a:fillRect/>
          </a:stretch>
        </p:blipFill>
        <p:spPr>
          <a:xfrm>
            <a:off x="0" y="73360"/>
            <a:ext cx="12192000" cy="6711280"/>
          </a:xfrm>
          <a:prstGeom prst="rect">
            <a:avLst/>
          </a:prstGeom>
        </p:spPr>
      </p:pic>
    </p:spTree>
    <p:extLst>
      <p:ext uri="{BB962C8B-B14F-4D97-AF65-F5344CB8AC3E}">
        <p14:creationId xmlns:p14="http://schemas.microsoft.com/office/powerpoint/2010/main" val="534339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92DB824F-247B-8465-725C-AC57D6EA5158}"/>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C9BEEAD3-6A28-1997-883A-13BBCB3B204B}"/>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7D4D188-CD36-7E38-4B7B-C5574EA96A99}"/>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C7847C5-EB27-5858-A93A-1F97FAFDE18B}"/>
              </a:ext>
            </a:extLst>
          </p:cNvPr>
          <p:cNvSpPr txBox="1"/>
          <p:nvPr/>
        </p:nvSpPr>
        <p:spPr>
          <a:xfrm>
            <a:off x="1159042" y="512917"/>
            <a:ext cx="7471610" cy="369332"/>
          </a:xfrm>
          <a:prstGeom prst="rect">
            <a:avLst/>
          </a:prstGeom>
          <a:noFill/>
        </p:spPr>
        <p:txBody>
          <a:bodyPr wrap="square">
            <a:spAutoFit/>
          </a:bodyPr>
          <a:lstStyle/>
          <a:p>
            <a:r>
              <a:rPr lang="en-US" dirty="0"/>
              <a:t>16.	How many regions or NOCs participate in each Olympic Games?</a:t>
            </a:r>
            <a:endParaRPr lang="en-IN" dirty="0"/>
          </a:p>
        </p:txBody>
      </p:sp>
      <p:pic>
        <p:nvPicPr>
          <p:cNvPr id="4" name="Picture 3">
            <a:extLst>
              <a:ext uri="{FF2B5EF4-FFF2-40B4-BE49-F238E27FC236}">
                <a16:creationId xmlns:a16="http://schemas.microsoft.com/office/drawing/2014/main" id="{5D62DCA4-36A6-3740-4AE3-7176A4E22B16}"/>
              </a:ext>
            </a:extLst>
          </p:cNvPr>
          <p:cNvPicPr>
            <a:picLocks noChangeAspect="1"/>
          </p:cNvPicPr>
          <p:nvPr/>
        </p:nvPicPr>
        <p:blipFill>
          <a:blip r:embed="rId4"/>
          <a:stretch>
            <a:fillRect/>
          </a:stretch>
        </p:blipFill>
        <p:spPr>
          <a:xfrm>
            <a:off x="6195320" y="1683634"/>
            <a:ext cx="4182601" cy="4096362"/>
          </a:xfrm>
          <a:prstGeom prst="rect">
            <a:avLst/>
          </a:prstGeom>
        </p:spPr>
      </p:pic>
      <p:sp>
        <p:nvSpPr>
          <p:cNvPr id="6" name="TextBox 5">
            <a:extLst>
              <a:ext uri="{FF2B5EF4-FFF2-40B4-BE49-F238E27FC236}">
                <a16:creationId xmlns:a16="http://schemas.microsoft.com/office/drawing/2014/main" id="{05EE2328-A90C-1874-CDFA-D0886C2CDDD6}"/>
              </a:ext>
            </a:extLst>
          </p:cNvPr>
          <p:cNvSpPr txBox="1"/>
          <p:nvPr/>
        </p:nvSpPr>
        <p:spPr>
          <a:xfrm>
            <a:off x="1483629" y="2162154"/>
            <a:ext cx="4182601" cy="3139321"/>
          </a:xfrm>
          <a:prstGeom prst="rect">
            <a:avLst/>
          </a:prstGeom>
          <a:noFill/>
        </p:spPr>
        <p:txBody>
          <a:bodyPr wrap="square">
            <a:spAutoFit/>
          </a:bodyPr>
          <a:lstStyle/>
          <a:p>
            <a:pPr algn="just"/>
            <a:r>
              <a:rPr lang="en-US" dirty="0"/>
              <a:t>The dataset tracks National Olympic Committees (NOCs) and regional participation, showing steady growth over time. Early Games had fewer NOCs, but participation expanded as new nations gained recognition. Universally popular sports like athletics and swimming attract nearly all NOCs, contributing to diversity. Overall, the Olympics continue to unite an increasing number of nations through sports.</a:t>
            </a:r>
            <a:endParaRPr lang="en-IN" dirty="0"/>
          </a:p>
        </p:txBody>
      </p:sp>
    </p:spTree>
    <p:extLst>
      <p:ext uri="{BB962C8B-B14F-4D97-AF65-F5344CB8AC3E}">
        <p14:creationId xmlns:p14="http://schemas.microsoft.com/office/powerpoint/2010/main" val="3278516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314D5F6B-1C49-41D4-F945-F0A242756280}"/>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DF426AEB-D9F6-37B9-90BF-0F2963025AF9}"/>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8B3EAFB-2ADD-C81E-BB33-1EBE8CF4E295}"/>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13D0F8C-18BA-2389-C31F-4A0FEB2E856F}"/>
              </a:ext>
            </a:extLst>
          </p:cNvPr>
          <p:cNvSpPr txBox="1"/>
          <p:nvPr/>
        </p:nvSpPr>
        <p:spPr>
          <a:xfrm>
            <a:off x="1207168" y="512917"/>
            <a:ext cx="8225589" cy="369332"/>
          </a:xfrm>
          <a:prstGeom prst="rect">
            <a:avLst/>
          </a:prstGeom>
          <a:noFill/>
        </p:spPr>
        <p:txBody>
          <a:bodyPr wrap="square">
            <a:spAutoFit/>
          </a:bodyPr>
          <a:lstStyle/>
          <a:p>
            <a:r>
              <a:rPr lang="en-US" dirty="0"/>
              <a:t>17.	Which regions have the highest number of participants in the Olympics?</a:t>
            </a:r>
            <a:endParaRPr lang="en-IN" dirty="0"/>
          </a:p>
        </p:txBody>
      </p:sp>
      <p:pic>
        <p:nvPicPr>
          <p:cNvPr id="4" name="Picture 3">
            <a:extLst>
              <a:ext uri="{FF2B5EF4-FFF2-40B4-BE49-F238E27FC236}">
                <a16:creationId xmlns:a16="http://schemas.microsoft.com/office/drawing/2014/main" id="{FC686494-F484-E099-E9DA-626651B7E041}"/>
              </a:ext>
            </a:extLst>
          </p:cNvPr>
          <p:cNvPicPr>
            <a:picLocks noChangeAspect="1"/>
          </p:cNvPicPr>
          <p:nvPr/>
        </p:nvPicPr>
        <p:blipFill>
          <a:blip r:embed="rId4"/>
          <a:stretch>
            <a:fillRect/>
          </a:stretch>
        </p:blipFill>
        <p:spPr>
          <a:xfrm>
            <a:off x="6096000" y="1488149"/>
            <a:ext cx="4607883" cy="3900679"/>
          </a:xfrm>
          <a:prstGeom prst="rect">
            <a:avLst/>
          </a:prstGeom>
        </p:spPr>
      </p:pic>
      <p:sp>
        <p:nvSpPr>
          <p:cNvPr id="6" name="TextBox 5">
            <a:extLst>
              <a:ext uri="{FF2B5EF4-FFF2-40B4-BE49-F238E27FC236}">
                <a16:creationId xmlns:a16="http://schemas.microsoft.com/office/drawing/2014/main" id="{CE0496C0-F77D-1127-E82E-1C04C4E17076}"/>
              </a:ext>
            </a:extLst>
          </p:cNvPr>
          <p:cNvSpPr txBox="1"/>
          <p:nvPr/>
        </p:nvSpPr>
        <p:spPr>
          <a:xfrm>
            <a:off x="1634289" y="1590741"/>
            <a:ext cx="3685673" cy="3970318"/>
          </a:xfrm>
          <a:prstGeom prst="rect">
            <a:avLst/>
          </a:prstGeom>
          <a:noFill/>
        </p:spPr>
        <p:txBody>
          <a:bodyPr wrap="square">
            <a:spAutoFit/>
          </a:bodyPr>
          <a:lstStyle/>
          <a:p>
            <a:pPr algn="just"/>
            <a:r>
              <a:rPr lang="en-US" dirty="0"/>
              <a:t>The dataset tracks Olympic participation by region, showing that nations with strong sports programs, like the U.S., China, and Russia, consistently have high athlete counts. Host nations often see increased participation due to automatic qualifications and athlete support. Team sports further boost numbers, and new events have expanded overall athlete representation. The trend highlights growing global diversity and the Olympics' expanding reach.</a:t>
            </a:r>
            <a:endParaRPr lang="en-IN" dirty="0"/>
          </a:p>
        </p:txBody>
      </p:sp>
    </p:spTree>
    <p:extLst>
      <p:ext uri="{BB962C8B-B14F-4D97-AF65-F5344CB8AC3E}">
        <p14:creationId xmlns:p14="http://schemas.microsoft.com/office/powerpoint/2010/main" val="60129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E7F5083-583E-2401-0620-5A36B0BA8778}"/>
              </a:ext>
            </a:extLst>
          </p:cNvPr>
          <p:cNvGrpSpPr/>
          <p:nvPr/>
        </p:nvGrpSpPr>
        <p:grpSpPr>
          <a:xfrm>
            <a:off x="1000812" y="255568"/>
            <a:ext cx="10190375" cy="1889442"/>
            <a:chOff x="593887" y="716438"/>
            <a:chExt cx="10190375" cy="1889442"/>
          </a:xfrm>
        </p:grpSpPr>
        <p:grpSp>
          <p:nvGrpSpPr>
            <p:cNvPr id="7" name="Group 6">
              <a:extLst>
                <a:ext uri="{FF2B5EF4-FFF2-40B4-BE49-F238E27FC236}">
                  <a16:creationId xmlns:a16="http://schemas.microsoft.com/office/drawing/2014/main" id="{505ED448-A81F-4C85-F67C-85B04711F4D2}"/>
                </a:ext>
              </a:extLst>
            </p:cNvPr>
            <p:cNvGrpSpPr/>
            <p:nvPr/>
          </p:nvGrpSpPr>
          <p:grpSpPr>
            <a:xfrm>
              <a:off x="593887" y="716438"/>
              <a:ext cx="10190375" cy="1889442"/>
              <a:chOff x="518473" y="282804"/>
              <a:chExt cx="10190375" cy="1819373"/>
            </a:xfrm>
          </p:grpSpPr>
          <p:sp>
            <p:nvSpPr>
              <p:cNvPr id="2" name="Rectangle: Rounded Corners 1">
                <a:extLst>
                  <a:ext uri="{FF2B5EF4-FFF2-40B4-BE49-F238E27FC236}">
                    <a16:creationId xmlns:a16="http://schemas.microsoft.com/office/drawing/2014/main" id="{3AFB9E3F-FAA3-9604-37DE-0900C2F597D7}"/>
                  </a:ext>
                </a:extLst>
              </p:cNvPr>
              <p:cNvSpPr/>
              <p:nvPr/>
            </p:nvSpPr>
            <p:spPr>
              <a:xfrm>
                <a:off x="518473" y="282804"/>
                <a:ext cx="10190375" cy="181937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3DC5F57-874F-BA50-9F5A-FA17BD4F39E1}"/>
                  </a:ext>
                </a:extLst>
              </p:cNvPr>
              <p:cNvSpPr txBox="1"/>
              <p:nvPr/>
            </p:nvSpPr>
            <p:spPr>
              <a:xfrm>
                <a:off x="2837468" y="395926"/>
                <a:ext cx="7673419" cy="1595914"/>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Objective</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objective is to explore the historical data of the Olympic Games across multiple dimensions, such as sports, events, participants, medals, and regional representation. This analysis aims to uncover trends, patterns, and insights that highlight the evolution and significance of the Olympics.</a:t>
                </a:r>
              </a:p>
              <a:p>
                <a:endParaRPr lang="en-IN" dirty="0"/>
              </a:p>
            </p:txBody>
          </p:sp>
        </p:grpSp>
        <p:pic>
          <p:nvPicPr>
            <p:cNvPr id="9" name="Graphic 8" descr="Database">
              <a:extLst>
                <a:ext uri="{FF2B5EF4-FFF2-40B4-BE49-F238E27FC236}">
                  <a16:creationId xmlns:a16="http://schemas.microsoft.com/office/drawing/2014/main" id="{971E8639-5D74-65A5-5546-2E86DD380C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1821" y="1124146"/>
              <a:ext cx="1223128" cy="1223128"/>
            </a:xfrm>
            <a:prstGeom prst="rect">
              <a:avLst/>
            </a:prstGeom>
          </p:spPr>
        </p:pic>
      </p:grpSp>
      <p:grpSp>
        <p:nvGrpSpPr>
          <p:cNvPr id="25" name="Group 24">
            <a:extLst>
              <a:ext uri="{FF2B5EF4-FFF2-40B4-BE49-F238E27FC236}">
                <a16:creationId xmlns:a16="http://schemas.microsoft.com/office/drawing/2014/main" id="{1CE7ECB7-0582-DA87-8FB3-93CEABB08EE1}"/>
              </a:ext>
            </a:extLst>
          </p:cNvPr>
          <p:cNvGrpSpPr/>
          <p:nvPr/>
        </p:nvGrpSpPr>
        <p:grpSpPr>
          <a:xfrm>
            <a:off x="1000810" y="4673786"/>
            <a:ext cx="10190375" cy="1889442"/>
            <a:chOff x="593887" y="4745180"/>
            <a:chExt cx="10190375" cy="1889442"/>
          </a:xfrm>
        </p:grpSpPr>
        <p:grpSp>
          <p:nvGrpSpPr>
            <p:cNvPr id="17" name="Group 16">
              <a:extLst>
                <a:ext uri="{FF2B5EF4-FFF2-40B4-BE49-F238E27FC236}">
                  <a16:creationId xmlns:a16="http://schemas.microsoft.com/office/drawing/2014/main" id="{F52AE8FA-1726-803E-1332-A40A099BE829}"/>
                </a:ext>
              </a:extLst>
            </p:cNvPr>
            <p:cNvGrpSpPr/>
            <p:nvPr/>
          </p:nvGrpSpPr>
          <p:grpSpPr>
            <a:xfrm>
              <a:off x="593887" y="4745180"/>
              <a:ext cx="10190375" cy="1889442"/>
              <a:chOff x="518473" y="282804"/>
              <a:chExt cx="10190375" cy="1819373"/>
            </a:xfrm>
          </p:grpSpPr>
          <p:sp>
            <p:nvSpPr>
              <p:cNvPr id="19" name="Rectangle: Rounded Corners 18">
                <a:extLst>
                  <a:ext uri="{FF2B5EF4-FFF2-40B4-BE49-F238E27FC236}">
                    <a16:creationId xmlns:a16="http://schemas.microsoft.com/office/drawing/2014/main" id="{029D5645-7012-ED76-6215-5F9BC6DF7C6E}"/>
                  </a:ext>
                </a:extLst>
              </p:cNvPr>
              <p:cNvSpPr/>
              <p:nvPr/>
            </p:nvSpPr>
            <p:spPr>
              <a:xfrm>
                <a:off x="518473" y="282804"/>
                <a:ext cx="10190375" cy="181937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0841C18A-FFFC-7BEE-4CD3-396C542F9D55}"/>
                  </a:ext>
                </a:extLst>
              </p:cNvPr>
              <p:cNvSpPr txBox="1"/>
              <p:nvPr/>
            </p:nvSpPr>
            <p:spPr>
              <a:xfrm>
                <a:off x="2837468" y="395926"/>
                <a:ext cx="7673419" cy="1595914"/>
              </a:xfrm>
              <a:prstGeom prst="rect">
                <a:avLst/>
              </a:prstGeom>
              <a:noFill/>
            </p:spPr>
            <p:txBody>
              <a:bodyPr wrap="square" rtlCol="0">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Goal: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primary goal is to provide a detailed understanding of the Olympics' history, evolution, and global impact. Insights generated will inform strategies to improve future Olympic organization, sports selection, and representation of diverse regions.</a:t>
                </a:r>
              </a:p>
              <a:p>
                <a:endParaRPr lang="en-IN" dirty="0"/>
              </a:p>
            </p:txBody>
          </p:sp>
        </p:grpSp>
        <p:pic>
          <p:nvPicPr>
            <p:cNvPr id="24" name="Graphic 23" descr="Bullseye">
              <a:extLst>
                <a:ext uri="{FF2B5EF4-FFF2-40B4-BE49-F238E27FC236}">
                  <a16:creationId xmlns:a16="http://schemas.microsoft.com/office/drawing/2014/main" id="{5E99BF10-3B33-58EA-CC56-61575290E1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4717" y="5199844"/>
              <a:ext cx="914400" cy="914400"/>
            </a:xfrm>
            <a:prstGeom prst="rect">
              <a:avLst/>
            </a:prstGeom>
          </p:spPr>
        </p:pic>
      </p:grpSp>
      <p:grpSp>
        <p:nvGrpSpPr>
          <p:cNvPr id="28" name="Group 27">
            <a:extLst>
              <a:ext uri="{FF2B5EF4-FFF2-40B4-BE49-F238E27FC236}">
                <a16:creationId xmlns:a16="http://schemas.microsoft.com/office/drawing/2014/main" id="{2C041376-E02C-DAD3-78AA-80A61B848E13}"/>
              </a:ext>
            </a:extLst>
          </p:cNvPr>
          <p:cNvGrpSpPr/>
          <p:nvPr/>
        </p:nvGrpSpPr>
        <p:grpSpPr>
          <a:xfrm>
            <a:off x="1000810" y="2485088"/>
            <a:ext cx="10190375" cy="2071219"/>
            <a:chOff x="1000810" y="2485088"/>
            <a:chExt cx="10190375" cy="2071219"/>
          </a:xfrm>
        </p:grpSpPr>
        <p:grpSp>
          <p:nvGrpSpPr>
            <p:cNvPr id="12" name="Group 11">
              <a:extLst>
                <a:ext uri="{FF2B5EF4-FFF2-40B4-BE49-F238E27FC236}">
                  <a16:creationId xmlns:a16="http://schemas.microsoft.com/office/drawing/2014/main" id="{1094CCE3-CE5C-E825-AA5F-FD8317A6F3CC}"/>
                </a:ext>
              </a:extLst>
            </p:cNvPr>
            <p:cNvGrpSpPr/>
            <p:nvPr/>
          </p:nvGrpSpPr>
          <p:grpSpPr>
            <a:xfrm>
              <a:off x="1000810" y="2485088"/>
              <a:ext cx="10190375" cy="2071219"/>
              <a:chOff x="518473" y="282804"/>
              <a:chExt cx="10190375" cy="1994408"/>
            </a:xfrm>
          </p:grpSpPr>
          <p:sp>
            <p:nvSpPr>
              <p:cNvPr id="14" name="Rectangle: Rounded Corners 13">
                <a:extLst>
                  <a:ext uri="{FF2B5EF4-FFF2-40B4-BE49-F238E27FC236}">
                    <a16:creationId xmlns:a16="http://schemas.microsoft.com/office/drawing/2014/main" id="{291DBCC4-3099-9058-AC49-F1D7EABD093E}"/>
                  </a:ext>
                </a:extLst>
              </p:cNvPr>
              <p:cNvSpPr/>
              <p:nvPr/>
            </p:nvSpPr>
            <p:spPr>
              <a:xfrm>
                <a:off x="518473" y="282804"/>
                <a:ext cx="10190375" cy="181937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8D9258F1-4958-4718-1654-AFFDF349FB1C}"/>
                  </a:ext>
                </a:extLst>
              </p:cNvPr>
              <p:cNvSpPr txBox="1"/>
              <p:nvPr/>
            </p:nvSpPr>
            <p:spPr>
              <a:xfrm>
                <a:off x="2837468" y="395926"/>
                <a:ext cx="7673419" cy="1881286"/>
              </a:xfrm>
              <a:prstGeom prst="rect">
                <a:avLst/>
              </a:prstGeom>
              <a:noFill/>
            </p:spPr>
            <p:txBody>
              <a:bodyPr wrap="square" rtlCol="0">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Analysis Scope: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analysis covers data from multiple editions of the Olympic Games, including both Summer and Winter events. It examines key areas such as athlete demographics, medal distributions, host city influence, and regional participation. Relationships between sports, events, and competitors are also analyzed to provide a comprehensive view.</a:t>
                </a:r>
              </a:p>
              <a:p>
                <a:endParaRPr lang="en-IN" dirty="0"/>
              </a:p>
            </p:txBody>
          </p:sp>
        </p:grpSp>
        <p:pic>
          <p:nvPicPr>
            <p:cNvPr id="27" name="Graphic 26" descr="Research">
              <a:extLst>
                <a:ext uri="{FF2B5EF4-FFF2-40B4-BE49-F238E27FC236}">
                  <a16:creationId xmlns:a16="http://schemas.microsoft.com/office/drawing/2014/main" id="{0F163DEC-2C98-FF27-86F8-E475D6D1E5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03110" y="2952198"/>
              <a:ext cx="914400" cy="914400"/>
            </a:xfrm>
            <a:prstGeom prst="rect">
              <a:avLst/>
            </a:prstGeom>
          </p:spPr>
        </p:pic>
      </p:grpSp>
    </p:spTree>
    <p:extLst>
      <p:ext uri="{BB962C8B-B14F-4D97-AF65-F5344CB8AC3E}">
        <p14:creationId xmlns:p14="http://schemas.microsoft.com/office/powerpoint/2010/main" val="3286708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F4748FB6-E1B8-7B51-CF46-FFB149C9FF2E}"/>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409C0E33-F542-1CE9-B838-403EFBF6D159}"/>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FFF89DA1-613A-944A-2B37-AD9389E9FC5A}"/>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9EABCA6-A53D-1B1A-BB92-8D173D7F67B9}"/>
              </a:ext>
            </a:extLst>
          </p:cNvPr>
          <p:cNvSpPr txBox="1"/>
          <p:nvPr/>
        </p:nvSpPr>
        <p:spPr>
          <a:xfrm>
            <a:off x="1094874" y="512917"/>
            <a:ext cx="7855000" cy="369332"/>
          </a:xfrm>
          <a:prstGeom prst="rect">
            <a:avLst/>
          </a:prstGeom>
          <a:noFill/>
        </p:spPr>
        <p:txBody>
          <a:bodyPr wrap="square">
            <a:spAutoFit/>
          </a:bodyPr>
          <a:lstStyle/>
          <a:p>
            <a:r>
              <a:rPr lang="en-US" dirty="0"/>
              <a:t>18.	What is the distribution of medals among different regions?</a:t>
            </a:r>
            <a:endParaRPr lang="en-IN" dirty="0"/>
          </a:p>
        </p:txBody>
      </p:sp>
      <p:sp>
        <p:nvSpPr>
          <p:cNvPr id="6" name="TextBox 5">
            <a:extLst>
              <a:ext uri="{FF2B5EF4-FFF2-40B4-BE49-F238E27FC236}">
                <a16:creationId xmlns:a16="http://schemas.microsoft.com/office/drawing/2014/main" id="{A0E7E322-271F-CDC7-B6D8-3AEB3322954D}"/>
              </a:ext>
            </a:extLst>
          </p:cNvPr>
          <p:cNvSpPr txBox="1"/>
          <p:nvPr/>
        </p:nvSpPr>
        <p:spPr>
          <a:xfrm>
            <a:off x="1319463" y="1695509"/>
            <a:ext cx="4487778" cy="3693319"/>
          </a:xfrm>
          <a:prstGeom prst="rect">
            <a:avLst/>
          </a:prstGeom>
          <a:noFill/>
        </p:spPr>
        <p:txBody>
          <a:bodyPr wrap="square">
            <a:spAutoFit/>
          </a:bodyPr>
          <a:lstStyle/>
          <a:p>
            <a:pPr algn="just"/>
            <a:r>
              <a:rPr lang="en-US" dirty="0"/>
              <a:t>The dataset tracks regional medal distribution, showing that nations with strong sports programs, like the U.S., Germany, and the U.K., consistently secure high medal counts. Some regions specialize in specific sports, while host nations often see temporary medal increases due to home advantage. Team and combat sports significantly impact medal distribution, with multiple athletes receiving awards. Over time, Olympic expansion has led to more regions achieving medal success, increasing global competition.</a:t>
            </a:r>
            <a:endParaRPr lang="en-IN" dirty="0"/>
          </a:p>
        </p:txBody>
      </p:sp>
      <p:pic>
        <p:nvPicPr>
          <p:cNvPr id="8" name="Picture 7">
            <a:extLst>
              <a:ext uri="{FF2B5EF4-FFF2-40B4-BE49-F238E27FC236}">
                <a16:creationId xmlns:a16="http://schemas.microsoft.com/office/drawing/2014/main" id="{F0BDCAB6-B18C-046D-C1EF-599571B1A45C}"/>
              </a:ext>
            </a:extLst>
          </p:cNvPr>
          <p:cNvPicPr>
            <a:picLocks noChangeAspect="1"/>
          </p:cNvPicPr>
          <p:nvPr/>
        </p:nvPicPr>
        <p:blipFill>
          <a:blip r:embed="rId4"/>
          <a:srcRect l="40978" t="10200" r="1188" b="1896"/>
          <a:stretch/>
        </p:blipFill>
        <p:spPr>
          <a:xfrm>
            <a:off x="6183983" y="1618901"/>
            <a:ext cx="4326903" cy="3620198"/>
          </a:xfrm>
          <a:prstGeom prst="rect">
            <a:avLst/>
          </a:prstGeom>
        </p:spPr>
      </p:pic>
    </p:spTree>
    <p:extLst>
      <p:ext uri="{BB962C8B-B14F-4D97-AF65-F5344CB8AC3E}">
        <p14:creationId xmlns:p14="http://schemas.microsoft.com/office/powerpoint/2010/main" val="1680021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D413E9F-998E-76A5-5C82-1E07566B90F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585056E-4611-9C53-DD2B-BBC598A0F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302" y="0"/>
            <a:ext cx="4390525" cy="6858000"/>
          </a:xfrm>
          <a:prstGeom prst="rect">
            <a:avLst/>
          </a:prstGeom>
        </p:spPr>
      </p:pic>
      <p:sp>
        <p:nvSpPr>
          <p:cNvPr id="5" name="Rectangle: Rounded Corners 4">
            <a:extLst>
              <a:ext uri="{FF2B5EF4-FFF2-40B4-BE49-F238E27FC236}">
                <a16:creationId xmlns:a16="http://schemas.microsoft.com/office/drawing/2014/main" id="{A05D4BAE-53FB-80D2-E70C-F84617CD63D2}"/>
              </a:ext>
            </a:extLst>
          </p:cNvPr>
          <p:cNvSpPr/>
          <p:nvPr/>
        </p:nvSpPr>
        <p:spPr>
          <a:xfrm>
            <a:off x="1498060" y="1274323"/>
            <a:ext cx="3813242" cy="3200400"/>
          </a:xfrm>
          <a:prstGeom prst="roundRect">
            <a:avLst/>
          </a:prstGeom>
          <a:solidFill>
            <a:schemeClr val="bg1"/>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3600" dirty="0">
                <a:ln w="0">
                  <a:solidFill>
                    <a:schemeClr val="accent4">
                      <a:lumMod val="60000"/>
                      <a:lumOff val="40000"/>
                    </a:schemeClr>
                  </a:solidFill>
                </a:ln>
                <a:solidFill>
                  <a:schemeClr val="tx1"/>
                </a:solidFill>
                <a:effectLst>
                  <a:outerShdw blurRad="38100" dist="19050" dir="2700000" algn="tl" rotWithShape="0">
                    <a:schemeClr val="dk1">
                      <a:alpha val="40000"/>
                    </a:schemeClr>
                  </a:outerShdw>
                </a:effectLst>
              </a:rPr>
              <a:t>EDA problem statement</a:t>
            </a:r>
          </a:p>
        </p:txBody>
      </p:sp>
      <p:sp>
        <p:nvSpPr>
          <p:cNvPr id="4" name="Oval 3">
            <a:extLst>
              <a:ext uri="{FF2B5EF4-FFF2-40B4-BE49-F238E27FC236}">
                <a16:creationId xmlns:a16="http://schemas.microsoft.com/office/drawing/2014/main" id="{E370266D-503E-BBB9-BFD4-9EA6F076FDD9}"/>
              </a:ext>
            </a:extLst>
          </p:cNvPr>
          <p:cNvSpPr/>
          <p:nvPr/>
        </p:nvSpPr>
        <p:spPr>
          <a:xfrm>
            <a:off x="340469" y="262647"/>
            <a:ext cx="1867710" cy="1867710"/>
          </a:xfrm>
          <a:prstGeom prst="ellipse">
            <a:avLst/>
          </a:prstGeom>
          <a:blipFill>
            <a:blip r:embed="rId3"/>
            <a:stretch>
              <a:fillRect/>
            </a:stretch>
          </a:blipFill>
          <a:ln>
            <a:solidFill>
              <a:schemeClr val="accent4">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n>
                <a:solidFill>
                  <a:schemeClr val="tx1"/>
                </a:solidFill>
              </a:ln>
            </a:endParaRPr>
          </a:p>
        </p:txBody>
      </p:sp>
    </p:spTree>
    <p:extLst>
      <p:ext uri="{BB962C8B-B14F-4D97-AF65-F5344CB8AC3E}">
        <p14:creationId xmlns:p14="http://schemas.microsoft.com/office/powerpoint/2010/main" val="229082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C8758613-7D90-3B18-CD4B-07CB9D233F32}"/>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E7C1C4ED-4BCA-6A92-E259-F075C37A7B3E}"/>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829C1B5-5E56-8298-30D8-B8302813D99F}"/>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FD8AA62-5EDC-6606-2C2E-345054D50B4E}"/>
              </a:ext>
            </a:extLst>
          </p:cNvPr>
          <p:cNvSpPr txBox="1"/>
          <p:nvPr/>
        </p:nvSpPr>
        <p:spPr>
          <a:xfrm>
            <a:off x="1110916" y="433633"/>
            <a:ext cx="6011779" cy="646331"/>
          </a:xfrm>
          <a:prstGeom prst="rect">
            <a:avLst/>
          </a:prstGeom>
          <a:noFill/>
        </p:spPr>
        <p:txBody>
          <a:bodyPr wrap="square">
            <a:spAutoFit/>
          </a:bodyPr>
          <a:lstStyle/>
          <a:p>
            <a:pPr marL="342900" indent="-342900">
              <a:buAutoNum type="arabicPeriod"/>
            </a:pPr>
            <a:r>
              <a:rPr lang="en-US" dirty="0"/>
              <a:t>Are there any trends or patterns in the frequency of hosting Olympic Games?</a:t>
            </a:r>
          </a:p>
        </p:txBody>
      </p:sp>
      <p:pic>
        <p:nvPicPr>
          <p:cNvPr id="6" name="Picture 5">
            <a:extLst>
              <a:ext uri="{FF2B5EF4-FFF2-40B4-BE49-F238E27FC236}">
                <a16:creationId xmlns:a16="http://schemas.microsoft.com/office/drawing/2014/main" id="{3B615CCD-152C-D699-B172-D42B21970A6F}"/>
              </a:ext>
            </a:extLst>
          </p:cNvPr>
          <p:cNvPicPr>
            <a:picLocks noChangeAspect="1"/>
          </p:cNvPicPr>
          <p:nvPr/>
        </p:nvPicPr>
        <p:blipFill>
          <a:blip r:embed="rId4"/>
          <a:stretch>
            <a:fillRect/>
          </a:stretch>
        </p:blipFill>
        <p:spPr>
          <a:xfrm>
            <a:off x="1321086" y="4035398"/>
            <a:ext cx="2426418" cy="2706859"/>
          </a:xfrm>
          <a:prstGeom prst="rect">
            <a:avLst/>
          </a:prstGeom>
        </p:spPr>
      </p:pic>
      <p:pic>
        <p:nvPicPr>
          <p:cNvPr id="7" name="Picture 6">
            <a:extLst>
              <a:ext uri="{FF2B5EF4-FFF2-40B4-BE49-F238E27FC236}">
                <a16:creationId xmlns:a16="http://schemas.microsoft.com/office/drawing/2014/main" id="{3706368D-FD12-65DE-5131-06053B79E69F}"/>
              </a:ext>
            </a:extLst>
          </p:cNvPr>
          <p:cNvPicPr>
            <a:picLocks noChangeAspect="1"/>
          </p:cNvPicPr>
          <p:nvPr/>
        </p:nvPicPr>
        <p:blipFill>
          <a:blip r:embed="rId5"/>
          <a:stretch>
            <a:fillRect/>
          </a:stretch>
        </p:blipFill>
        <p:spPr>
          <a:xfrm>
            <a:off x="8560994" y="594360"/>
            <a:ext cx="2987040" cy="2834640"/>
          </a:xfrm>
          <a:prstGeom prst="rect">
            <a:avLst/>
          </a:prstGeom>
        </p:spPr>
      </p:pic>
      <p:pic>
        <p:nvPicPr>
          <p:cNvPr id="8" name="Picture 7">
            <a:extLst>
              <a:ext uri="{FF2B5EF4-FFF2-40B4-BE49-F238E27FC236}">
                <a16:creationId xmlns:a16="http://schemas.microsoft.com/office/drawing/2014/main" id="{892634C5-5ADD-5EE6-C42F-9F68B4236436}"/>
              </a:ext>
            </a:extLst>
          </p:cNvPr>
          <p:cNvPicPr>
            <a:picLocks noChangeAspect="1"/>
          </p:cNvPicPr>
          <p:nvPr/>
        </p:nvPicPr>
        <p:blipFill>
          <a:blip r:embed="rId6"/>
          <a:stretch>
            <a:fillRect/>
          </a:stretch>
        </p:blipFill>
        <p:spPr>
          <a:xfrm>
            <a:off x="4605810" y="3883033"/>
            <a:ext cx="4584589" cy="2749534"/>
          </a:xfrm>
          <a:prstGeom prst="rect">
            <a:avLst/>
          </a:prstGeom>
        </p:spPr>
      </p:pic>
      <p:sp>
        <p:nvSpPr>
          <p:cNvPr id="12" name="TextBox 11">
            <a:extLst>
              <a:ext uri="{FF2B5EF4-FFF2-40B4-BE49-F238E27FC236}">
                <a16:creationId xmlns:a16="http://schemas.microsoft.com/office/drawing/2014/main" id="{25506FCC-3B9C-5568-BC03-27D2C046A488}"/>
              </a:ext>
            </a:extLst>
          </p:cNvPr>
          <p:cNvSpPr txBox="1"/>
          <p:nvPr/>
        </p:nvSpPr>
        <p:spPr>
          <a:xfrm>
            <a:off x="1110916" y="1429192"/>
            <a:ext cx="5787189" cy="2031325"/>
          </a:xfrm>
          <a:prstGeom prst="rect">
            <a:avLst/>
          </a:prstGeom>
          <a:noFill/>
        </p:spPr>
        <p:txBody>
          <a:bodyPr wrap="square">
            <a:spAutoFit/>
          </a:bodyPr>
          <a:lstStyle/>
          <a:p>
            <a:pPr algn="just"/>
            <a:r>
              <a:rPr lang="en-US" dirty="0"/>
              <a:t>Conclusion: Locating Cities With Multiple Olympic Hosting Cities that held the Olympics more than once are found with this query.  The two cities that have hosted the most Olympic Games London and </a:t>
            </a:r>
            <a:r>
              <a:rPr lang="en-US" dirty="0" err="1"/>
              <a:t>Athina</a:t>
            </a:r>
            <a:r>
              <a:rPr lang="en-US" dirty="0"/>
              <a:t> have done it three times. Two Olympic Games have been held in Paris, Los Angeles, Lake Placid, Stockholm, Innsbruck, and Sankt Moritz.						</a:t>
            </a:r>
          </a:p>
        </p:txBody>
      </p:sp>
    </p:spTree>
    <p:extLst>
      <p:ext uri="{BB962C8B-B14F-4D97-AF65-F5344CB8AC3E}">
        <p14:creationId xmlns:p14="http://schemas.microsoft.com/office/powerpoint/2010/main" val="1855403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7F0892BF-7490-0547-F369-407742404D79}"/>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F14B2E4E-4D0B-2CD8-D3C9-07FE802FB50A}"/>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29A47DC-52EB-D344-C5DB-D4FED51CB12F}"/>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9AB58D93-B0BD-7238-4E67-E2C562429CE5}"/>
              </a:ext>
            </a:extLst>
          </p:cNvPr>
          <p:cNvPicPr>
            <a:picLocks noChangeAspect="1"/>
          </p:cNvPicPr>
          <p:nvPr/>
        </p:nvPicPr>
        <p:blipFill>
          <a:blip r:embed="rId4"/>
          <a:stretch>
            <a:fillRect/>
          </a:stretch>
        </p:blipFill>
        <p:spPr>
          <a:xfrm>
            <a:off x="8051657" y="489045"/>
            <a:ext cx="3274069" cy="3192780"/>
          </a:xfrm>
          <a:prstGeom prst="rect">
            <a:avLst/>
          </a:prstGeom>
        </p:spPr>
      </p:pic>
      <p:sp>
        <p:nvSpPr>
          <p:cNvPr id="4" name="TextBox 3">
            <a:extLst>
              <a:ext uri="{FF2B5EF4-FFF2-40B4-BE49-F238E27FC236}">
                <a16:creationId xmlns:a16="http://schemas.microsoft.com/office/drawing/2014/main" id="{C4741033-3DF6-20E5-3048-2D1AC8D62146}"/>
              </a:ext>
            </a:extLst>
          </p:cNvPr>
          <p:cNvSpPr txBox="1"/>
          <p:nvPr/>
        </p:nvSpPr>
        <p:spPr>
          <a:xfrm>
            <a:off x="1119603" y="450171"/>
            <a:ext cx="6104020" cy="646331"/>
          </a:xfrm>
          <a:prstGeom prst="rect">
            <a:avLst/>
          </a:prstGeom>
          <a:noFill/>
        </p:spPr>
        <p:txBody>
          <a:bodyPr wrap="square">
            <a:spAutoFit/>
          </a:bodyPr>
          <a:lstStyle/>
          <a:p>
            <a:r>
              <a:rPr lang="en-US" dirty="0"/>
              <a:t>2.       How has the duration of Olympic Games changed over time?				</a:t>
            </a:r>
          </a:p>
        </p:txBody>
      </p:sp>
      <p:sp>
        <p:nvSpPr>
          <p:cNvPr id="6" name="TextBox 5">
            <a:extLst>
              <a:ext uri="{FF2B5EF4-FFF2-40B4-BE49-F238E27FC236}">
                <a16:creationId xmlns:a16="http://schemas.microsoft.com/office/drawing/2014/main" id="{10A673F2-9BF1-1FFE-ECAC-2ECF5945E617}"/>
              </a:ext>
            </a:extLst>
          </p:cNvPr>
          <p:cNvSpPr txBox="1"/>
          <p:nvPr/>
        </p:nvSpPr>
        <p:spPr>
          <a:xfrm>
            <a:off x="1119603" y="1096502"/>
            <a:ext cx="5489744" cy="2585323"/>
          </a:xfrm>
          <a:prstGeom prst="rect">
            <a:avLst/>
          </a:prstGeom>
          <a:noFill/>
        </p:spPr>
        <p:txBody>
          <a:bodyPr wrap="square">
            <a:spAutoFit/>
          </a:bodyPr>
          <a:lstStyle/>
          <a:p>
            <a:pPr algn="just"/>
            <a:r>
              <a:rPr lang="en-US" dirty="0"/>
              <a:t>Conclusion: The majority of the Olympic Games were held in the winter in the past, however today the For a considerable amount of time, the way the Olympic Games are held has evolved. As of the 20s, the majority of the games are held in the summer as well as winter and the number of events at the Olympics keeps growing. It has been demonstrated that the 20,s Olympics featured more orderly events.			</a:t>
            </a:r>
          </a:p>
        </p:txBody>
      </p:sp>
      <p:pic>
        <p:nvPicPr>
          <p:cNvPr id="7" name="Picture 6">
            <a:extLst>
              <a:ext uri="{FF2B5EF4-FFF2-40B4-BE49-F238E27FC236}">
                <a16:creationId xmlns:a16="http://schemas.microsoft.com/office/drawing/2014/main" id="{938CA5E2-6A54-FEC0-5407-2F2039634D09}"/>
              </a:ext>
            </a:extLst>
          </p:cNvPr>
          <p:cNvPicPr>
            <a:picLocks noChangeAspect="1"/>
          </p:cNvPicPr>
          <p:nvPr/>
        </p:nvPicPr>
        <p:blipFill>
          <a:blip r:embed="rId5"/>
          <a:stretch>
            <a:fillRect/>
          </a:stretch>
        </p:blipFill>
        <p:spPr>
          <a:xfrm>
            <a:off x="6609347" y="4052205"/>
            <a:ext cx="4124698" cy="2673246"/>
          </a:xfrm>
          <a:prstGeom prst="rect">
            <a:avLst/>
          </a:prstGeom>
        </p:spPr>
      </p:pic>
      <p:pic>
        <p:nvPicPr>
          <p:cNvPr id="8" name="Picture 7">
            <a:extLst>
              <a:ext uri="{FF2B5EF4-FFF2-40B4-BE49-F238E27FC236}">
                <a16:creationId xmlns:a16="http://schemas.microsoft.com/office/drawing/2014/main" id="{154B9DB3-EE64-1617-6BB8-9D21948041E8}"/>
              </a:ext>
            </a:extLst>
          </p:cNvPr>
          <p:cNvPicPr>
            <a:picLocks noChangeAspect="1"/>
          </p:cNvPicPr>
          <p:nvPr/>
        </p:nvPicPr>
        <p:blipFill>
          <a:blip r:embed="rId6"/>
          <a:stretch>
            <a:fillRect/>
          </a:stretch>
        </p:blipFill>
        <p:spPr>
          <a:xfrm>
            <a:off x="1740969" y="4014047"/>
            <a:ext cx="2413935" cy="2224411"/>
          </a:xfrm>
          <a:prstGeom prst="rect">
            <a:avLst/>
          </a:prstGeom>
        </p:spPr>
      </p:pic>
    </p:spTree>
    <p:extLst>
      <p:ext uri="{BB962C8B-B14F-4D97-AF65-F5344CB8AC3E}">
        <p14:creationId xmlns:p14="http://schemas.microsoft.com/office/powerpoint/2010/main" val="4008902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824AF01D-2E7A-EED3-2C89-2F654EDA90E0}"/>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E1AE2667-E88A-4AAA-0B2C-E38C61EB8846}"/>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6739CEA8-B8F4-FA77-E24D-FBBBED7FD1B3}"/>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D87D5A1-D66F-D691-8F6E-1ACB58D4E48F}"/>
              </a:ext>
            </a:extLst>
          </p:cNvPr>
          <p:cNvSpPr txBox="1"/>
          <p:nvPr/>
        </p:nvSpPr>
        <p:spPr>
          <a:xfrm>
            <a:off x="1141801" y="499869"/>
            <a:ext cx="6522314" cy="923330"/>
          </a:xfrm>
          <a:prstGeom prst="rect">
            <a:avLst/>
          </a:prstGeom>
          <a:noFill/>
        </p:spPr>
        <p:txBody>
          <a:bodyPr wrap="square">
            <a:spAutoFit/>
          </a:bodyPr>
          <a:lstStyle/>
          <a:p>
            <a:r>
              <a:rPr lang="en-US" dirty="0"/>
              <a:t>3.      Are there any notable events or occurrences associated with specific Olympic Games?								</a:t>
            </a:r>
          </a:p>
        </p:txBody>
      </p:sp>
      <p:pic>
        <p:nvPicPr>
          <p:cNvPr id="4" name="Picture 3">
            <a:extLst>
              <a:ext uri="{FF2B5EF4-FFF2-40B4-BE49-F238E27FC236}">
                <a16:creationId xmlns:a16="http://schemas.microsoft.com/office/drawing/2014/main" id="{60B294E4-28EE-A6BC-0841-B910E827FC22}"/>
              </a:ext>
            </a:extLst>
          </p:cNvPr>
          <p:cNvPicPr>
            <a:picLocks noChangeAspect="1"/>
          </p:cNvPicPr>
          <p:nvPr/>
        </p:nvPicPr>
        <p:blipFill>
          <a:blip r:embed="rId4"/>
          <a:stretch>
            <a:fillRect/>
          </a:stretch>
        </p:blipFill>
        <p:spPr>
          <a:xfrm>
            <a:off x="8259478" y="499869"/>
            <a:ext cx="3116580" cy="3832860"/>
          </a:xfrm>
          <a:prstGeom prst="rect">
            <a:avLst/>
          </a:prstGeom>
        </p:spPr>
      </p:pic>
      <p:pic>
        <p:nvPicPr>
          <p:cNvPr id="5" name="Picture 4">
            <a:extLst>
              <a:ext uri="{FF2B5EF4-FFF2-40B4-BE49-F238E27FC236}">
                <a16:creationId xmlns:a16="http://schemas.microsoft.com/office/drawing/2014/main" id="{5A305D29-013C-A668-AE7C-959AC53DCEBA}"/>
              </a:ext>
            </a:extLst>
          </p:cNvPr>
          <p:cNvPicPr>
            <a:picLocks noChangeAspect="1"/>
          </p:cNvPicPr>
          <p:nvPr/>
        </p:nvPicPr>
        <p:blipFill>
          <a:blip r:embed="rId5"/>
          <a:stretch>
            <a:fillRect/>
          </a:stretch>
        </p:blipFill>
        <p:spPr>
          <a:xfrm>
            <a:off x="692870" y="4359347"/>
            <a:ext cx="2994660" cy="2065020"/>
          </a:xfrm>
          <a:prstGeom prst="rect">
            <a:avLst/>
          </a:prstGeom>
        </p:spPr>
      </p:pic>
      <p:pic>
        <p:nvPicPr>
          <p:cNvPr id="6" name="Picture 5">
            <a:extLst>
              <a:ext uri="{FF2B5EF4-FFF2-40B4-BE49-F238E27FC236}">
                <a16:creationId xmlns:a16="http://schemas.microsoft.com/office/drawing/2014/main" id="{07E18A19-68EB-722D-401C-24D7365C7C3C}"/>
              </a:ext>
            </a:extLst>
          </p:cNvPr>
          <p:cNvPicPr>
            <a:picLocks noChangeAspect="1"/>
          </p:cNvPicPr>
          <p:nvPr/>
        </p:nvPicPr>
        <p:blipFill>
          <a:blip r:embed="rId6"/>
          <a:stretch>
            <a:fillRect/>
          </a:stretch>
        </p:blipFill>
        <p:spPr>
          <a:xfrm>
            <a:off x="3932523" y="4359347"/>
            <a:ext cx="3594960" cy="2065020"/>
          </a:xfrm>
          <a:prstGeom prst="rect">
            <a:avLst/>
          </a:prstGeom>
        </p:spPr>
      </p:pic>
      <p:sp>
        <p:nvSpPr>
          <p:cNvPr id="8" name="TextBox 7">
            <a:extLst>
              <a:ext uri="{FF2B5EF4-FFF2-40B4-BE49-F238E27FC236}">
                <a16:creationId xmlns:a16="http://schemas.microsoft.com/office/drawing/2014/main" id="{3BBA6363-BF4D-E013-C6EA-31A65AFF087B}"/>
              </a:ext>
            </a:extLst>
          </p:cNvPr>
          <p:cNvSpPr txBox="1"/>
          <p:nvPr/>
        </p:nvSpPr>
        <p:spPr>
          <a:xfrm>
            <a:off x="899164" y="1291769"/>
            <a:ext cx="7007588" cy="2585323"/>
          </a:xfrm>
          <a:prstGeom prst="rect">
            <a:avLst/>
          </a:prstGeom>
          <a:noFill/>
        </p:spPr>
        <p:txBody>
          <a:bodyPr wrap="square">
            <a:spAutoFit/>
          </a:bodyPr>
          <a:lstStyle/>
          <a:p>
            <a:pPr algn="just"/>
            <a:r>
              <a:rPr lang="en-IN" dirty="0"/>
              <a:t>Conclusion: The top 10 athletes who have won the most Olympic medals in the particular Olympic game are displayed in this query, thus first we may Aleksandr Nikolayevich </a:t>
            </a:r>
            <a:r>
              <a:rPr lang="en-IN" dirty="0" err="1"/>
              <a:t>Dityatin</a:t>
            </a:r>
            <a:r>
              <a:rPr lang="en-IN" dirty="0"/>
              <a:t> and Michael Fred Phelps II are the most medal winners with eight medals overall from a particular Olympic Games. Next up are those who have won seven medals overall in particular Olympic gains. Mark </a:t>
            </a:r>
            <a:r>
              <a:rPr lang="en-IN" dirty="0" err="1"/>
              <a:t>Borys</a:t>
            </a:r>
            <a:r>
              <a:rPr lang="en-IN" dirty="0"/>
              <a:t> </a:t>
            </a:r>
            <a:r>
              <a:rPr lang="en-IN" dirty="0" err="1"/>
              <a:t>Anfiyanovych</a:t>
            </a:r>
            <a:r>
              <a:rPr lang="en-IN" dirty="0"/>
              <a:t> </a:t>
            </a:r>
            <a:r>
              <a:rPr lang="en-IN" dirty="0" err="1"/>
              <a:t>Shakhlin</a:t>
            </a:r>
            <a:r>
              <a:rPr lang="en-IN" dirty="0"/>
              <a:t>, Andrew Spitz, Mikhail </a:t>
            </a:r>
            <a:r>
              <a:rPr lang="en-IN" dirty="0" err="1"/>
              <a:t>Yakovlevich</a:t>
            </a:r>
            <a:r>
              <a:rPr lang="en-IN" dirty="0"/>
              <a:t> Voronin, and Matthew Nicholas The chart lists Matt Biondi, Willis Augustus Lee Jr., Lloyd Spencer Spooner, Mariya </a:t>
            </a:r>
            <a:r>
              <a:rPr lang="en-IN" dirty="0" err="1"/>
              <a:t>Kindrativna</a:t>
            </a:r>
            <a:r>
              <a:rPr lang="en-IN" dirty="0"/>
              <a:t> </a:t>
            </a:r>
            <a:r>
              <a:rPr lang="en-IN" dirty="0" err="1"/>
              <a:t>Horokhovska</a:t>
            </a:r>
            <a:r>
              <a:rPr lang="en-IN" dirty="0"/>
              <a:t>, and the game of the year they won.</a:t>
            </a:r>
          </a:p>
        </p:txBody>
      </p:sp>
    </p:spTree>
    <p:extLst>
      <p:ext uri="{BB962C8B-B14F-4D97-AF65-F5344CB8AC3E}">
        <p14:creationId xmlns:p14="http://schemas.microsoft.com/office/powerpoint/2010/main" val="3538048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170E25C0-AB90-95D3-F916-C906CD020148}"/>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17FB5A4C-0A55-F004-8A6E-C83BAE478C0D}"/>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ACD15A1-DA02-6E9D-27AB-DE7F7EBCF9B2}"/>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C944356-5568-0624-8732-7753756EB9A8}"/>
              </a:ext>
            </a:extLst>
          </p:cNvPr>
          <p:cNvSpPr txBox="1"/>
          <p:nvPr/>
        </p:nvSpPr>
        <p:spPr>
          <a:xfrm>
            <a:off x="1159042" y="433633"/>
            <a:ext cx="6104020" cy="923330"/>
          </a:xfrm>
          <a:prstGeom prst="rect">
            <a:avLst/>
          </a:prstGeom>
          <a:noFill/>
        </p:spPr>
        <p:txBody>
          <a:bodyPr wrap="square">
            <a:spAutoFit/>
          </a:bodyPr>
          <a:lstStyle/>
          <a:p>
            <a:r>
              <a:rPr lang="en-US" dirty="0"/>
              <a:t>4.        Are there any emerging sports that have been recently added to the Olympics?					</a:t>
            </a:r>
          </a:p>
        </p:txBody>
      </p:sp>
      <p:pic>
        <p:nvPicPr>
          <p:cNvPr id="4" name="Picture 3">
            <a:extLst>
              <a:ext uri="{FF2B5EF4-FFF2-40B4-BE49-F238E27FC236}">
                <a16:creationId xmlns:a16="http://schemas.microsoft.com/office/drawing/2014/main" id="{99D1A8A0-85C6-88D0-8BCB-B399DF3A9918}"/>
              </a:ext>
            </a:extLst>
          </p:cNvPr>
          <p:cNvPicPr>
            <a:picLocks noChangeAspect="1"/>
          </p:cNvPicPr>
          <p:nvPr/>
        </p:nvPicPr>
        <p:blipFill>
          <a:blip r:embed="rId4"/>
          <a:stretch>
            <a:fillRect/>
          </a:stretch>
        </p:blipFill>
        <p:spPr>
          <a:xfrm>
            <a:off x="7807593" y="433633"/>
            <a:ext cx="3931920" cy="3489960"/>
          </a:xfrm>
          <a:prstGeom prst="rect">
            <a:avLst/>
          </a:prstGeom>
        </p:spPr>
      </p:pic>
      <p:pic>
        <p:nvPicPr>
          <p:cNvPr id="5" name="Picture 4">
            <a:extLst>
              <a:ext uri="{FF2B5EF4-FFF2-40B4-BE49-F238E27FC236}">
                <a16:creationId xmlns:a16="http://schemas.microsoft.com/office/drawing/2014/main" id="{2383D055-61A4-1FBD-FE08-410B29CD945A}"/>
              </a:ext>
            </a:extLst>
          </p:cNvPr>
          <p:cNvPicPr>
            <a:picLocks noChangeAspect="1"/>
          </p:cNvPicPr>
          <p:nvPr/>
        </p:nvPicPr>
        <p:blipFill>
          <a:blip r:embed="rId5"/>
          <a:stretch>
            <a:fillRect/>
          </a:stretch>
        </p:blipFill>
        <p:spPr>
          <a:xfrm>
            <a:off x="1159041" y="4282840"/>
            <a:ext cx="2711291" cy="2141527"/>
          </a:xfrm>
          <a:prstGeom prst="rect">
            <a:avLst/>
          </a:prstGeom>
        </p:spPr>
      </p:pic>
      <p:sp>
        <p:nvSpPr>
          <p:cNvPr id="7" name="TextBox 6">
            <a:extLst>
              <a:ext uri="{FF2B5EF4-FFF2-40B4-BE49-F238E27FC236}">
                <a16:creationId xmlns:a16="http://schemas.microsoft.com/office/drawing/2014/main" id="{F0266123-F3CB-3A2C-EF17-0CD316123441}"/>
              </a:ext>
            </a:extLst>
          </p:cNvPr>
          <p:cNvSpPr txBox="1"/>
          <p:nvPr/>
        </p:nvSpPr>
        <p:spPr>
          <a:xfrm>
            <a:off x="922419" y="1527240"/>
            <a:ext cx="6577265" cy="2585323"/>
          </a:xfrm>
          <a:prstGeom prst="rect">
            <a:avLst/>
          </a:prstGeom>
          <a:noFill/>
        </p:spPr>
        <p:txBody>
          <a:bodyPr wrap="square">
            <a:spAutoFit/>
          </a:bodyPr>
          <a:lstStyle/>
          <a:p>
            <a:pPr algn="just"/>
            <a:r>
              <a:rPr lang="en-US" dirty="0"/>
              <a:t>Conclusion: The top 10 recently added sports editions are returned in this query. As you can see, the games that were added by the most recent year are rugby sevens, trampolining, triathlon, Taekwondo, snowboarding, softball, beach volleyball, short track speed skating, freestyle skiing, and badminton. In order to identify the oldest Olympic edition (MIN(</a:t>
            </a:r>
            <a:r>
              <a:rPr lang="en-US" dirty="0" err="1"/>
              <a:t>g.games_year</a:t>
            </a:r>
            <a:r>
              <a:rPr lang="en-US" dirty="0"/>
              <a:t>)) in which each sport was introduced, this query will emphasize sports that were launched in the most recent Olympic editions.		</a:t>
            </a:r>
          </a:p>
          <a:p>
            <a:pPr algn="just"/>
            <a:r>
              <a:rPr lang="en-US" dirty="0"/>
              <a:t>					</a:t>
            </a:r>
          </a:p>
        </p:txBody>
      </p:sp>
      <p:pic>
        <p:nvPicPr>
          <p:cNvPr id="8" name="Picture 7">
            <a:extLst>
              <a:ext uri="{FF2B5EF4-FFF2-40B4-BE49-F238E27FC236}">
                <a16:creationId xmlns:a16="http://schemas.microsoft.com/office/drawing/2014/main" id="{8FA0841A-25FE-74FF-9BE1-13A0C990AA51}"/>
              </a:ext>
            </a:extLst>
          </p:cNvPr>
          <p:cNvPicPr>
            <a:picLocks noChangeAspect="1"/>
          </p:cNvPicPr>
          <p:nvPr/>
        </p:nvPicPr>
        <p:blipFill>
          <a:blip r:embed="rId6"/>
          <a:stretch>
            <a:fillRect/>
          </a:stretch>
        </p:blipFill>
        <p:spPr>
          <a:xfrm>
            <a:off x="4517747" y="4276060"/>
            <a:ext cx="4407790" cy="2109399"/>
          </a:xfrm>
          <a:prstGeom prst="rect">
            <a:avLst/>
          </a:prstGeom>
        </p:spPr>
      </p:pic>
    </p:spTree>
    <p:extLst>
      <p:ext uri="{BB962C8B-B14F-4D97-AF65-F5344CB8AC3E}">
        <p14:creationId xmlns:p14="http://schemas.microsoft.com/office/powerpoint/2010/main" val="4143780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B569B872-2DAC-2316-8153-36BF4158AE55}"/>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270789D6-3AEE-3F56-36A3-D77FFA810C23}"/>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F981B14-5339-E8F6-57EB-58BA65C6639A}"/>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EFC00B7-25A4-E7BE-EFF5-B85C28021EEB}"/>
              </a:ext>
            </a:extLst>
          </p:cNvPr>
          <p:cNvSpPr txBox="1"/>
          <p:nvPr/>
        </p:nvSpPr>
        <p:spPr>
          <a:xfrm>
            <a:off x="1207169" y="433633"/>
            <a:ext cx="6104020" cy="646331"/>
          </a:xfrm>
          <a:prstGeom prst="rect">
            <a:avLst/>
          </a:prstGeom>
          <a:noFill/>
        </p:spPr>
        <p:txBody>
          <a:bodyPr wrap="square">
            <a:spAutoFit/>
          </a:bodyPr>
          <a:lstStyle/>
          <a:p>
            <a:r>
              <a:rPr lang="en-US" dirty="0"/>
              <a:t>5.     How has the popularity of certain sports changed over the years?						</a:t>
            </a:r>
          </a:p>
        </p:txBody>
      </p:sp>
      <p:pic>
        <p:nvPicPr>
          <p:cNvPr id="6" name="Picture 5">
            <a:extLst>
              <a:ext uri="{FF2B5EF4-FFF2-40B4-BE49-F238E27FC236}">
                <a16:creationId xmlns:a16="http://schemas.microsoft.com/office/drawing/2014/main" id="{D5F1FA1B-9592-02CF-4295-AC7D9F8753DC}"/>
              </a:ext>
            </a:extLst>
          </p:cNvPr>
          <p:cNvPicPr>
            <a:picLocks noChangeAspect="1"/>
          </p:cNvPicPr>
          <p:nvPr/>
        </p:nvPicPr>
        <p:blipFill>
          <a:blip r:embed="rId4"/>
          <a:srcRect r="34874"/>
          <a:stretch/>
        </p:blipFill>
        <p:spPr>
          <a:xfrm>
            <a:off x="7780822" y="697583"/>
            <a:ext cx="3384483" cy="3489960"/>
          </a:xfrm>
          <a:prstGeom prst="rect">
            <a:avLst/>
          </a:prstGeom>
        </p:spPr>
      </p:pic>
      <p:pic>
        <p:nvPicPr>
          <p:cNvPr id="7" name="Picture 6">
            <a:extLst>
              <a:ext uri="{FF2B5EF4-FFF2-40B4-BE49-F238E27FC236}">
                <a16:creationId xmlns:a16="http://schemas.microsoft.com/office/drawing/2014/main" id="{15E8F9AA-B1B1-E11B-D84E-671875947D13}"/>
              </a:ext>
            </a:extLst>
          </p:cNvPr>
          <p:cNvPicPr>
            <a:picLocks noChangeAspect="1"/>
          </p:cNvPicPr>
          <p:nvPr/>
        </p:nvPicPr>
        <p:blipFill>
          <a:blip r:embed="rId5"/>
          <a:stretch>
            <a:fillRect/>
          </a:stretch>
        </p:blipFill>
        <p:spPr>
          <a:xfrm>
            <a:off x="452487" y="4256691"/>
            <a:ext cx="4007218" cy="2306522"/>
          </a:xfrm>
          <a:prstGeom prst="rect">
            <a:avLst/>
          </a:prstGeom>
        </p:spPr>
      </p:pic>
      <p:pic>
        <p:nvPicPr>
          <p:cNvPr id="8" name="Picture 7">
            <a:extLst>
              <a:ext uri="{FF2B5EF4-FFF2-40B4-BE49-F238E27FC236}">
                <a16:creationId xmlns:a16="http://schemas.microsoft.com/office/drawing/2014/main" id="{BCF6CD37-7998-E8DA-F521-03C03236BCAF}"/>
              </a:ext>
            </a:extLst>
          </p:cNvPr>
          <p:cNvPicPr>
            <a:picLocks noChangeAspect="1"/>
          </p:cNvPicPr>
          <p:nvPr/>
        </p:nvPicPr>
        <p:blipFill>
          <a:blip r:embed="rId6"/>
          <a:stretch>
            <a:fillRect/>
          </a:stretch>
        </p:blipFill>
        <p:spPr>
          <a:xfrm>
            <a:off x="4929337" y="4395537"/>
            <a:ext cx="6235967" cy="2167676"/>
          </a:xfrm>
          <a:prstGeom prst="rect">
            <a:avLst/>
          </a:prstGeom>
        </p:spPr>
      </p:pic>
      <p:sp>
        <p:nvSpPr>
          <p:cNvPr id="11" name="TextBox 10">
            <a:extLst>
              <a:ext uri="{FF2B5EF4-FFF2-40B4-BE49-F238E27FC236}">
                <a16:creationId xmlns:a16="http://schemas.microsoft.com/office/drawing/2014/main" id="{5652D9C2-6956-7A55-F458-C9A13E0E0CBB}"/>
              </a:ext>
            </a:extLst>
          </p:cNvPr>
          <p:cNvSpPr txBox="1"/>
          <p:nvPr/>
        </p:nvSpPr>
        <p:spPr>
          <a:xfrm>
            <a:off x="1207169" y="1287958"/>
            <a:ext cx="6235966" cy="2585323"/>
          </a:xfrm>
          <a:prstGeom prst="rect">
            <a:avLst/>
          </a:prstGeom>
          <a:noFill/>
        </p:spPr>
        <p:txBody>
          <a:bodyPr wrap="square">
            <a:spAutoFit/>
          </a:bodyPr>
          <a:lstStyle/>
          <a:p>
            <a:pPr algn="just"/>
            <a:r>
              <a:rPr lang="en-US" dirty="0"/>
              <a:t>Conclusion: The number of participants in each sport, categorized by Olympic game year, will be returned by this query. Athletics, gymnastics, rowing, shooting, tennis, cycling, fencing, swimming, and weightlifting have the highest participation rates. The sport year is added to the slicer to filter the appropriate year for each sport event in the Olympic year, allowing us to find the returns with the highest number of participants. The top three sports with the highest participation counts are athletics, gymnastics, and Rowing.		</a:t>
            </a:r>
          </a:p>
        </p:txBody>
      </p:sp>
    </p:spTree>
    <p:extLst>
      <p:ext uri="{BB962C8B-B14F-4D97-AF65-F5344CB8AC3E}">
        <p14:creationId xmlns:p14="http://schemas.microsoft.com/office/powerpoint/2010/main" val="2390918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1E847D87-9DD3-920D-37D6-C3B34121C3E1}"/>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819D2F4D-C523-8E8B-3B8D-E7731B0382BC}"/>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D07DF799-D974-581F-41D1-2AD1E3F842AE}"/>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82DCF31-2D73-5503-1621-F431FF17F0EA}"/>
              </a:ext>
            </a:extLst>
          </p:cNvPr>
          <p:cNvSpPr txBox="1"/>
          <p:nvPr/>
        </p:nvSpPr>
        <p:spPr>
          <a:xfrm>
            <a:off x="1143000" y="433633"/>
            <a:ext cx="6104020" cy="646331"/>
          </a:xfrm>
          <a:prstGeom prst="rect">
            <a:avLst/>
          </a:prstGeom>
          <a:noFill/>
        </p:spPr>
        <p:txBody>
          <a:bodyPr wrap="square">
            <a:spAutoFit/>
          </a:bodyPr>
          <a:lstStyle/>
          <a:p>
            <a:r>
              <a:rPr lang="en-US" dirty="0"/>
              <a:t>6.      Are there any sports that are specific to a particular region or culture?</a:t>
            </a:r>
            <a:endParaRPr lang="en-IN" dirty="0"/>
          </a:p>
        </p:txBody>
      </p:sp>
      <p:pic>
        <p:nvPicPr>
          <p:cNvPr id="4" name="Picture 3">
            <a:extLst>
              <a:ext uri="{FF2B5EF4-FFF2-40B4-BE49-F238E27FC236}">
                <a16:creationId xmlns:a16="http://schemas.microsoft.com/office/drawing/2014/main" id="{1D87E86D-BE15-2DC1-3117-51185A11CB18}"/>
              </a:ext>
            </a:extLst>
          </p:cNvPr>
          <p:cNvPicPr>
            <a:picLocks noChangeAspect="1"/>
          </p:cNvPicPr>
          <p:nvPr/>
        </p:nvPicPr>
        <p:blipFill>
          <a:blip r:embed="rId4"/>
          <a:stretch>
            <a:fillRect/>
          </a:stretch>
        </p:blipFill>
        <p:spPr>
          <a:xfrm>
            <a:off x="4989095" y="4347411"/>
            <a:ext cx="5550569" cy="2151452"/>
          </a:xfrm>
          <a:prstGeom prst="rect">
            <a:avLst/>
          </a:prstGeom>
        </p:spPr>
      </p:pic>
      <p:pic>
        <p:nvPicPr>
          <p:cNvPr id="5" name="Picture 4">
            <a:extLst>
              <a:ext uri="{FF2B5EF4-FFF2-40B4-BE49-F238E27FC236}">
                <a16:creationId xmlns:a16="http://schemas.microsoft.com/office/drawing/2014/main" id="{7DFBC845-4F89-1C6D-8191-86CAA889D3E3}"/>
              </a:ext>
            </a:extLst>
          </p:cNvPr>
          <p:cNvPicPr>
            <a:picLocks noChangeAspect="1"/>
          </p:cNvPicPr>
          <p:nvPr/>
        </p:nvPicPr>
        <p:blipFill>
          <a:blip r:embed="rId5"/>
          <a:stretch>
            <a:fillRect/>
          </a:stretch>
        </p:blipFill>
        <p:spPr>
          <a:xfrm>
            <a:off x="1143000" y="4192488"/>
            <a:ext cx="3390900" cy="2392680"/>
          </a:xfrm>
          <a:prstGeom prst="rect">
            <a:avLst/>
          </a:prstGeom>
        </p:spPr>
      </p:pic>
      <p:sp>
        <p:nvSpPr>
          <p:cNvPr id="7" name="TextBox 6">
            <a:extLst>
              <a:ext uri="{FF2B5EF4-FFF2-40B4-BE49-F238E27FC236}">
                <a16:creationId xmlns:a16="http://schemas.microsoft.com/office/drawing/2014/main" id="{7CCE10E3-6FFE-6F06-88EC-BC7DEE7A1435}"/>
              </a:ext>
            </a:extLst>
          </p:cNvPr>
          <p:cNvSpPr txBox="1"/>
          <p:nvPr/>
        </p:nvSpPr>
        <p:spPr>
          <a:xfrm>
            <a:off x="1143000" y="1632881"/>
            <a:ext cx="4487778" cy="2308324"/>
          </a:xfrm>
          <a:prstGeom prst="rect">
            <a:avLst/>
          </a:prstGeom>
          <a:noFill/>
        </p:spPr>
        <p:txBody>
          <a:bodyPr wrap="square">
            <a:spAutoFit/>
          </a:bodyPr>
          <a:lstStyle/>
          <a:p>
            <a:pPr algn="just"/>
            <a:r>
              <a:rPr lang="en-US" dirty="0"/>
              <a:t>Conclusion: Athletics, swimming, and rowing have the highest participation rates among the three sports. shows that the USA is the top competitor in this particular sport and holds the second-most-dominant position in terms of participants followed by the UK.					</a:t>
            </a:r>
          </a:p>
        </p:txBody>
      </p:sp>
      <p:pic>
        <p:nvPicPr>
          <p:cNvPr id="8" name="Picture 7">
            <a:extLst>
              <a:ext uri="{FF2B5EF4-FFF2-40B4-BE49-F238E27FC236}">
                <a16:creationId xmlns:a16="http://schemas.microsoft.com/office/drawing/2014/main" id="{C5D10400-E61D-3840-6F23-CD3E12E92295}"/>
              </a:ext>
            </a:extLst>
          </p:cNvPr>
          <p:cNvPicPr>
            <a:picLocks noChangeAspect="1"/>
          </p:cNvPicPr>
          <p:nvPr/>
        </p:nvPicPr>
        <p:blipFill>
          <a:blip r:embed="rId6"/>
          <a:srcRect r="20609"/>
          <a:stretch/>
        </p:blipFill>
        <p:spPr>
          <a:xfrm>
            <a:off x="7888043" y="464725"/>
            <a:ext cx="3659991" cy="3672840"/>
          </a:xfrm>
          <a:prstGeom prst="rect">
            <a:avLst/>
          </a:prstGeom>
        </p:spPr>
      </p:pic>
    </p:spTree>
    <p:extLst>
      <p:ext uri="{BB962C8B-B14F-4D97-AF65-F5344CB8AC3E}">
        <p14:creationId xmlns:p14="http://schemas.microsoft.com/office/powerpoint/2010/main" val="3785681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55A74384-B0CF-9576-7DAF-1BAD3A219617}"/>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3851390C-382C-CE26-ECFC-A879F2B11509}"/>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7D03DA3-407F-51FA-F762-61A51147FEA3}"/>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5FBC049F-9B36-9EFC-B7B3-EC0B17368976}"/>
              </a:ext>
            </a:extLst>
          </p:cNvPr>
          <p:cNvPicPr>
            <a:picLocks noChangeAspect="1"/>
          </p:cNvPicPr>
          <p:nvPr/>
        </p:nvPicPr>
        <p:blipFill>
          <a:blip r:embed="rId4"/>
          <a:srcRect r="13762"/>
          <a:stretch/>
        </p:blipFill>
        <p:spPr>
          <a:xfrm>
            <a:off x="7943902" y="433633"/>
            <a:ext cx="3206817" cy="3307080"/>
          </a:xfrm>
          <a:prstGeom prst="rect">
            <a:avLst/>
          </a:prstGeom>
        </p:spPr>
      </p:pic>
      <p:pic>
        <p:nvPicPr>
          <p:cNvPr id="3" name="Picture 2">
            <a:extLst>
              <a:ext uri="{FF2B5EF4-FFF2-40B4-BE49-F238E27FC236}">
                <a16:creationId xmlns:a16="http://schemas.microsoft.com/office/drawing/2014/main" id="{D7D468C3-6949-AEB0-A0F5-888602A9633E}"/>
              </a:ext>
            </a:extLst>
          </p:cNvPr>
          <p:cNvPicPr>
            <a:picLocks noChangeAspect="1"/>
          </p:cNvPicPr>
          <p:nvPr/>
        </p:nvPicPr>
        <p:blipFill>
          <a:blip r:embed="rId5"/>
          <a:stretch>
            <a:fillRect/>
          </a:stretch>
        </p:blipFill>
        <p:spPr>
          <a:xfrm>
            <a:off x="933253" y="3965166"/>
            <a:ext cx="2809187" cy="2749534"/>
          </a:xfrm>
          <a:prstGeom prst="rect">
            <a:avLst/>
          </a:prstGeom>
        </p:spPr>
      </p:pic>
      <p:pic>
        <p:nvPicPr>
          <p:cNvPr id="4" name="Picture 3">
            <a:extLst>
              <a:ext uri="{FF2B5EF4-FFF2-40B4-BE49-F238E27FC236}">
                <a16:creationId xmlns:a16="http://schemas.microsoft.com/office/drawing/2014/main" id="{629E4583-066F-9AF9-6688-2E3871298226}"/>
              </a:ext>
            </a:extLst>
          </p:cNvPr>
          <p:cNvPicPr>
            <a:picLocks noChangeAspect="1"/>
          </p:cNvPicPr>
          <p:nvPr/>
        </p:nvPicPr>
        <p:blipFill>
          <a:blip r:embed="rId6"/>
          <a:stretch>
            <a:fillRect/>
          </a:stretch>
        </p:blipFill>
        <p:spPr>
          <a:xfrm>
            <a:off x="4244667" y="3935985"/>
            <a:ext cx="5974154" cy="2749534"/>
          </a:xfrm>
          <a:prstGeom prst="rect">
            <a:avLst/>
          </a:prstGeom>
        </p:spPr>
      </p:pic>
      <p:sp>
        <p:nvSpPr>
          <p:cNvPr id="6" name="TextBox 5">
            <a:extLst>
              <a:ext uri="{FF2B5EF4-FFF2-40B4-BE49-F238E27FC236}">
                <a16:creationId xmlns:a16="http://schemas.microsoft.com/office/drawing/2014/main" id="{13CB36E0-D56B-B30E-C97E-8BB94D5F2559}"/>
              </a:ext>
            </a:extLst>
          </p:cNvPr>
          <p:cNvSpPr txBox="1"/>
          <p:nvPr/>
        </p:nvSpPr>
        <p:spPr>
          <a:xfrm>
            <a:off x="1127724" y="433633"/>
            <a:ext cx="6104020" cy="646331"/>
          </a:xfrm>
          <a:prstGeom prst="rect">
            <a:avLst/>
          </a:prstGeom>
          <a:noFill/>
        </p:spPr>
        <p:txBody>
          <a:bodyPr wrap="square">
            <a:spAutoFit/>
          </a:bodyPr>
          <a:lstStyle/>
          <a:p>
            <a:r>
              <a:rPr lang="en-US" dirty="0"/>
              <a:t>7.       Are there any sports that have a higher number of events for one gender compared to others?	</a:t>
            </a:r>
          </a:p>
        </p:txBody>
      </p:sp>
      <p:sp>
        <p:nvSpPr>
          <p:cNvPr id="8" name="TextBox 7">
            <a:extLst>
              <a:ext uri="{FF2B5EF4-FFF2-40B4-BE49-F238E27FC236}">
                <a16:creationId xmlns:a16="http://schemas.microsoft.com/office/drawing/2014/main" id="{D7A9D2A6-533E-C35E-314B-3E1A22B8B85A}"/>
              </a:ext>
            </a:extLst>
          </p:cNvPr>
          <p:cNvSpPr txBox="1"/>
          <p:nvPr/>
        </p:nvSpPr>
        <p:spPr>
          <a:xfrm>
            <a:off x="933254" y="1746776"/>
            <a:ext cx="6104020" cy="1477328"/>
          </a:xfrm>
          <a:prstGeom prst="rect">
            <a:avLst/>
          </a:prstGeom>
          <a:noFill/>
        </p:spPr>
        <p:txBody>
          <a:bodyPr wrap="square">
            <a:spAutoFit/>
          </a:bodyPr>
          <a:lstStyle/>
          <a:p>
            <a:pPr algn="just"/>
            <a:r>
              <a:rPr lang="en-US" dirty="0"/>
              <a:t>Conclusion: These are the top five sports with a higher number of male participants than females are athletic, gymnastic, swimming, cycling, and fencing. The tree map clearly displays the distribution of male and female athletes' participation rates.				</a:t>
            </a:r>
          </a:p>
        </p:txBody>
      </p:sp>
    </p:spTree>
    <p:extLst>
      <p:ext uri="{BB962C8B-B14F-4D97-AF65-F5344CB8AC3E}">
        <p14:creationId xmlns:p14="http://schemas.microsoft.com/office/powerpoint/2010/main" val="1940960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749A3EC6-92FA-A152-630C-13577A57B435}"/>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BA803A4A-ECA3-B1CD-C87E-BB70849413C6}"/>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6EE9BF63-964C-620B-74DA-AEAA6A5D10DC}"/>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A22369B6-8120-A08F-BA93-1270B86397F1}"/>
              </a:ext>
            </a:extLst>
          </p:cNvPr>
          <p:cNvPicPr>
            <a:picLocks noChangeAspect="1"/>
          </p:cNvPicPr>
          <p:nvPr/>
        </p:nvPicPr>
        <p:blipFill>
          <a:blip r:embed="rId4"/>
          <a:srcRect b="27683"/>
          <a:stretch/>
        </p:blipFill>
        <p:spPr>
          <a:xfrm>
            <a:off x="7598004" y="433632"/>
            <a:ext cx="4292605" cy="5269583"/>
          </a:xfrm>
          <a:prstGeom prst="rect">
            <a:avLst/>
          </a:prstGeom>
        </p:spPr>
      </p:pic>
      <p:sp>
        <p:nvSpPr>
          <p:cNvPr id="4" name="TextBox 3">
            <a:extLst>
              <a:ext uri="{FF2B5EF4-FFF2-40B4-BE49-F238E27FC236}">
                <a16:creationId xmlns:a16="http://schemas.microsoft.com/office/drawing/2014/main" id="{820CF4CD-7818-257A-3403-45962BCF4C3D}"/>
              </a:ext>
            </a:extLst>
          </p:cNvPr>
          <p:cNvSpPr txBox="1"/>
          <p:nvPr/>
        </p:nvSpPr>
        <p:spPr>
          <a:xfrm>
            <a:off x="1094875" y="396931"/>
            <a:ext cx="6104020" cy="646331"/>
          </a:xfrm>
          <a:prstGeom prst="rect">
            <a:avLst/>
          </a:prstGeom>
          <a:noFill/>
        </p:spPr>
        <p:txBody>
          <a:bodyPr wrap="square">
            <a:spAutoFit/>
          </a:bodyPr>
          <a:lstStyle/>
          <a:p>
            <a:r>
              <a:rPr lang="en-US" dirty="0"/>
              <a:t>8.      Are there any new events that have been introduced in recent editions of the Olympics?</a:t>
            </a:r>
          </a:p>
        </p:txBody>
      </p:sp>
      <p:sp>
        <p:nvSpPr>
          <p:cNvPr id="6" name="TextBox 5">
            <a:extLst>
              <a:ext uri="{FF2B5EF4-FFF2-40B4-BE49-F238E27FC236}">
                <a16:creationId xmlns:a16="http://schemas.microsoft.com/office/drawing/2014/main" id="{D1184BF9-784B-A41A-587D-82BA53AEE0F8}"/>
              </a:ext>
            </a:extLst>
          </p:cNvPr>
          <p:cNvSpPr txBox="1"/>
          <p:nvPr/>
        </p:nvSpPr>
        <p:spPr>
          <a:xfrm>
            <a:off x="933254" y="1902403"/>
            <a:ext cx="6104020" cy="1200329"/>
          </a:xfrm>
          <a:prstGeom prst="rect">
            <a:avLst/>
          </a:prstGeom>
          <a:noFill/>
        </p:spPr>
        <p:txBody>
          <a:bodyPr wrap="square">
            <a:spAutoFit/>
          </a:bodyPr>
          <a:lstStyle/>
          <a:p>
            <a:pPr algn="just"/>
            <a:r>
              <a:rPr lang="en-US" dirty="0"/>
              <a:t>Conclusion: In this query we will return the new event that has been introduced in the recent edition of this Olympic which is gymnastics men's individual all around that is the new event edition add in the  Olympics </a:t>
            </a:r>
          </a:p>
        </p:txBody>
      </p:sp>
      <p:pic>
        <p:nvPicPr>
          <p:cNvPr id="7" name="Picture 6">
            <a:extLst>
              <a:ext uri="{FF2B5EF4-FFF2-40B4-BE49-F238E27FC236}">
                <a16:creationId xmlns:a16="http://schemas.microsoft.com/office/drawing/2014/main" id="{2B6F86BA-7D11-B0CF-6672-7375F8372DD3}"/>
              </a:ext>
            </a:extLst>
          </p:cNvPr>
          <p:cNvPicPr>
            <a:picLocks noChangeAspect="1"/>
          </p:cNvPicPr>
          <p:nvPr/>
        </p:nvPicPr>
        <p:blipFill>
          <a:blip r:embed="rId5"/>
          <a:stretch>
            <a:fillRect/>
          </a:stretch>
        </p:blipFill>
        <p:spPr>
          <a:xfrm>
            <a:off x="1094875" y="4386325"/>
            <a:ext cx="4769919" cy="1002503"/>
          </a:xfrm>
          <a:prstGeom prst="rect">
            <a:avLst/>
          </a:prstGeom>
        </p:spPr>
      </p:pic>
    </p:spTree>
    <p:extLst>
      <p:ext uri="{BB962C8B-B14F-4D97-AF65-F5344CB8AC3E}">
        <p14:creationId xmlns:p14="http://schemas.microsoft.com/office/powerpoint/2010/main" val="241666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197136D-DBE8-9831-1CDC-42B5D7E73D73}"/>
              </a:ext>
            </a:extLst>
          </p:cNvPr>
          <p:cNvGrpSpPr/>
          <p:nvPr/>
        </p:nvGrpSpPr>
        <p:grpSpPr>
          <a:xfrm>
            <a:off x="1000812" y="332567"/>
            <a:ext cx="10190375" cy="2170219"/>
            <a:chOff x="810704" y="371143"/>
            <a:chExt cx="10190375" cy="2170219"/>
          </a:xfrm>
        </p:grpSpPr>
        <p:grpSp>
          <p:nvGrpSpPr>
            <p:cNvPr id="16" name="Group 15">
              <a:extLst>
                <a:ext uri="{FF2B5EF4-FFF2-40B4-BE49-F238E27FC236}">
                  <a16:creationId xmlns:a16="http://schemas.microsoft.com/office/drawing/2014/main" id="{976E6B41-A64C-3B3E-5B0E-DE785D497DBA}"/>
                </a:ext>
              </a:extLst>
            </p:cNvPr>
            <p:cNvGrpSpPr/>
            <p:nvPr/>
          </p:nvGrpSpPr>
          <p:grpSpPr>
            <a:xfrm>
              <a:off x="810704" y="371143"/>
              <a:ext cx="10190375" cy="2170219"/>
              <a:chOff x="518473" y="282804"/>
              <a:chExt cx="10190375" cy="2089738"/>
            </a:xfrm>
          </p:grpSpPr>
          <p:sp>
            <p:nvSpPr>
              <p:cNvPr id="18" name="Rectangle: Rounded Corners 17">
                <a:extLst>
                  <a:ext uri="{FF2B5EF4-FFF2-40B4-BE49-F238E27FC236}">
                    <a16:creationId xmlns:a16="http://schemas.microsoft.com/office/drawing/2014/main" id="{807EF739-8354-BE10-CBD8-8B071BD7779D}"/>
                  </a:ext>
                </a:extLst>
              </p:cNvPr>
              <p:cNvSpPr/>
              <p:nvPr/>
            </p:nvSpPr>
            <p:spPr>
              <a:xfrm>
                <a:off x="518473" y="282804"/>
                <a:ext cx="10190375" cy="181937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9DCCD81F-5806-FC35-8E44-BAE5BDE26161}"/>
                  </a:ext>
                </a:extLst>
              </p:cNvPr>
              <p:cNvSpPr txBox="1"/>
              <p:nvPr/>
            </p:nvSpPr>
            <p:spPr>
              <a:xfrm>
                <a:off x="2837468" y="395926"/>
                <a:ext cx="7673419" cy="1976616"/>
              </a:xfrm>
              <a:prstGeom prst="rect">
                <a:avLst/>
              </a:prstGeom>
              <a:noFill/>
            </p:spPr>
            <p:txBody>
              <a:bodyPr wrap="square" rtlCol="0">
                <a:spAutoFit/>
              </a:bodyPr>
              <a:lstStyle/>
              <a:p>
                <a:pPr algn="just">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Insights &amp; Recommendations: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Trends in medal dominance, growth in participation from emerging regions, and shifts in gender representation are identified. The analysis highlights the impact of host cities on regional success and emerging sports. Promote diversity by supporting underrepresented regions and sports. Increase inclusivity through equitable participation opportunities, focus on mixed-gender events, and encourage emerging sports to appeal to a wider audience.</a:t>
                </a:r>
              </a:p>
              <a:p>
                <a:endParaRPr lang="en-IN" dirty="0"/>
              </a:p>
            </p:txBody>
          </p:sp>
        </p:grpSp>
        <p:pic>
          <p:nvPicPr>
            <p:cNvPr id="31" name="Graphic 30" descr="Head with gears">
              <a:extLst>
                <a:ext uri="{FF2B5EF4-FFF2-40B4-BE49-F238E27FC236}">
                  <a16:creationId xmlns:a16="http://schemas.microsoft.com/office/drawing/2014/main" id="{BE942950-4493-3C34-66B9-7803948C2C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1533" y="891520"/>
              <a:ext cx="914400" cy="914400"/>
            </a:xfrm>
            <a:prstGeom prst="rect">
              <a:avLst/>
            </a:prstGeom>
          </p:spPr>
        </p:pic>
      </p:grpSp>
      <p:grpSp>
        <p:nvGrpSpPr>
          <p:cNvPr id="40" name="Group 39">
            <a:extLst>
              <a:ext uri="{FF2B5EF4-FFF2-40B4-BE49-F238E27FC236}">
                <a16:creationId xmlns:a16="http://schemas.microsoft.com/office/drawing/2014/main" id="{1893177B-5B75-A2E4-65FF-FC6765C40E96}"/>
              </a:ext>
            </a:extLst>
          </p:cNvPr>
          <p:cNvGrpSpPr/>
          <p:nvPr/>
        </p:nvGrpSpPr>
        <p:grpSpPr>
          <a:xfrm>
            <a:off x="1000812" y="2476062"/>
            <a:ext cx="10190375" cy="2071218"/>
            <a:chOff x="763568" y="2488364"/>
            <a:chExt cx="10190375" cy="2071218"/>
          </a:xfrm>
        </p:grpSpPr>
        <p:grpSp>
          <p:nvGrpSpPr>
            <p:cNvPr id="26" name="Group 25">
              <a:extLst>
                <a:ext uri="{FF2B5EF4-FFF2-40B4-BE49-F238E27FC236}">
                  <a16:creationId xmlns:a16="http://schemas.microsoft.com/office/drawing/2014/main" id="{7FF7EC87-DD12-0395-760F-5793A9CCA421}"/>
                </a:ext>
              </a:extLst>
            </p:cNvPr>
            <p:cNvGrpSpPr/>
            <p:nvPr/>
          </p:nvGrpSpPr>
          <p:grpSpPr>
            <a:xfrm>
              <a:off x="763568" y="2488364"/>
              <a:ext cx="10190375" cy="2071218"/>
              <a:chOff x="518473" y="282804"/>
              <a:chExt cx="10190375" cy="1994408"/>
            </a:xfrm>
          </p:grpSpPr>
          <p:sp>
            <p:nvSpPr>
              <p:cNvPr id="28" name="Rectangle: Rounded Corners 27">
                <a:extLst>
                  <a:ext uri="{FF2B5EF4-FFF2-40B4-BE49-F238E27FC236}">
                    <a16:creationId xmlns:a16="http://schemas.microsoft.com/office/drawing/2014/main" id="{0021CA8C-7CF9-144F-5CF0-C2C141D842A5}"/>
                  </a:ext>
                </a:extLst>
              </p:cNvPr>
              <p:cNvSpPr/>
              <p:nvPr/>
            </p:nvSpPr>
            <p:spPr>
              <a:xfrm>
                <a:off x="518473" y="282804"/>
                <a:ext cx="10190375" cy="181937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420210EC-279A-FF14-197F-39BA8AB02DB0}"/>
                  </a:ext>
                </a:extLst>
              </p:cNvPr>
              <p:cNvSpPr txBox="1"/>
              <p:nvPr/>
            </p:nvSpPr>
            <p:spPr>
              <a:xfrm>
                <a:off x="2837468" y="395926"/>
                <a:ext cx="7673419" cy="1881286"/>
              </a:xfrm>
              <a:prstGeom prst="rect">
                <a:avLst/>
              </a:prstGeom>
              <a:noFill/>
            </p:spPr>
            <p:txBody>
              <a:bodyPr wrap="square" rtlCol="0">
                <a:spAutoFit/>
              </a:bodyPr>
              <a:lstStyle/>
              <a:p>
                <a:pPr algn="just">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Report &amp; Presentation: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deliverable will include a comprehensive report detailing the findings, trends, and historical significance of the Olympic Games. A presentation will summarize key insights, recommendations, and their potential impact on future Olympic events, providing stakeholders with actionable strategies.</a:t>
                </a:r>
              </a:p>
              <a:p>
                <a:endParaRPr lang="en-IN" dirty="0"/>
              </a:p>
            </p:txBody>
          </p:sp>
        </p:grpSp>
        <p:pic>
          <p:nvPicPr>
            <p:cNvPr id="33" name="Graphic 32" descr="Presentation with bar chart">
              <a:extLst>
                <a:ext uri="{FF2B5EF4-FFF2-40B4-BE49-F238E27FC236}">
                  <a16:creationId xmlns:a16="http://schemas.microsoft.com/office/drawing/2014/main" id="{CDE52566-D0C9-39B6-E5C2-B33992AF31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01533" y="2883337"/>
              <a:ext cx="914400" cy="914400"/>
            </a:xfrm>
            <a:prstGeom prst="rect">
              <a:avLst/>
            </a:prstGeom>
          </p:spPr>
        </p:pic>
      </p:grpSp>
      <p:grpSp>
        <p:nvGrpSpPr>
          <p:cNvPr id="45" name="Group 44">
            <a:extLst>
              <a:ext uri="{FF2B5EF4-FFF2-40B4-BE49-F238E27FC236}">
                <a16:creationId xmlns:a16="http://schemas.microsoft.com/office/drawing/2014/main" id="{7EA85B31-2D78-8E07-E473-21C124929302}"/>
              </a:ext>
            </a:extLst>
          </p:cNvPr>
          <p:cNvGrpSpPr/>
          <p:nvPr/>
        </p:nvGrpSpPr>
        <p:grpSpPr>
          <a:xfrm>
            <a:off x="1000812" y="4635992"/>
            <a:ext cx="10190375" cy="1889442"/>
            <a:chOff x="810703" y="4660444"/>
            <a:chExt cx="10190375" cy="1889442"/>
          </a:xfrm>
        </p:grpSpPr>
        <p:grpSp>
          <p:nvGrpSpPr>
            <p:cNvPr id="39" name="Group 38">
              <a:extLst>
                <a:ext uri="{FF2B5EF4-FFF2-40B4-BE49-F238E27FC236}">
                  <a16:creationId xmlns:a16="http://schemas.microsoft.com/office/drawing/2014/main" id="{382434E2-D027-47A9-676B-EF6F7EADA598}"/>
                </a:ext>
              </a:extLst>
            </p:cNvPr>
            <p:cNvGrpSpPr/>
            <p:nvPr/>
          </p:nvGrpSpPr>
          <p:grpSpPr>
            <a:xfrm>
              <a:off x="810703" y="4660444"/>
              <a:ext cx="10190375" cy="1889442"/>
              <a:chOff x="810703" y="4660444"/>
              <a:chExt cx="10190375" cy="1889442"/>
            </a:xfrm>
          </p:grpSpPr>
          <p:grpSp>
            <p:nvGrpSpPr>
              <p:cNvPr id="21" name="Group 20">
                <a:extLst>
                  <a:ext uri="{FF2B5EF4-FFF2-40B4-BE49-F238E27FC236}">
                    <a16:creationId xmlns:a16="http://schemas.microsoft.com/office/drawing/2014/main" id="{D638A6F1-4924-1F8E-7CFD-C737C333E7DA}"/>
                  </a:ext>
                </a:extLst>
              </p:cNvPr>
              <p:cNvGrpSpPr/>
              <p:nvPr/>
            </p:nvGrpSpPr>
            <p:grpSpPr>
              <a:xfrm>
                <a:off x="810703" y="4660444"/>
                <a:ext cx="10190375" cy="1889442"/>
                <a:chOff x="518473" y="343496"/>
                <a:chExt cx="10190375" cy="1819373"/>
              </a:xfrm>
            </p:grpSpPr>
            <p:sp>
              <p:nvSpPr>
                <p:cNvPr id="23" name="Rectangle: Rounded Corners 22">
                  <a:extLst>
                    <a:ext uri="{FF2B5EF4-FFF2-40B4-BE49-F238E27FC236}">
                      <a16:creationId xmlns:a16="http://schemas.microsoft.com/office/drawing/2014/main" id="{62F48BA1-0071-138C-2EEE-BD5C5C52B50F}"/>
                    </a:ext>
                  </a:extLst>
                </p:cNvPr>
                <p:cNvSpPr/>
                <p:nvPr/>
              </p:nvSpPr>
              <p:spPr>
                <a:xfrm>
                  <a:off x="518473" y="343496"/>
                  <a:ext cx="10190375" cy="181937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C5E07769-593B-97AF-DDAC-7AEE77E4A542}"/>
                    </a:ext>
                  </a:extLst>
                </p:cNvPr>
                <p:cNvSpPr txBox="1"/>
                <p:nvPr/>
              </p:nvSpPr>
              <p:spPr>
                <a:xfrm>
                  <a:off x="2837468" y="395926"/>
                  <a:ext cx="7673419" cy="355636"/>
                </a:xfrm>
                <a:prstGeom prst="rect">
                  <a:avLst/>
                </a:prstGeom>
                <a:noFill/>
              </p:spPr>
              <p:txBody>
                <a:bodyPr wrap="square" rtlCol="0">
                  <a:spAutoFit/>
                </a:bodyPr>
                <a:lstStyle/>
                <a:p>
                  <a:endParaRPr lang="en-IN" dirty="0"/>
                </a:p>
              </p:txBody>
            </p:sp>
          </p:grpSp>
          <p:pic>
            <p:nvPicPr>
              <p:cNvPr id="37" name="Graphic 36" descr="Gauge">
                <a:extLst>
                  <a:ext uri="{FF2B5EF4-FFF2-40B4-BE49-F238E27FC236}">
                    <a16:creationId xmlns:a16="http://schemas.microsoft.com/office/drawing/2014/main" id="{6587EB19-0A75-5BFA-D01B-E4710730C4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65088" y="5052080"/>
                <a:ext cx="914400" cy="914400"/>
              </a:xfrm>
              <a:prstGeom prst="rect">
                <a:avLst/>
              </a:prstGeom>
            </p:spPr>
          </p:pic>
        </p:grpSp>
        <p:sp>
          <p:nvSpPr>
            <p:cNvPr id="44" name="TextBox 43">
              <a:extLst>
                <a:ext uri="{FF2B5EF4-FFF2-40B4-BE49-F238E27FC236}">
                  <a16:creationId xmlns:a16="http://schemas.microsoft.com/office/drawing/2014/main" id="{8F23445F-92FF-D99C-1127-097B472D7F7B}"/>
                </a:ext>
              </a:extLst>
            </p:cNvPr>
            <p:cNvSpPr txBox="1"/>
            <p:nvPr/>
          </p:nvSpPr>
          <p:spPr>
            <a:xfrm>
              <a:off x="3082563" y="4941221"/>
              <a:ext cx="7597214" cy="1200329"/>
            </a:xfrm>
            <a:prstGeom prst="rect">
              <a:avLst/>
            </a:prstGeom>
            <a:noFill/>
          </p:spPr>
          <p:txBody>
            <a:bodyPr wrap="square">
              <a:spAutoFit/>
            </a:bodyPr>
            <a:lstStyle/>
            <a:p>
              <a:pPr algn="just"/>
              <a:r>
                <a:rPr lang="en-US" dirty="0"/>
                <a:t>For the publishing, the Power BI dashboard, report, and presentation are all effective tools. will enable them to make wise choices, maximize book sales tactics, and encourage author cooperation in the cutthroat publishing industry.</a:t>
              </a:r>
            </a:p>
            <a:p>
              <a:endParaRPr lang="en-US" dirty="0"/>
            </a:p>
          </p:txBody>
        </p:sp>
      </p:grpSp>
    </p:spTree>
    <p:extLst>
      <p:ext uri="{BB962C8B-B14F-4D97-AF65-F5344CB8AC3E}">
        <p14:creationId xmlns:p14="http://schemas.microsoft.com/office/powerpoint/2010/main" val="2998996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C6FFA058-F8C4-627C-CDF3-93FFD0C89BB9}"/>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27A0A2D4-54AE-5FE3-B9C9-486462927952}"/>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82B77DCD-52C3-9B40-7D50-B3688C068A88}"/>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B91263A-844A-4E31-61B4-47EF2EEF202B}"/>
              </a:ext>
            </a:extLst>
          </p:cNvPr>
          <p:cNvSpPr txBox="1"/>
          <p:nvPr/>
        </p:nvSpPr>
        <p:spPr>
          <a:xfrm>
            <a:off x="1046748" y="433633"/>
            <a:ext cx="6104020" cy="646331"/>
          </a:xfrm>
          <a:prstGeom prst="rect">
            <a:avLst/>
          </a:prstGeom>
          <a:noFill/>
        </p:spPr>
        <p:txBody>
          <a:bodyPr wrap="square">
            <a:spAutoFit/>
          </a:bodyPr>
          <a:lstStyle/>
          <a:p>
            <a:r>
              <a:rPr lang="en-US" dirty="0"/>
              <a:t>9.       Are there any events that have been discontinued or removed from the Olympics?				</a:t>
            </a:r>
          </a:p>
        </p:txBody>
      </p:sp>
      <p:pic>
        <p:nvPicPr>
          <p:cNvPr id="4" name="Picture 3">
            <a:extLst>
              <a:ext uri="{FF2B5EF4-FFF2-40B4-BE49-F238E27FC236}">
                <a16:creationId xmlns:a16="http://schemas.microsoft.com/office/drawing/2014/main" id="{0CB6FC8F-149B-291E-4ACB-AA62CE8D1992}"/>
              </a:ext>
            </a:extLst>
          </p:cNvPr>
          <p:cNvPicPr>
            <a:picLocks noChangeAspect="1"/>
          </p:cNvPicPr>
          <p:nvPr/>
        </p:nvPicPr>
        <p:blipFill>
          <a:blip r:embed="rId4"/>
          <a:stretch>
            <a:fillRect/>
          </a:stretch>
        </p:blipFill>
        <p:spPr>
          <a:xfrm>
            <a:off x="7769592" y="1079964"/>
            <a:ext cx="3375660" cy="4587240"/>
          </a:xfrm>
          <a:prstGeom prst="rect">
            <a:avLst/>
          </a:prstGeom>
        </p:spPr>
      </p:pic>
      <p:pic>
        <p:nvPicPr>
          <p:cNvPr id="5" name="Picture 4">
            <a:extLst>
              <a:ext uri="{FF2B5EF4-FFF2-40B4-BE49-F238E27FC236}">
                <a16:creationId xmlns:a16="http://schemas.microsoft.com/office/drawing/2014/main" id="{F6A0FCFC-87EE-2E03-34C6-A2084E6E9C14}"/>
              </a:ext>
            </a:extLst>
          </p:cNvPr>
          <p:cNvPicPr>
            <a:picLocks noChangeAspect="1"/>
          </p:cNvPicPr>
          <p:nvPr/>
        </p:nvPicPr>
        <p:blipFill>
          <a:blip r:embed="rId5"/>
          <a:stretch>
            <a:fillRect/>
          </a:stretch>
        </p:blipFill>
        <p:spPr>
          <a:xfrm>
            <a:off x="1647246" y="3451079"/>
            <a:ext cx="4448754" cy="2973288"/>
          </a:xfrm>
          <a:prstGeom prst="rect">
            <a:avLst/>
          </a:prstGeom>
        </p:spPr>
      </p:pic>
      <p:sp>
        <p:nvSpPr>
          <p:cNvPr id="7" name="TextBox 6">
            <a:extLst>
              <a:ext uri="{FF2B5EF4-FFF2-40B4-BE49-F238E27FC236}">
                <a16:creationId xmlns:a16="http://schemas.microsoft.com/office/drawing/2014/main" id="{DB589DD5-B8AC-83BA-84B3-03805763AB23}"/>
              </a:ext>
            </a:extLst>
          </p:cNvPr>
          <p:cNvSpPr txBox="1"/>
          <p:nvPr/>
        </p:nvSpPr>
        <p:spPr>
          <a:xfrm>
            <a:off x="933254" y="1560023"/>
            <a:ext cx="6104020" cy="1754326"/>
          </a:xfrm>
          <a:prstGeom prst="rect">
            <a:avLst/>
          </a:prstGeom>
          <a:noFill/>
        </p:spPr>
        <p:txBody>
          <a:bodyPr wrap="square">
            <a:spAutoFit/>
          </a:bodyPr>
          <a:lstStyle/>
          <a:p>
            <a:pPr algn="just"/>
            <a:r>
              <a:rPr lang="en-US" dirty="0"/>
              <a:t>Conclusion: This query we will return the event that has been discontinued or removed from the Olympic Games these are the list of events that has been discontinued in the Olympic Games In the recent edition of Olympics Which is the comparison between the recent Olympic events and the previous ones 			</a:t>
            </a:r>
          </a:p>
        </p:txBody>
      </p:sp>
    </p:spTree>
    <p:extLst>
      <p:ext uri="{BB962C8B-B14F-4D97-AF65-F5344CB8AC3E}">
        <p14:creationId xmlns:p14="http://schemas.microsoft.com/office/powerpoint/2010/main" val="1699970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E50D416A-235E-57D6-D492-BF938C5507BA}"/>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49B48B77-D340-E3D7-5625-34D7F47F6AEC}"/>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D36E450-7340-7FDF-9363-A1D523A5B4F3}"/>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7E8A6E3-FE16-DC26-BB99-A2DBC32C0A51}"/>
              </a:ext>
            </a:extLst>
          </p:cNvPr>
          <p:cNvSpPr txBox="1"/>
          <p:nvPr/>
        </p:nvSpPr>
        <p:spPr>
          <a:xfrm>
            <a:off x="1126959" y="433633"/>
            <a:ext cx="6104020" cy="646331"/>
          </a:xfrm>
          <a:prstGeom prst="rect">
            <a:avLst/>
          </a:prstGeom>
          <a:noFill/>
        </p:spPr>
        <p:txBody>
          <a:bodyPr wrap="square">
            <a:spAutoFit/>
          </a:bodyPr>
          <a:lstStyle/>
          <a:p>
            <a:r>
              <a:rPr lang="en-US" dirty="0"/>
              <a:t>10.      Are there any notable trends in the height and weight of participants over time?</a:t>
            </a:r>
          </a:p>
        </p:txBody>
      </p:sp>
      <p:pic>
        <p:nvPicPr>
          <p:cNvPr id="4" name="Picture 3">
            <a:extLst>
              <a:ext uri="{FF2B5EF4-FFF2-40B4-BE49-F238E27FC236}">
                <a16:creationId xmlns:a16="http://schemas.microsoft.com/office/drawing/2014/main" id="{0F594DB5-F3F2-C672-2A53-96E2D0DB6509}"/>
              </a:ext>
            </a:extLst>
          </p:cNvPr>
          <p:cNvPicPr>
            <a:picLocks noChangeAspect="1"/>
          </p:cNvPicPr>
          <p:nvPr/>
        </p:nvPicPr>
        <p:blipFill>
          <a:blip r:embed="rId4"/>
          <a:srcRect r="20795"/>
          <a:stretch/>
        </p:blipFill>
        <p:spPr>
          <a:xfrm>
            <a:off x="7682163" y="853440"/>
            <a:ext cx="3078079" cy="2575560"/>
          </a:xfrm>
          <a:prstGeom prst="rect">
            <a:avLst/>
          </a:prstGeom>
        </p:spPr>
      </p:pic>
      <p:pic>
        <p:nvPicPr>
          <p:cNvPr id="5" name="Picture 4">
            <a:extLst>
              <a:ext uri="{FF2B5EF4-FFF2-40B4-BE49-F238E27FC236}">
                <a16:creationId xmlns:a16="http://schemas.microsoft.com/office/drawing/2014/main" id="{0E356591-92B7-C769-9BD9-3CC442485496}"/>
              </a:ext>
            </a:extLst>
          </p:cNvPr>
          <p:cNvPicPr>
            <a:picLocks noChangeAspect="1"/>
          </p:cNvPicPr>
          <p:nvPr/>
        </p:nvPicPr>
        <p:blipFill>
          <a:blip r:embed="rId5"/>
          <a:stretch>
            <a:fillRect/>
          </a:stretch>
        </p:blipFill>
        <p:spPr>
          <a:xfrm>
            <a:off x="1908208" y="4804756"/>
            <a:ext cx="2695875" cy="1844040"/>
          </a:xfrm>
          <a:prstGeom prst="rect">
            <a:avLst/>
          </a:prstGeom>
        </p:spPr>
      </p:pic>
      <p:pic>
        <p:nvPicPr>
          <p:cNvPr id="6" name="Picture 5">
            <a:extLst>
              <a:ext uri="{FF2B5EF4-FFF2-40B4-BE49-F238E27FC236}">
                <a16:creationId xmlns:a16="http://schemas.microsoft.com/office/drawing/2014/main" id="{5BB3D117-BE91-E1A0-3ECF-8FDE696F5D07}"/>
              </a:ext>
            </a:extLst>
          </p:cNvPr>
          <p:cNvPicPr>
            <a:picLocks noChangeAspect="1"/>
          </p:cNvPicPr>
          <p:nvPr/>
        </p:nvPicPr>
        <p:blipFill>
          <a:blip r:embed="rId6"/>
          <a:stretch>
            <a:fillRect/>
          </a:stretch>
        </p:blipFill>
        <p:spPr>
          <a:xfrm>
            <a:off x="5807242" y="4261880"/>
            <a:ext cx="4167215" cy="2504763"/>
          </a:xfrm>
          <a:prstGeom prst="rect">
            <a:avLst/>
          </a:prstGeom>
        </p:spPr>
      </p:pic>
      <p:sp>
        <p:nvSpPr>
          <p:cNvPr id="8" name="TextBox 7">
            <a:extLst>
              <a:ext uri="{FF2B5EF4-FFF2-40B4-BE49-F238E27FC236}">
                <a16:creationId xmlns:a16="http://schemas.microsoft.com/office/drawing/2014/main" id="{AC1B13F8-9968-52F7-8268-E8015859D91E}"/>
              </a:ext>
            </a:extLst>
          </p:cNvPr>
          <p:cNvSpPr txBox="1"/>
          <p:nvPr/>
        </p:nvSpPr>
        <p:spPr>
          <a:xfrm>
            <a:off x="452487" y="1281128"/>
            <a:ext cx="6922446" cy="2862322"/>
          </a:xfrm>
          <a:prstGeom prst="rect">
            <a:avLst/>
          </a:prstGeom>
          <a:noFill/>
        </p:spPr>
        <p:txBody>
          <a:bodyPr wrap="square">
            <a:spAutoFit/>
          </a:bodyPr>
          <a:lstStyle/>
          <a:p>
            <a:pPr algn="just"/>
            <a:r>
              <a:rPr lang="en-US" dirty="0"/>
              <a:t>Conclusion: This will show the notable trend in the participant's weight and height over time. When comparing the height of the athlete from the previous Olympic Games to the most current ones, there have been noticeable increases in the average height. It has been demonstrated that the average height of the participants has changed noticeably throughout the extended period of time. There is a modest increase in the average weight in the mid-1960s, but there is a large increase in the average weight in the mid-1960s. In contrast, the average weight has been steady in the recent games from 1960 to 2016.				</a:t>
            </a:r>
          </a:p>
        </p:txBody>
      </p:sp>
    </p:spTree>
    <p:extLst>
      <p:ext uri="{BB962C8B-B14F-4D97-AF65-F5344CB8AC3E}">
        <p14:creationId xmlns:p14="http://schemas.microsoft.com/office/powerpoint/2010/main" val="2415346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BF307185-46BF-3328-3EB2-0010545D6E62}"/>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58FB2E4C-6663-31BC-BEB8-515EDCF04B72}"/>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716D178-85F4-1688-7553-0A24DF23A0E3}"/>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E89081-8672-B58E-9AC0-E49F455A2353}"/>
              </a:ext>
            </a:extLst>
          </p:cNvPr>
          <p:cNvSpPr txBox="1"/>
          <p:nvPr/>
        </p:nvSpPr>
        <p:spPr>
          <a:xfrm>
            <a:off x="1141801" y="433633"/>
            <a:ext cx="6104020" cy="646331"/>
          </a:xfrm>
          <a:prstGeom prst="rect">
            <a:avLst/>
          </a:prstGeom>
          <a:noFill/>
        </p:spPr>
        <p:txBody>
          <a:bodyPr wrap="square">
            <a:spAutoFit/>
          </a:bodyPr>
          <a:lstStyle/>
          <a:p>
            <a:r>
              <a:rPr lang="en-US" dirty="0"/>
              <a:t>11.     Are there any dominant countries or regions in specific sports or events? 			</a:t>
            </a:r>
          </a:p>
        </p:txBody>
      </p:sp>
      <p:pic>
        <p:nvPicPr>
          <p:cNvPr id="4" name="Picture 3">
            <a:extLst>
              <a:ext uri="{FF2B5EF4-FFF2-40B4-BE49-F238E27FC236}">
                <a16:creationId xmlns:a16="http://schemas.microsoft.com/office/drawing/2014/main" id="{98AE0CBE-B64E-4728-112C-09E3D6FD8A28}"/>
              </a:ext>
            </a:extLst>
          </p:cNvPr>
          <p:cNvPicPr>
            <a:picLocks noChangeAspect="1"/>
          </p:cNvPicPr>
          <p:nvPr/>
        </p:nvPicPr>
        <p:blipFill>
          <a:blip r:embed="rId4"/>
          <a:srcRect r="23198" b="7166"/>
          <a:stretch/>
        </p:blipFill>
        <p:spPr>
          <a:xfrm>
            <a:off x="8539010" y="567490"/>
            <a:ext cx="3294851" cy="4598068"/>
          </a:xfrm>
          <a:prstGeom prst="rect">
            <a:avLst/>
          </a:prstGeom>
        </p:spPr>
      </p:pic>
      <p:sp>
        <p:nvSpPr>
          <p:cNvPr id="6" name="TextBox 5">
            <a:extLst>
              <a:ext uri="{FF2B5EF4-FFF2-40B4-BE49-F238E27FC236}">
                <a16:creationId xmlns:a16="http://schemas.microsoft.com/office/drawing/2014/main" id="{D594CFE5-25C5-9368-63B1-5FDEBE4EB32F}"/>
              </a:ext>
            </a:extLst>
          </p:cNvPr>
          <p:cNvSpPr txBox="1"/>
          <p:nvPr/>
        </p:nvSpPr>
        <p:spPr>
          <a:xfrm>
            <a:off x="841611" y="1281552"/>
            <a:ext cx="7002979" cy="1477328"/>
          </a:xfrm>
          <a:prstGeom prst="rect">
            <a:avLst/>
          </a:prstGeom>
          <a:noFill/>
        </p:spPr>
        <p:txBody>
          <a:bodyPr wrap="square">
            <a:spAutoFit/>
          </a:bodyPr>
          <a:lstStyle/>
          <a:p>
            <a:pPr algn="just"/>
            <a:r>
              <a:rPr lang="en-US" dirty="0"/>
              <a:t>Conclusion: Sweden dominates the ice hockey world in terms of medals won. India dominates the highest medal winnings in hockey, whereas the United States dominates the best medal winnings in arts competitions. Hungary leads the world in water polo medals, while the United Kingdom leads the world in rowing medals.	</a:t>
            </a:r>
          </a:p>
        </p:txBody>
      </p:sp>
      <p:pic>
        <p:nvPicPr>
          <p:cNvPr id="7" name="Picture 6">
            <a:extLst>
              <a:ext uri="{FF2B5EF4-FFF2-40B4-BE49-F238E27FC236}">
                <a16:creationId xmlns:a16="http://schemas.microsoft.com/office/drawing/2014/main" id="{F4F60942-7230-4F51-A2D8-F78ADAF45CC2}"/>
              </a:ext>
            </a:extLst>
          </p:cNvPr>
          <p:cNvPicPr>
            <a:picLocks noChangeAspect="1"/>
          </p:cNvPicPr>
          <p:nvPr/>
        </p:nvPicPr>
        <p:blipFill>
          <a:blip r:embed="rId5"/>
          <a:stretch>
            <a:fillRect/>
          </a:stretch>
        </p:blipFill>
        <p:spPr>
          <a:xfrm>
            <a:off x="452487" y="3822123"/>
            <a:ext cx="3573780" cy="2755139"/>
          </a:xfrm>
          <a:prstGeom prst="rect">
            <a:avLst/>
          </a:prstGeom>
        </p:spPr>
      </p:pic>
      <p:pic>
        <p:nvPicPr>
          <p:cNvPr id="8" name="Picture 7">
            <a:extLst>
              <a:ext uri="{FF2B5EF4-FFF2-40B4-BE49-F238E27FC236}">
                <a16:creationId xmlns:a16="http://schemas.microsoft.com/office/drawing/2014/main" id="{9B05B20F-81FF-072D-6D34-AAEB503B9A66}"/>
              </a:ext>
            </a:extLst>
          </p:cNvPr>
          <p:cNvPicPr>
            <a:picLocks noChangeAspect="1"/>
          </p:cNvPicPr>
          <p:nvPr/>
        </p:nvPicPr>
        <p:blipFill>
          <a:blip r:embed="rId6"/>
          <a:stretch>
            <a:fillRect/>
          </a:stretch>
        </p:blipFill>
        <p:spPr>
          <a:xfrm>
            <a:off x="4343100" y="3822123"/>
            <a:ext cx="3693996" cy="2677896"/>
          </a:xfrm>
          <a:prstGeom prst="rect">
            <a:avLst/>
          </a:prstGeom>
        </p:spPr>
      </p:pic>
    </p:spTree>
    <p:extLst>
      <p:ext uri="{BB962C8B-B14F-4D97-AF65-F5344CB8AC3E}">
        <p14:creationId xmlns:p14="http://schemas.microsoft.com/office/powerpoint/2010/main" val="2019435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6DCB58BA-8CDA-818D-2D53-7EAB82A00408}"/>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A2AF3E64-88F8-A700-9004-67FBC5F0B815}"/>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F707CA0-2525-C02E-CA98-A6E5CDABE0D2}"/>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C251274-40D1-AD46-B9CD-C4561DCAF4C8}"/>
              </a:ext>
            </a:extLst>
          </p:cNvPr>
          <p:cNvSpPr txBox="1"/>
          <p:nvPr/>
        </p:nvSpPr>
        <p:spPr>
          <a:xfrm>
            <a:off x="1046747" y="433633"/>
            <a:ext cx="7214937" cy="646331"/>
          </a:xfrm>
          <a:prstGeom prst="rect">
            <a:avLst/>
          </a:prstGeom>
          <a:noFill/>
        </p:spPr>
        <p:txBody>
          <a:bodyPr wrap="square">
            <a:spAutoFit/>
          </a:bodyPr>
          <a:lstStyle/>
          <a:p>
            <a:r>
              <a:rPr lang="en-US" dirty="0"/>
              <a:t>12.     What factors contribute to the success or performance of participants from different countries?	</a:t>
            </a:r>
          </a:p>
        </p:txBody>
      </p:sp>
      <p:pic>
        <p:nvPicPr>
          <p:cNvPr id="6" name="Picture 5">
            <a:extLst>
              <a:ext uri="{FF2B5EF4-FFF2-40B4-BE49-F238E27FC236}">
                <a16:creationId xmlns:a16="http://schemas.microsoft.com/office/drawing/2014/main" id="{E89A854D-B924-36D0-E186-7B1E08445EAF}"/>
              </a:ext>
            </a:extLst>
          </p:cNvPr>
          <p:cNvPicPr>
            <a:picLocks noChangeAspect="1"/>
          </p:cNvPicPr>
          <p:nvPr/>
        </p:nvPicPr>
        <p:blipFill>
          <a:blip r:embed="rId4"/>
          <a:srcRect r="13470" b="2769"/>
          <a:stretch/>
        </p:blipFill>
        <p:spPr>
          <a:xfrm>
            <a:off x="8746155" y="606473"/>
            <a:ext cx="3112169" cy="4460223"/>
          </a:xfrm>
          <a:prstGeom prst="rect">
            <a:avLst/>
          </a:prstGeom>
        </p:spPr>
      </p:pic>
      <p:pic>
        <p:nvPicPr>
          <p:cNvPr id="7" name="Picture 6">
            <a:extLst>
              <a:ext uri="{FF2B5EF4-FFF2-40B4-BE49-F238E27FC236}">
                <a16:creationId xmlns:a16="http://schemas.microsoft.com/office/drawing/2014/main" id="{7BDC2972-23B4-6D11-7460-AA33F4D40E9E}"/>
              </a:ext>
            </a:extLst>
          </p:cNvPr>
          <p:cNvPicPr>
            <a:picLocks noChangeAspect="1"/>
          </p:cNvPicPr>
          <p:nvPr/>
        </p:nvPicPr>
        <p:blipFill>
          <a:blip r:embed="rId5"/>
          <a:stretch>
            <a:fillRect/>
          </a:stretch>
        </p:blipFill>
        <p:spPr>
          <a:xfrm>
            <a:off x="333676" y="3978444"/>
            <a:ext cx="4206240" cy="2268237"/>
          </a:xfrm>
          <a:prstGeom prst="rect">
            <a:avLst/>
          </a:prstGeom>
        </p:spPr>
      </p:pic>
      <p:pic>
        <p:nvPicPr>
          <p:cNvPr id="8" name="Picture 7">
            <a:extLst>
              <a:ext uri="{FF2B5EF4-FFF2-40B4-BE49-F238E27FC236}">
                <a16:creationId xmlns:a16="http://schemas.microsoft.com/office/drawing/2014/main" id="{03E51487-BD1D-E563-CC47-707D78C3592F}"/>
              </a:ext>
            </a:extLst>
          </p:cNvPr>
          <p:cNvPicPr>
            <a:picLocks noChangeAspect="1"/>
          </p:cNvPicPr>
          <p:nvPr/>
        </p:nvPicPr>
        <p:blipFill>
          <a:blip r:embed="rId6"/>
          <a:stretch>
            <a:fillRect/>
          </a:stretch>
        </p:blipFill>
        <p:spPr>
          <a:xfrm>
            <a:off x="4785038" y="3978444"/>
            <a:ext cx="3718882" cy="2268237"/>
          </a:xfrm>
          <a:prstGeom prst="rect">
            <a:avLst/>
          </a:prstGeom>
        </p:spPr>
      </p:pic>
      <p:sp>
        <p:nvSpPr>
          <p:cNvPr id="11" name="TextBox 10">
            <a:extLst>
              <a:ext uri="{FF2B5EF4-FFF2-40B4-BE49-F238E27FC236}">
                <a16:creationId xmlns:a16="http://schemas.microsoft.com/office/drawing/2014/main" id="{318C1199-D4B1-E767-07A9-E7DDBE4ECA7A}"/>
              </a:ext>
            </a:extLst>
          </p:cNvPr>
          <p:cNvSpPr txBox="1"/>
          <p:nvPr/>
        </p:nvSpPr>
        <p:spPr>
          <a:xfrm>
            <a:off x="692870" y="1686010"/>
            <a:ext cx="7023383" cy="1754326"/>
          </a:xfrm>
          <a:prstGeom prst="rect">
            <a:avLst/>
          </a:prstGeom>
          <a:noFill/>
        </p:spPr>
        <p:txBody>
          <a:bodyPr wrap="square">
            <a:spAutoFit/>
          </a:bodyPr>
          <a:lstStyle/>
          <a:p>
            <a:pPr algn="just"/>
            <a:r>
              <a:rPr lang="en-US" dirty="0"/>
              <a:t>Conclusion: USA, UK and France are the top 3 countries which won the most number of medals in the Olympic Games in over the time. The average Hight weight and age which supports the participants to score more number of medals and increased in participant count for these three countries is also one significant which helps to win more medals when compare to the all-other countries</a:t>
            </a:r>
          </a:p>
        </p:txBody>
      </p:sp>
    </p:spTree>
    <p:extLst>
      <p:ext uri="{BB962C8B-B14F-4D97-AF65-F5344CB8AC3E}">
        <p14:creationId xmlns:p14="http://schemas.microsoft.com/office/powerpoint/2010/main" val="2376617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0EC14069-875D-1030-9F8A-4787B283A7C0}"/>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AB815CF4-99A6-9693-8957-D43C131FB1B6}"/>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85F20D75-149B-FB22-D9BC-5ED668CFEB0A}"/>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4522EC6-7712-E0F4-14DE-9D78F026A56A}"/>
              </a:ext>
            </a:extLst>
          </p:cNvPr>
          <p:cNvSpPr txBox="1"/>
          <p:nvPr/>
        </p:nvSpPr>
        <p:spPr>
          <a:xfrm>
            <a:off x="1062790" y="433633"/>
            <a:ext cx="7214936" cy="646331"/>
          </a:xfrm>
          <a:prstGeom prst="rect">
            <a:avLst/>
          </a:prstGeom>
          <a:noFill/>
        </p:spPr>
        <p:txBody>
          <a:bodyPr wrap="square">
            <a:spAutoFit/>
          </a:bodyPr>
          <a:lstStyle/>
          <a:p>
            <a:r>
              <a:rPr lang="en-US" dirty="0"/>
              <a:t>13.     Are there any countries that consistently perform well in multiple Olympic editions?	</a:t>
            </a:r>
          </a:p>
        </p:txBody>
      </p:sp>
      <p:pic>
        <p:nvPicPr>
          <p:cNvPr id="4" name="Picture 3">
            <a:extLst>
              <a:ext uri="{FF2B5EF4-FFF2-40B4-BE49-F238E27FC236}">
                <a16:creationId xmlns:a16="http://schemas.microsoft.com/office/drawing/2014/main" id="{2929A8FE-AE5D-3F75-98B9-04D8B2812903}"/>
              </a:ext>
            </a:extLst>
          </p:cNvPr>
          <p:cNvPicPr>
            <a:picLocks noChangeAspect="1"/>
          </p:cNvPicPr>
          <p:nvPr/>
        </p:nvPicPr>
        <p:blipFill>
          <a:blip r:embed="rId4"/>
          <a:srcRect b="2456"/>
          <a:stretch/>
        </p:blipFill>
        <p:spPr>
          <a:xfrm>
            <a:off x="7809701" y="100263"/>
            <a:ext cx="4382299" cy="6689558"/>
          </a:xfrm>
          <a:prstGeom prst="rect">
            <a:avLst/>
          </a:prstGeom>
        </p:spPr>
      </p:pic>
      <p:pic>
        <p:nvPicPr>
          <p:cNvPr id="5" name="Picture 4">
            <a:extLst>
              <a:ext uri="{FF2B5EF4-FFF2-40B4-BE49-F238E27FC236}">
                <a16:creationId xmlns:a16="http://schemas.microsoft.com/office/drawing/2014/main" id="{D1DE177D-276A-00B8-5DD9-9EF47C5F2FA7}"/>
              </a:ext>
            </a:extLst>
          </p:cNvPr>
          <p:cNvPicPr>
            <a:picLocks noChangeAspect="1"/>
          </p:cNvPicPr>
          <p:nvPr/>
        </p:nvPicPr>
        <p:blipFill>
          <a:blip r:embed="rId5"/>
          <a:stretch>
            <a:fillRect/>
          </a:stretch>
        </p:blipFill>
        <p:spPr>
          <a:xfrm>
            <a:off x="3111055" y="4219074"/>
            <a:ext cx="4584379" cy="2205293"/>
          </a:xfrm>
          <a:prstGeom prst="rect">
            <a:avLst/>
          </a:prstGeom>
        </p:spPr>
      </p:pic>
      <p:pic>
        <p:nvPicPr>
          <p:cNvPr id="6" name="Picture 5">
            <a:extLst>
              <a:ext uri="{FF2B5EF4-FFF2-40B4-BE49-F238E27FC236}">
                <a16:creationId xmlns:a16="http://schemas.microsoft.com/office/drawing/2014/main" id="{E71D642A-82D5-2C29-5D85-73BF77E2ED6B}"/>
              </a:ext>
            </a:extLst>
          </p:cNvPr>
          <p:cNvPicPr>
            <a:picLocks noChangeAspect="1"/>
          </p:cNvPicPr>
          <p:nvPr/>
        </p:nvPicPr>
        <p:blipFill>
          <a:blip r:embed="rId6"/>
          <a:stretch>
            <a:fillRect/>
          </a:stretch>
        </p:blipFill>
        <p:spPr>
          <a:xfrm>
            <a:off x="337408" y="4219074"/>
            <a:ext cx="2659380" cy="2205293"/>
          </a:xfrm>
          <a:prstGeom prst="rect">
            <a:avLst/>
          </a:prstGeom>
        </p:spPr>
      </p:pic>
      <p:sp>
        <p:nvSpPr>
          <p:cNvPr id="8" name="TextBox 7">
            <a:extLst>
              <a:ext uri="{FF2B5EF4-FFF2-40B4-BE49-F238E27FC236}">
                <a16:creationId xmlns:a16="http://schemas.microsoft.com/office/drawing/2014/main" id="{9CC1F747-F57E-3347-6330-A5D90174B060}"/>
              </a:ext>
            </a:extLst>
          </p:cNvPr>
          <p:cNvSpPr txBox="1"/>
          <p:nvPr/>
        </p:nvSpPr>
        <p:spPr>
          <a:xfrm>
            <a:off x="483458" y="1600470"/>
            <a:ext cx="6984234" cy="1477328"/>
          </a:xfrm>
          <a:prstGeom prst="rect">
            <a:avLst/>
          </a:prstGeom>
          <a:noFill/>
        </p:spPr>
        <p:txBody>
          <a:bodyPr wrap="square">
            <a:spAutoFit/>
          </a:bodyPr>
          <a:lstStyle/>
          <a:p>
            <a:pPr algn="just"/>
            <a:r>
              <a:rPr lang="en-US" dirty="0"/>
              <a:t>Conclusion: Russia, USA and UK are some countries that shown the good performed over the year number of medals in the Olympic Games in over the time and increased in participant count for these three countries is also one significant which helps to win more medals when compare to the all-other countries			</a:t>
            </a:r>
          </a:p>
        </p:txBody>
      </p:sp>
    </p:spTree>
    <p:extLst>
      <p:ext uri="{BB962C8B-B14F-4D97-AF65-F5344CB8AC3E}">
        <p14:creationId xmlns:p14="http://schemas.microsoft.com/office/powerpoint/2010/main" val="2394188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C7E80393-C99E-844F-FE2F-ABAC96CD2DF4}"/>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BF143549-5A80-EF9A-25A5-3F4363D2E048}"/>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5393522-0CAD-3792-E634-99A3C170F645}"/>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A33B964-66EF-FC85-C3B2-94FC7BC67AFE}"/>
              </a:ext>
            </a:extLst>
          </p:cNvPr>
          <p:cNvSpPr txBox="1"/>
          <p:nvPr/>
        </p:nvSpPr>
        <p:spPr>
          <a:xfrm>
            <a:off x="1094874" y="497801"/>
            <a:ext cx="6104020" cy="646331"/>
          </a:xfrm>
          <a:prstGeom prst="rect">
            <a:avLst/>
          </a:prstGeom>
          <a:noFill/>
        </p:spPr>
        <p:txBody>
          <a:bodyPr wrap="square">
            <a:spAutoFit/>
          </a:bodyPr>
          <a:lstStyle/>
          <a:p>
            <a:r>
              <a:rPr lang="en-US" dirty="0"/>
              <a:t>14.     Are there any sports or events that have a higher number of medalists from a specific region? 	</a:t>
            </a:r>
          </a:p>
        </p:txBody>
      </p:sp>
      <p:pic>
        <p:nvPicPr>
          <p:cNvPr id="4" name="Picture 3">
            <a:extLst>
              <a:ext uri="{FF2B5EF4-FFF2-40B4-BE49-F238E27FC236}">
                <a16:creationId xmlns:a16="http://schemas.microsoft.com/office/drawing/2014/main" id="{89C3737B-D98C-3E46-ECF9-C45826639BB5}"/>
              </a:ext>
            </a:extLst>
          </p:cNvPr>
          <p:cNvPicPr>
            <a:picLocks noChangeAspect="1"/>
          </p:cNvPicPr>
          <p:nvPr/>
        </p:nvPicPr>
        <p:blipFill>
          <a:blip r:embed="rId4"/>
          <a:srcRect r="19991"/>
          <a:stretch/>
        </p:blipFill>
        <p:spPr>
          <a:xfrm>
            <a:off x="8433755" y="697583"/>
            <a:ext cx="3371444" cy="5004641"/>
          </a:xfrm>
          <a:prstGeom prst="rect">
            <a:avLst/>
          </a:prstGeom>
        </p:spPr>
      </p:pic>
      <p:pic>
        <p:nvPicPr>
          <p:cNvPr id="5" name="Picture 4">
            <a:extLst>
              <a:ext uri="{FF2B5EF4-FFF2-40B4-BE49-F238E27FC236}">
                <a16:creationId xmlns:a16="http://schemas.microsoft.com/office/drawing/2014/main" id="{441B84F6-757B-90B0-B316-54795CEC0E0D}"/>
              </a:ext>
            </a:extLst>
          </p:cNvPr>
          <p:cNvPicPr>
            <a:picLocks noChangeAspect="1"/>
          </p:cNvPicPr>
          <p:nvPr/>
        </p:nvPicPr>
        <p:blipFill>
          <a:blip r:embed="rId5"/>
          <a:stretch>
            <a:fillRect/>
          </a:stretch>
        </p:blipFill>
        <p:spPr>
          <a:xfrm>
            <a:off x="643966" y="3994484"/>
            <a:ext cx="3604260" cy="2429883"/>
          </a:xfrm>
          <a:prstGeom prst="rect">
            <a:avLst/>
          </a:prstGeom>
        </p:spPr>
      </p:pic>
      <p:pic>
        <p:nvPicPr>
          <p:cNvPr id="6" name="Picture 5">
            <a:extLst>
              <a:ext uri="{FF2B5EF4-FFF2-40B4-BE49-F238E27FC236}">
                <a16:creationId xmlns:a16="http://schemas.microsoft.com/office/drawing/2014/main" id="{8076DD4C-3C4B-607C-0D08-44C08238580A}"/>
              </a:ext>
            </a:extLst>
          </p:cNvPr>
          <p:cNvPicPr>
            <a:picLocks noChangeAspect="1"/>
          </p:cNvPicPr>
          <p:nvPr/>
        </p:nvPicPr>
        <p:blipFill>
          <a:blip r:embed="rId6"/>
          <a:stretch>
            <a:fillRect/>
          </a:stretch>
        </p:blipFill>
        <p:spPr>
          <a:xfrm>
            <a:off x="4437161" y="3994484"/>
            <a:ext cx="3739429" cy="2365715"/>
          </a:xfrm>
          <a:prstGeom prst="rect">
            <a:avLst/>
          </a:prstGeom>
        </p:spPr>
      </p:pic>
      <p:sp>
        <p:nvSpPr>
          <p:cNvPr id="8" name="TextBox 7">
            <a:extLst>
              <a:ext uri="{FF2B5EF4-FFF2-40B4-BE49-F238E27FC236}">
                <a16:creationId xmlns:a16="http://schemas.microsoft.com/office/drawing/2014/main" id="{DECE4AEB-59A0-F034-A205-C43FAB31C54E}"/>
              </a:ext>
            </a:extLst>
          </p:cNvPr>
          <p:cNvSpPr txBox="1"/>
          <p:nvPr/>
        </p:nvSpPr>
        <p:spPr>
          <a:xfrm>
            <a:off x="804385" y="1415146"/>
            <a:ext cx="6879781" cy="2031325"/>
          </a:xfrm>
          <a:prstGeom prst="rect">
            <a:avLst/>
          </a:prstGeom>
          <a:noFill/>
        </p:spPr>
        <p:txBody>
          <a:bodyPr wrap="square">
            <a:spAutoFit/>
          </a:bodyPr>
          <a:lstStyle/>
          <a:p>
            <a:pPr algn="just"/>
            <a:r>
              <a:rPr lang="en-US" dirty="0"/>
              <a:t>Conclusion: This query returns the high number of medalist for specific region which shows that the we take participant count as the medalist USA  is dominant in Ice Hockey and India is dominant in hockey and football is dominant in Italy and rowing is dominant in UK, Which here  that concludes that the participant count this taken for each region to count the medalist when it comes to higher number of medals count the participants may be repeated in some regions. </a:t>
            </a:r>
          </a:p>
        </p:txBody>
      </p:sp>
    </p:spTree>
    <p:extLst>
      <p:ext uri="{BB962C8B-B14F-4D97-AF65-F5344CB8AC3E}">
        <p14:creationId xmlns:p14="http://schemas.microsoft.com/office/powerpoint/2010/main" val="3421243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B03EAB9E-9702-D2ED-72AD-6780FB44ADEF}"/>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83CBF4C9-7F0A-219A-8000-F308274A9A2F}"/>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0B7F855-2018-1045-19DE-0BABCD91F67C}"/>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2E0D3A90-6B4B-C745-8D12-920864765EAD}"/>
              </a:ext>
            </a:extLst>
          </p:cNvPr>
          <p:cNvPicPr>
            <a:picLocks noChangeAspect="1"/>
          </p:cNvPicPr>
          <p:nvPr/>
        </p:nvPicPr>
        <p:blipFill>
          <a:blip r:embed="rId4"/>
          <a:stretch>
            <a:fillRect/>
          </a:stretch>
        </p:blipFill>
        <p:spPr>
          <a:xfrm>
            <a:off x="8254064" y="585289"/>
            <a:ext cx="3672840" cy="5867400"/>
          </a:xfrm>
          <a:prstGeom prst="rect">
            <a:avLst/>
          </a:prstGeom>
        </p:spPr>
      </p:pic>
      <p:pic>
        <p:nvPicPr>
          <p:cNvPr id="3" name="Picture 2">
            <a:extLst>
              <a:ext uri="{FF2B5EF4-FFF2-40B4-BE49-F238E27FC236}">
                <a16:creationId xmlns:a16="http://schemas.microsoft.com/office/drawing/2014/main" id="{6BC4C447-54B2-731F-B5C8-57476F06F25C}"/>
              </a:ext>
            </a:extLst>
          </p:cNvPr>
          <p:cNvPicPr>
            <a:picLocks noChangeAspect="1"/>
          </p:cNvPicPr>
          <p:nvPr/>
        </p:nvPicPr>
        <p:blipFill>
          <a:blip r:embed="rId5"/>
          <a:stretch>
            <a:fillRect/>
          </a:stretch>
        </p:blipFill>
        <p:spPr>
          <a:xfrm>
            <a:off x="818146" y="3801979"/>
            <a:ext cx="6735679" cy="2560721"/>
          </a:xfrm>
          <a:prstGeom prst="rect">
            <a:avLst/>
          </a:prstGeom>
        </p:spPr>
      </p:pic>
      <p:sp>
        <p:nvSpPr>
          <p:cNvPr id="5" name="TextBox 4">
            <a:extLst>
              <a:ext uri="{FF2B5EF4-FFF2-40B4-BE49-F238E27FC236}">
                <a16:creationId xmlns:a16="http://schemas.microsoft.com/office/drawing/2014/main" id="{7AF4DB35-D21C-65CD-9FB5-DB0C33B77B1E}"/>
              </a:ext>
            </a:extLst>
          </p:cNvPr>
          <p:cNvSpPr txBox="1"/>
          <p:nvPr/>
        </p:nvSpPr>
        <p:spPr>
          <a:xfrm>
            <a:off x="692870" y="1674674"/>
            <a:ext cx="6860956" cy="1754326"/>
          </a:xfrm>
          <a:prstGeom prst="rect">
            <a:avLst/>
          </a:prstGeom>
          <a:noFill/>
        </p:spPr>
        <p:txBody>
          <a:bodyPr wrap="square">
            <a:spAutoFit/>
          </a:bodyPr>
          <a:lstStyle/>
          <a:p>
            <a:pPr algn="just"/>
            <a:r>
              <a:rPr lang="en-US" dirty="0"/>
              <a:t>Conclusion: This query gives us the comparison between the average medals winning by the countries for the specific sports. This gives us the USA and Sweden and UK RE the  top 3 countries gives a consistency higher medal count compare to the Average medal count for the specific sport and  countries , This Also gives us for the specific Olympic games year</a:t>
            </a:r>
          </a:p>
        </p:txBody>
      </p:sp>
      <p:sp>
        <p:nvSpPr>
          <p:cNvPr id="7" name="TextBox 6">
            <a:extLst>
              <a:ext uri="{FF2B5EF4-FFF2-40B4-BE49-F238E27FC236}">
                <a16:creationId xmlns:a16="http://schemas.microsoft.com/office/drawing/2014/main" id="{DA634389-56A7-43D9-5F62-1BF6B1011799}"/>
              </a:ext>
            </a:extLst>
          </p:cNvPr>
          <p:cNvSpPr txBox="1"/>
          <p:nvPr/>
        </p:nvSpPr>
        <p:spPr>
          <a:xfrm>
            <a:off x="1045548" y="518688"/>
            <a:ext cx="6104020" cy="646331"/>
          </a:xfrm>
          <a:prstGeom prst="rect">
            <a:avLst/>
          </a:prstGeom>
          <a:noFill/>
        </p:spPr>
        <p:txBody>
          <a:bodyPr wrap="square">
            <a:spAutoFit/>
          </a:bodyPr>
          <a:lstStyle/>
          <a:p>
            <a:r>
              <a:rPr lang="en-US" dirty="0"/>
              <a:t>15.      What are some notable instances of unexpected or surprising medal wins?			</a:t>
            </a:r>
          </a:p>
        </p:txBody>
      </p:sp>
    </p:spTree>
    <p:extLst>
      <p:ext uri="{BB962C8B-B14F-4D97-AF65-F5344CB8AC3E}">
        <p14:creationId xmlns:p14="http://schemas.microsoft.com/office/powerpoint/2010/main" val="1227252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FF2B947E-AC85-B26E-BACB-EB937B1686DF}"/>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4EFF3E0B-1278-827E-32F9-80C2A572BF76}"/>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5335077-D276-B513-0557-293642A05EB2}"/>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309C28E-2910-ED3D-E46F-0609E40A14E9}"/>
              </a:ext>
            </a:extLst>
          </p:cNvPr>
          <p:cNvSpPr txBox="1"/>
          <p:nvPr/>
        </p:nvSpPr>
        <p:spPr>
          <a:xfrm>
            <a:off x="1078832" y="433633"/>
            <a:ext cx="6104020" cy="646331"/>
          </a:xfrm>
          <a:prstGeom prst="rect">
            <a:avLst/>
          </a:prstGeom>
          <a:noFill/>
        </p:spPr>
        <p:txBody>
          <a:bodyPr wrap="square">
            <a:spAutoFit/>
          </a:bodyPr>
          <a:lstStyle/>
          <a:p>
            <a:r>
              <a:rPr lang="en-US" dirty="0"/>
              <a:t>16.     Are there any regions that have experienced significant growth or decline in Olympic participation?	</a:t>
            </a:r>
          </a:p>
        </p:txBody>
      </p:sp>
      <p:pic>
        <p:nvPicPr>
          <p:cNvPr id="4" name="Picture 3">
            <a:extLst>
              <a:ext uri="{FF2B5EF4-FFF2-40B4-BE49-F238E27FC236}">
                <a16:creationId xmlns:a16="http://schemas.microsoft.com/office/drawing/2014/main" id="{525345BF-356B-0695-9AC6-CD172D0EE39F}"/>
              </a:ext>
            </a:extLst>
          </p:cNvPr>
          <p:cNvPicPr>
            <a:picLocks noChangeAspect="1"/>
          </p:cNvPicPr>
          <p:nvPr/>
        </p:nvPicPr>
        <p:blipFill>
          <a:blip r:embed="rId4"/>
          <a:srcRect r="23027" b="26477"/>
          <a:stretch/>
        </p:blipFill>
        <p:spPr>
          <a:xfrm>
            <a:off x="8919411" y="289254"/>
            <a:ext cx="2628623" cy="3562340"/>
          </a:xfrm>
          <a:prstGeom prst="rect">
            <a:avLst/>
          </a:prstGeom>
        </p:spPr>
      </p:pic>
      <p:sp>
        <p:nvSpPr>
          <p:cNvPr id="6" name="TextBox 5">
            <a:extLst>
              <a:ext uri="{FF2B5EF4-FFF2-40B4-BE49-F238E27FC236}">
                <a16:creationId xmlns:a16="http://schemas.microsoft.com/office/drawing/2014/main" id="{53D456CE-964F-BCB9-968C-3532311CE0D7}"/>
              </a:ext>
            </a:extLst>
          </p:cNvPr>
          <p:cNvSpPr txBox="1"/>
          <p:nvPr/>
        </p:nvSpPr>
        <p:spPr>
          <a:xfrm>
            <a:off x="692870" y="1558096"/>
            <a:ext cx="5114372" cy="2031325"/>
          </a:xfrm>
          <a:prstGeom prst="rect">
            <a:avLst/>
          </a:prstGeom>
          <a:noFill/>
        </p:spPr>
        <p:txBody>
          <a:bodyPr wrap="square">
            <a:spAutoFit/>
          </a:bodyPr>
          <a:lstStyle/>
          <a:p>
            <a:pPr algn="just"/>
            <a:r>
              <a:rPr lang="en-US" dirty="0"/>
              <a:t>Conclusion: New found, land north </a:t>
            </a:r>
            <a:r>
              <a:rPr lang="en-US" dirty="0" err="1"/>
              <a:t>broneo</a:t>
            </a:r>
            <a:r>
              <a:rPr lang="en-US" dirty="0"/>
              <a:t>, South Sudan and  South yamen these are the regions have very least number of participant count and USA, UK, France, Germany and Italy have the more participant count in Olympic Games which has shown that the Olympic game participant count is continuously increasing over the period of time. 	</a:t>
            </a:r>
          </a:p>
        </p:txBody>
      </p:sp>
      <p:pic>
        <p:nvPicPr>
          <p:cNvPr id="7" name="Picture 6">
            <a:extLst>
              <a:ext uri="{FF2B5EF4-FFF2-40B4-BE49-F238E27FC236}">
                <a16:creationId xmlns:a16="http://schemas.microsoft.com/office/drawing/2014/main" id="{2E58C85A-27EB-7479-7E7A-A962823BD4A3}"/>
              </a:ext>
            </a:extLst>
          </p:cNvPr>
          <p:cNvPicPr>
            <a:picLocks noChangeAspect="1"/>
          </p:cNvPicPr>
          <p:nvPr/>
        </p:nvPicPr>
        <p:blipFill>
          <a:blip r:embed="rId5"/>
          <a:stretch>
            <a:fillRect/>
          </a:stretch>
        </p:blipFill>
        <p:spPr>
          <a:xfrm>
            <a:off x="5510464" y="3965583"/>
            <a:ext cx="4439864" cy="2668642"/>
          </a:xfrm>
          <a:prstGeom prst="rect">
            <a:avLst/>
          </a:prstGeom>
        </p:spPr>
      </p:pic>
      <p:pic>
        <p:nvPicPr>
          <p:cNvPr id="8" name="Picture 7">
            <a:extLst>
              <a:ext uri="{FF2B5EF4-FFF2-40B4-BE49-F238E27FC236}">
                <a16:creationId xmlns:a16="http://schemas.microsoft.com/office/drawing/2014/main" id="{3326C010-1B47-9711-83D2-EA1D67AA5546}"/>
              </a:ext>
            </a:extLst>
          </p:cNvPr>
          <p:cNvPicPr>
            <a:picLocks noChangeAspect="1"/>
          </p:cNvPicPr>
          <p:nvPr/>
        </p:nvPicPr>
        <p:blipFill>
          <a:blip r:embed="rId6"/>
          <a:stretch>
            <a:fillRect/>
          </a:stretch>
        </p:blipFill>
        <p:spPr>
          <a:xfrm>
            <a:off x="933254" y="3965583"/>
            <a:ext cx="3596640" cy="2392680"/>
          </a:xfrm>
          <a:prstGeom prst="rect">
            <a:avLst/>
          </a:prstGeom>
        </p:spPr>
      </p:pic>
      <p:pic>
        <p:nvPicPr>
          <p:cNvPr id="11" name="Picture 10">
            <a:extLst>
              <a:ext uri="{FF2B5EF4-FFF2-40B4-BE49-F238E27FC236}">
                <a16:creationId xmlns:a16="http://schemas.microsoft.com/office/drawing/2014/main" id="{7ECCD032-A7BA-B397-F20D-631900EA4FF1}"/>
              </a:ext>
            </a:extLst>
          </p:cNvPr>
          <p:cNvPicPr>
            <a:picLocks noChangeAspect="1"/>
          </p:cNvPicPr>
          <p:nvPr/>
        </p:nvPicPr>
        <p:blipFill>
          <a:blip r:embed="rId7"/>
          <a:stretch>
            <a:fillRect/>
          </a:stretch>
        </p:blipFill>
        <p:spPr>
          <a:xfrm>
            <a:off x="6977618" y="1800889"/>
            <a:ext cx="803501" cy="1317742"/>
          </a:xfrm>
          <a:prstGeom prst="rect">
            <a:avLst/>
          </a:prstGeom>
        </p:spPr>
      </p:pic>
    </p:spTree>
    <p:extLst>
      <p:ext uri="{BB962C8B-B14F-4D97-AF65-F5344CB8AC3E}">
        <p14:creationId xmlns:p14="http://schemas.microsoft.com/office/powerpoint/2010/main" val="3440831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ACFE24B0-C4C4-54E1-7222-A105B8562876}"/>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6F0FF641-835A-901B-27DF-502A101CBD49}"/>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17D39E69-5A72-8199-1FBA-43EC6E99DB88}"/>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C52FA31-7F17-C603-CDBC-CA1DFB41FEA9}"/>
              </a:ext>
            </a:extLst>
          </p:cNvPr>
          <p:cNvSpPr txBox="1"/>
          <p:nvPr/>
        </p:nvSpPr>
        <p:spPr>
          <a:xfrm>
            <a:off x="1046747" y="433633"/>
            <a:ext cx="7070557" cy="646331"/>
          </a:xfrm>
          <a:prstGeom prst="rect">
            <a:avLst/>
          </a:prstGeom>
          <a:noFill/>
        </p:spPr>
        <p:txBody>
          <a:bodyPr wrap="square">
            <a:spAutoFit/>
          </a:bodyPr>
          <a:lstStyle/>
          <a:p>
            <a:r>
              <a:rPr lang="en-US" dirty="0"/>
              <a:t>17.     How do cultural or geographical factors influence the performance of regions in specific sports?		</a:t>
            </a:r>
          </a:p>
        </p:txBody>
      </p:sp>
      <p:pic>
        <p:nvPicPr>
          <p:cNvPr id="4" name="Picture 3">
            <a:extLst>
              <a:ext uri="{FF2B5EF4-FFF2-40B4-BE49-F238E27FC236}">
                <a16:creationId xmlns:a16="http://schemas.microsoft.com/office/drawing/2014/main" id="{63798918-8066-3E32-D4CA-F4108173C376}"/>
              </a:ext>
            </a:extLst>
          </p:cNvPr>
          <p:cNvPicPr>
            <a:picLocks noChangeAspect="1"/>
          </p:cNvPicPr>
          <p:nvPr/>
        </p:nvPicPr>
        <p:blipFill>
          <a:blip r:embed="rId4"/>
          <a:srcRect r="27858" b="9628"/>
          <a:stretch/>
        </p:blipFill>
        <p:spPr>
          <a:xfrm>
            <a:off x="8359666" y="480767"/>
            <a:ext cx="3188368" cy="4641382"/>
          </a:xfrm>
          <a:prstGeom prst="rect">
            <a:avLst/>
          </a:prstGeom>
        </p:spPr>
      </p:pic>
      <p:sp>
        <p:nvSpPr>
          <p:cNvPr id="7" name="TextBox 6">
            <a:extLst>
              <a:ext uri="{FF2B5EF4-FFF2-40B4-BE49-F238E27FC236}">
                <a16:creationId xmlns:a16="http://schemas.microsoft.com/office/drawing/2014/main" id="{76FE9A00-C4C0-E122-F8EA-C3E8C825A9C8}"/>
              </a:ext>
            </a:extLst>
          </p:cNvPr>
          <p:cNvSpPr txBox="1"/>
          <p:nvPr/>
        </p:nvSpPr>
        <p:spPr>
          <a:xfrm>
            <a:off x="692869" y="1357478"/>
            <a:ext cx="7070557" cy="1477328"/>
          </a:xfrm>
          <a:prstGeom prst="rect">
            <a:avLst/>
          </a:prstGeom>
          <a:noFill/>
        </p:spPr>
        <p:txBody>
          <a:bodyPr wrap="square">
            <a:spAutoFit/>
          </a:bodyPr>
          <a:lstStyle/>
          <a:p>
            <a:pPr algn="just"/>
            <a:r>
              <a:rPr lang="en-US" dirty="0"/>
              <a:t>Conclusion: When it comes to summer season Olympic Sports USA UK France are the top 3 medal winning regions and when it comes to winter season Olympic sports USA Canada Italy are the countries holding the  top 3 medal winning regions. This shows that USA place the predominant role in winning medal in both winter and summer season. 		</a:t>
            </a:r>
          </a:p>
        </p:txBody>
      </p:sp>
      <p:pic>
        <p:nvPicPr>
          <p:cNvPr id="8" name="Picture 7">
            <a:extLst>
              <a:ext uri="{FF2B5EF4-FFF2-40B4-BE49-F238E27FC236}">
                <a16:creationId xmlns:a16="http://schemas.microsoft.com/office/drawing/2014/main" id="{7C995F1F-DC9C-0EF6-0759-438382F8CAE9}"/>
              </a:ext>
            </a:extLst>
          </p:cNvPr>
          <p:cNvPicPr>
            <a:picLocks noChangeAspect="1"/>
          </p:cNvPicPr>
          <p:nvPr/>
        </p:nvPicPr>
        <p:blipFill>
          <a:blip r:embed="rId5"/>
          <a:stretch>
            <a:fillRect/>
          </a:stretch>
        </p:blipFill>
        <p:spPr>
          <a:xfrm>
            <a:off x="692868" y="3230750"/>
            <a:ext cx="3785069" cy="3394639"/>
          </a:xfrm>
          <a:prstGeom prst="rect">
            <a:avLst/>
          </a:prstGeom>
        </p:spPr>
      </p:pic>
      <p:pic>
        <p:nvPicPr>
          <p:cNvPr id="11" name="Picture 10">
            <a:extLst>
              <a:ext uri="{FF2B5EF4-FFF2-40B4-BE49-F238E27FC236}">
                <a16:creationId xmlns:a16="http://schemas.microsoft.com/office/drawing/2014/main" id="{65CD1F2F-18A8-61D0-F8E8-159A27C44D08}"/>
              </a:ext>
            </a:extLst>
          </p:cNvPr>
          <p:cNvPicPr>
            <a:picLocks noChangeAspect="1"/>
          </p:cNvPicPr>
          <p:nvPr/>
        </p:nvPicPr>
        <p:blipFill>
          <a:blip r:embed="rId6"/>
          <a:stretch>
            <a:fillRect/>
          </a:stretch>
        </p:blipFill>
        <p:spPr>
          <a:xfrm>
            <a:off x="4909033" y="3230750"/>
            <a:ext cx="2219635" cy="1028844"/>
          </a:xfrm>
          <a:prstGeom prst="rect">
            <a:avLst/>
          </a:prstGeom>
        </p:spPr>
      </p:pic>
    </p:spTree>
    <p:extLst>
      <p:ext uri="{BB962C8B-B14F-4D97-AF65-F5344CB8AC3E}">
        <p14:creationId xmlns:p14="http://schemas.microsoft.com/office/powerpoint/2010/main" val="547267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CE0F21EF-CBD0-524F-F332-9F3DCFD9A77A}"/>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461A3B17-8B0B-88EE-A607-9EF2910B8BBB}"/>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D31EC53-45E3-D626-0A4E-9C813FA295AB}"/>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4A4B3E5-820B-8292-B8AB-97A53E4F351C}"/>
              </a:ext>
            </a:extLst>
          </p:cNvPr>
          <p:cNvSpPr txBox="1"/>
          <p:nvPr/>
        </p:nvSpPr>
        <p:spPr>
          <a:xfrm>
            <a:off x="1078832" y="433633"/>
            <a:ext cx="7198894" cy="646331"/>
          </a:xfrm>
          <a:prstGeom prst="rect">
            <a:avLst/>
          </a:prstGeom>
          <a:noFill/>
        </p:spPr>
        <p:txBody>
          <a:bodyPr wrap="square">
            <a:spAutoFit/>
          </a:bodyPr>
          <a:lstStyle/>
          <a:p>
            <a:r>
              <a:rPr lang="en-US" dirty="0"/>
              <a:t>18.     Are there any regions that have had a notable impact on the overall medal tally?				</a:t>
            </a:r>
          </a:p>
        </p:txBody>
      </p:sp>
      <p:pic>
        <p:nvPicPr>
          <p:cNvPr id="4" name="Picture 3">
            <a:extLst>
              <a:ext uri="{FF2B5EF4-FFF2-40B4-BE49-F238E27FC236}">
                <a16:creationId xmlns:a16="http://schemas.microsoft.com/office/drawing/2014/main" id="{659E0D3F-5AD6-64B1-9DB2-D021A3770509}"/>
              </a:ext>
            </a:extLst>
          </p:cNvPr>
          <p:cNvPicPr>
            <a:picLocks noChangeAspect="1"/>
          </p:cNvPicPr>
          <p:nvPr/>
        </p:nvPicPr>
        <p:blipFill>
          <a:blip r:embed="rId4"/>
          <a:stretch>
            <a:fillRect/>
          </a:stretch>
        </p:blipFill>
        <p:spPr>
          <a:xfrm>
            <a:off x="8676273" y="433633"/>
            <a:ext cx="3063240" cy="4587240"/>
          </a:xfrm>
          <a:prstGeom prst="rect">
            <a:avLst/>
          </a:prstGeom>
        </p:spPr>
      </p:pic>
      <p:pic>
        <p:nvPicPr>
          <p:cNvPr id="5" name="Picture 4">
            <a:extLst>
              <a:ext uri="{FF2B5EF4-FFF2-40B4-BE49-F238E27FC236}">
                <a16:creationId xmlns:a16="http://schemas.microsoft.com/office/drawing/2014/main" id="{64C69ACB-9FAE-F374-7C90-AB09F70F3D03}"/>
              </a:ext>
            </a:extLst>
          </p:cNvPr>
          <p:cNvPicPr>
            <a:picLocks noChangeAspect="1"/>
          </p:cNvPicPr>
          <p:nvPr/>
        </p:nvPicPr>
        <p:blipFill>
          <a:blip r:embed="rId5"/>
          <a:stretch>
            <a:fillRect/>
          </a:stretch>
        </p:blipFill>
        <p:spPr>
          <a:xfrm>
            <a:off x="692870" y="3385923"/>
            <a:ext cx="3991425" cy="2869295"/>
          </a:xfrm>
          <a:prstGeom prst="rect">
            <a:avLst/>
          </a:prstGeom>
        </p:spPr>
      </p:pic>
      <p:sp>
        <p:nvSpPr>
          <p:cNvPr id="7" name="TextBox 6">
            <a:extLst>
              <a:ext uri="{FF2B5EF4-FFF2-40B4-BE49-F238E27FC236}">
                <a16:creationId xmlns:a16="http://schemas.microsoft.com/office/drawing/2014/main" id="{84CA9570-EF1A-1677-1C1C-6C41C6F529E8}"/>
              </a:ext>
            </a:extLst>
          </p:cNvPr>
          <p:cNvSpPr txBox="1"/>
          <p:nvPr/>
        </p:nvSpPr>
        <p:spPr>
          <a:xfrm>
            <a:off x="692870" y="1354598"/>
            <a:ext cx="7584856" cy="2031325"/>
          </a:xfrm>
          <a:prstGeom prst="rect">
            <a:avLst/>
          </a:prstGeom>
          <a:noFill/>
        </p:spPr>
        <p:txBody>
          <a:bodyPr wrap="square">
            <a:spAutoFit/>
          </a:bodyPr>
          <a:lstStyle/>
          <a:p>
            <a:pPr algn="just"/>
            <a:r>
              <a:rPr lang="en-US" dirty="0"/>
              <a:t>Conclusion: USA, UK and France are the top 3 countries which won the most number of medals in the Olympic Games in over the time and  increased in participant count for these three countries is also one significant which helps to win more medals when compare to the all-other countries. When it  come to the high number of gold medal winning USA is first , Soviet Union on the second most number of gold medal winning,  Germany is 3rd . 			</a:t>
            </a:r>
          </a:p>
        </p:txBody>
      </p:sp>
      <p:pic>
        <p:nvPicPr>
          <p:cNvPr id="8" name="Picture 7">
            <a:extLst>
              <a:ext uri="{FF2B5EF4-FFF2-40B4-BE49-F238E27FC236}">
                <a16:creationId xmlns:a16="http://schemas.microsoft.com/office/drawing/2014/main" id="{06CF9E48-70B8-FB49-6D2C-B92621CC2E5F}"/>
              </a:ext>
            </a:extLst>
          </p:cNvPr>
          <p:cNvPicPr>
            <a:picLocks noChangeAspect="1"/>
          </p:cNvPicPr>
          <p:nvPr/>
        </p:nvPicPr>
        <p:blipFill>
          <a:blip r:embed="rId6"/>
          <a:stretch>
            <a:fillRect/>
          </a:stretch>
        </p:blipFill>
        <p:spPr>
          <a:xfrm>
            <a:off x="4860758" y="3385923"/>
            <a:ext cx="3657601" cy="2869295"/>
          </a:xfrm>
          <a:prstGeom prst="rect">
            <a:avLst/>
          </a:prstGeom>
        </p:spPr>
      </p:pic>
    </p:spTree>
    <p:extLst>
      <p:ext uri="{BB962C8B-B14F-4D97-AF65-F5344CB8AC3E}">
        <p14:creationId xmlns:p14="http://schemas.microsoft.com/office/powerpoint/2010/main" val="84529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428-9425-34BF-0BE1-0B3C9985480C}"/>
              </a:ext>
            </a:extLst>
          </p:cNvPr>
          <p:cNvSpPr>
            <a:spLocks noGrp="1"/>
          </p:cNvSpPr>
          <p:nvPr>
            <p:ph type="title"/>
          </p:nvPr>
        </p:nvSpPr>
        <p:spPr/>
        <p:txBody>
          <a:bodyPr>
            <a:normAutofit/>
          </a:bodyPr>
          <a:lstStyle/>
          <a:p>
            <a:r>
              <a:rPr lang="en-IN" sz="1600" b="1" dirty="0">
                <a:latin typeface="Arial Black" panose="020B0A04020102020204" pitchFamily="34" charset="0"/>
              </a:rPr>
              <a:t>ER Diagram </a:t>
            </a:r>
          </a:p>
        </p:txBody>
      </p:sp>
      <p:pic>
        <p:nvPicPr>
          <p:cNvPr id="4" name="Picture 3">
            <a:extLst>
              <a:ext uri="{FF2B5EF4-FFF2-40B4-BE49-F238E27FC236}">
                <a16:creationId xmlns:a16="http://schemas.microsoft.com/office/drawing/2014/main" id="{D254B40A-1FE6-0248-FFC9-932DB5DC0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79155"/>
            <a:ext cx="10515600" cy="4713720"/>
          </a:xfrm>
          <a:prstGeom prst="rect">
            <a:avLst/>
          </a:prstGeom>
        </p:spPr>
      </p:pic>
    </p:spTree>
    <p:extLst>
      <p:ext uri="{BB962C8B-B14F-4D97-AF65-F5344CB8AC3E}">
        <p14:creationId xmlns:p14="http://schemas.microsoft.com/office/powerpoint/2010/main" val="1335825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937326C5-79D9-4F45-8AED-9B2F432BE38B}"/>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FF4F55DB-D42B-15DE-701C-EB7DA4C74C70}"/>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BED90DD-5425-0A43-D648-1E53C8185044}"/>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9C09B750-79C8-8D2E-94CC-27F09B2DC706}"/>
              </a:ext>
            </a:extLst>
          </p:cNvPr>
          <p:cNvSpPr/>
          <p:nvPr/>
        </p:nvSpPr>
        <p:spPr>
          <a:xfrm>
            <a:off x="2630078" y="1894788"/>
            <a:ext cx="6740165" cy="3318235"/>
          </a:xfrm>
          <a:prstGeom prst="ellipse">
            <a:avLst/>
          </a:prstGeom>
          <a:solidFill>
            <a:schemeClr val="tx1">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7191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94A82-5547-1EBF-2015-1DADC318F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302" y="0"/>
            <a:ext cx="4390525" cy="6858000"/>
          </a:xfrm>
          <a:prstGeom prst="rect">
            <a:avLst/>
          </a:prstGeom>
        </p:spPr>
      </p:pic>
      <p:sp>
        <p:nvSpPr>
          <p:cNvPr id="5" name="Rectangle: Rounded Corners 4">
            <a:extLst>
              <a:ext uri="{FF2B5EF4-FFF2-40B4-BE49-F238E27FC236}">
                <a16:creationId xmlns:a16="http://schemas.microsoft.com/office/drawing/2014/main" id="{396C6093-CF35-FF6C-C09A-58AC23375DCB}"/>
              </a:ext>
            </a:extLst>
          </p:cNvPr>
          <p:cNvSpPr/>
          <p:nvPr/>
        </p:nvSpPr>
        <p:spPr>
          <a:xfrm>
            <a:off x="1498060" y="1274323"/>
            <a:ext cx="3813242" cy="3200400"/>
          </a:xfrm>
          <a:prstGeom prst="roundRect">
            <a:avLst/>
          </a:prstGeom>
          <a:solidFill>
            <a:schemeClr val="bg1"/>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3600" dirty="0">
                <a:ln w="0">
                  <a:solidFill>
                    <a:schemeClr val="accent4">
                      <a:lumMod val="60000"/>
                      <a:lumOff val="40000"/>
                    </a:schemeClr>
                  </a:solidFill>
                </a:ln>
                <a:solidFill>
                  <a:schemeClr val="tx1"/>
                </a:solidFill>
                <a:effectLst>
                  <a:outerShdw blurRad="38100" dist="19050" dir="2700000" algn="tl" rotWithShape="0">
                    <a:schemeClr val="dk1">
                      <a:alpha val="40000"/>
                    </a:schemeClr>
                  </a:outerShdw>
                </a:effectLst>
              </a:rPr>
              <a:t>Pawar BI problem statement</a:t>
            </a:r>
          </a:p>
        </p:txBody>
      </p:sp>
      <p:sp>
        <p:nvSpPr>
          <p:cNvPr id="4" name="Oval 3">
            <a:extLst>
              <a:ext uri="{FF2B5EF4-FFF2-40B4-BE49-F238E27FC236}">
                <a16:creationId xmlns:a16="http://schemas.microsoft.com/office/drawing/2014/main" id="{10BB1BC8-9B2C-1DA5-3977-52DC34235A4B}"/>
              </a:ext>
            </a:extLst>
          </p:cNvPr>
          <p:cNvSpPr/>
          <p:nvPr/>
        </p:nvSpPr>
        <p:spPr>
          <a:xfrm>
            <a:off x="340469" y="262647"/>
            <a:ext cx="1867710" cy="1867710"/>
          </a:xfrm>
          <a:prstGeom prst="ellipse">
            <a:avLst/>
          </a:prstGeom>
          <a:blipFill>
            <a:blip r:embed="rId3"/>
            <a:stretch>
              <a:fillRect/>
            </a:stretch>
          </a:blipFill>
          <a:ln>
            <a:solidFill>
              <a:schemeClr val="accent4">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n>
                <a:solidFill>
                  <a:schemeClr val="tx1"/>
                </a:solidFill>
              </a:ln>
            </a:endParaRPr>
          </a:p>
        </p:txBody>
      </p:sp>
    </p:spTree>
    <p:extLst>
      <p:ext uri="{BB962C8B-B14F-4D97-AF65-F5344CB8AC3E}">
        <p14:creationId xmlns:p14="http://schemas.microsoft.com/office/powerpoint/2010/main" val="197044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B2A6C-4D5C-2A6A-F80D-0D19C16D4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 y="0"/>
            <a:ext cx="12127530" cy="6858000"/>
          </a:xfrm>
          <a:prstGeom prst="rect">
            <a:avLst/>
          </a:prstGeom>
        </p:spPr>
      </p:pic>
    </p:spTree>
    <p:extLst>
      <p:ext uri="{BB962C8B-B14F-4D97-AF65-F5344CB8AC3E}">
        <p14:creationId xmlns:p14="http://schemas.microsoft.com/office/powerpoint/2010/main" val="152067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DD70F696-2FCC-7BA7-E170-92843C650E09}"/>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DAE8B65B-D5F4-EF56-5593-BB621E9B5CF0}"/>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46D4EEC-8431-3874-563F-CF5617AD4E7C}"/>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A7BA6990-2673-4E32-07C4-D3FD68E70CF3}"/>
              </a:ext>
            </a:extLst>
          </p:cNvPr>
          <p:cNvPicPr>
            <a:picLocks noChangeAspect="1"/>
          </p:cNvPicPr>
          <p:nvPr/>
        </p:nvPicPr>
        <p:blipFill>
          <a:blip r:embed="rId4"/>
          <a:stretch>
            <a:fillRect/>
          </a:stretch>
        </p:blipFill>
        <p:spPr>
          <a:xfrm>
            <a:off x="6206675" y="1999432"/>
            <a:ext cx="4700336" cy="3389396"/>
          </a:xfrm>
          <a:prstGeom prst="rect">
            <a:avLst/>
          </a:prstGeom>
        </p:spPr>
      </p:pic>
      <p:sp>
        <p:nvSpPr>
          <p:cNvPr id="23" name="Rectangle 4">
            <a:extLst>
              <a:ext uri="{FF2B5EF4-FFF2-40B4-BE49-F238E27FC236}">
                <a16:creationId xmlns:a16="http://schemas.microsoft.com/office/drawing/2014/main" id="{9D62C708-2FD8-FCD7-C4CB-B8BEDD1A8B31}"/>
              </a:ext>
            </a:extLst>
          </p:cNvPr>
          <p:cNvSpPr>
            <a:spLocks noChangeArrowheads="1"/>
          </p:cNvSpPr>
          <p:nvPr/>
        </p:nvSpPr>
        <p:spPr bwMode="auto">
          <a:xfrm>
            <a:off x="933254" y="2262969"/>
            <a:ext cx="43634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analysis shows that Summer Olympics are more frequent and widely attended, while Winter Olympics have steadily expanded. Hosting patterns, scheduling changes, and the separation of both editions highlight the Games' growth and geographical reach. These insights help guide future decisions on scheduling, host city selection, and overall Olympic organization.</a:t>
            </a:r>
          </a:p>
        </p:txBody>
      </p:sp>
      <p:sp>
        <p:nvSpPr>
          <p:cNvPr id="25" name="TextBox 24">
            <a:extLst>
              <a:ext uri="{FF2B5EF4-FFF2-40B4-BE49-F238E27FC236}">
                <a16:creationId xmlns:a16="http://schemas.microsoft.com/office/drawing/2014/main" id="{BB3FF6BB-2934-0001-1F6D-B1AB365D6ABE}"/>
              </a:ext>
            </a:extLst>
          </p:cNvPr>
          <p:cNvSpPr txBox="1"/>
          <p:nvPr/>
        </p:nvSpPr>
        <p:spPr>
          <a:xfrm>
            <a:off x="1431758" y="433633"/>
            <a:ext cx="6104020" cy="646331"/>
          </a:xfrm>
          <a:prstGeom prst="rect">
            <a:avLst/>
          </a:prstGeom>
          <a:noFill/>
        </p:spPr>
        <p:txBody>
          <a:bodyPr wrap="square">
            <a:spAutoFit/>
          </a:bodyPr>
          <a:lstStyle/>
          <a:p>
            <a:r>
              <a:rPr lang="en-US" dirty="0"/>
              <a:t>1.	How many Olympic Games have been held in each season (Summer vs. Winter)?</a:t>
            </a:r>
            <a:endParaRPr lang="en-IN" dirty="0"/>
          </a:p>
        </p:txBody>
      </p:sp>
    </p:spTree>
    <p:extLst>
      <p:ext uri="{BB962C8B-B14F-4D97-AF65-F5344CB8AC3E}">
        <p14:creationId xmlns:p14="http://schemas.microsoft.com/office/powerpoint/2010/main" val="108930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11000" t="-9000" r="-7000" b="-9000"/>
          </a:stretch>
        </a:blipFill>
        <a:effectLst/>
      </p:bgPr>
    </p:bg>
    <p:spTree>
      <p:nvGrpSpPr>
        <p:cNvPr id="1" name="">
          <a:extLst>
            <a:ext uri="{FF2B5EF4-FFF2-40B4-BE49-F238E27FC236}">
              <a16:creationId xmlns:a16="http://schemas.microsoft.com/office/drawing/2014/main" id="{956F33DF-F8DC-9852-BFBD-EEFF37AE37DF}"/>
            </a:ext>
          </a:extLst>
        </p:cNvPr>
        <p:cNvGrpSpPr/>
        <p:nvPr/>
      </p:nvGrpSpPr>
      <p:grpSpPr>
        <a:xfrm>
          <a:off x="0" y="0"/>
          <a:ext cx="0" cy="0"/>
          <a:chOff x="0" y="0"/>
          <a:chExt cx="0" cy="0"/>
        </a:xfrm>
      </p:grpSpPr>
      <p:sp>
        <p:nvSpPr>
          <p:cNvPr id="9" name="Right Triangle 8">
            <a:extLst>
              <a:ext uri="{FF2B5EF4-FFF2-40B4-BE49-F238E27FC236}">
                <a16:creationId xmlns:a16="http://schemas.microsoft.com/office/drawing/2014/main" id="{F87BF705-379E-48A4-DE28-D5FE5CE348DE}"/>
              </a:ext>
            </a:extLst>
          </p:cNvPr>
          <p:cNvSpPr/>
          <p:nvPr/>
        </p:nvSpPr>
        <p:spPr>
          <a:xfrm rot="-5400000">
            <a:off x="10817457" y="5478383"/>
            <a:ext cx="1461155" cy="1282046"/>
          </a:xfrm>
          <a:prstGeom prst="rtTriangle">
            <a:avLst/>
          </a:prstGeom>
          <a:solidFill>
            <a:schemeClr val="accent4">
              <a:lumMod val="60000"/>
              <a:lumOff val="40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6E64F22A-B97C-2057-8F11-24D37DB8E3F0}"/>
              </a:ext>
            </a:extLst>
          </p:cNvPr>
          <p:cNvSpPr/>
          <p:nvPr/>
        </p:nvSpPr>
        <p:spPr>
          <a:xfrm>
            <a:off x="452487" y="433633"/>
            <a:ext cx="480767" cy="52790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854359F-AC4A-CB13-D50A-974BF4E37630}"/>
              </a:ext>
            </a:extLst>
          </p:cNvPr>
          <p:cNvSpPr txBox="1"/>
          <p:nvPr/>
        </p:nvSpPr>
        <p:spPr>
          <a:xfrm>
            <a:off x="1399674" y="638368"/>
            <a:ext cx="6104020" cy="646331"/>
          </a:xfrm>
          <a:prstGeom prst="rect">
            <a:avLst/>
          </a:prstGeom>
          <a:noFill/>
        </p:spPr>
        <p:txBody>
          <a:bodyPr wrap="square">
            <a:spAutoFit/>
          </a:bodyPr>
          <a:lstStyle/>
          <a:p>
            <a:r>
              <a:rPr lang="en-US" dirty="0"/>
              <a:t>2.	What is the distribution of games across different decades?</a:t>
            </a:r>
            <a:endParaRPr lang="en-IN" dirty="0"/>
          </a:p>
        </p:txBody>
      </p:sp>
      <p:pic>
        <p:nvPicPr>
          <p:cNvPr id="4" name="Picture 3">
            <a:extLst>
              <a:ext uri="{FF2B5EF4-FFF2-40B4-BE49-F238E27FC236}">
                <a16:creationId xmlns:a16="http://schemas.microsoft.com/office/drawing/2014/main" id="{BF75D50B-5934-7C3C-C6D0-251C16B11A35}"/>
              </a:ext>
            </a:extLst>
          </p:cNvPr>
          <p:cNvPicPr>
            <a:picLocks noChangeAspect="1"/>
          </p:cNvPicPr>
          <p:nvPr/>
        </p:nvPicPr>
        <p:blipFill>
          <a:blip r:embed="rId4"/>
          <a:stretch>
            <a:fillRect/>
          </a:stretch>
        </p:blipFill>
        <p:spPr>
          <a:xfrm>
            <a:off x="5682387" y="2101515"/>
            <a:ext cx="5466875" cy="3577390"/>
          </a:xfrm>
          <a:prstGeom prst="rect">
            <a:avLst/>
          </a:prstGeom>
        </p:spPr>
      </p:pic>
      <p:sp>
        <p:nvSpPr>
          <p:cNvPr id="6" name="TextBox 5">
            <a:extLst>
              <a:ext uri="{FF2B5EF4-FFF2-40B4-BE49-F238E27FC236}">
                <a16:creationId xmlns:a16="http://schemas.microsoft.com/office/drawing/2014/main" id="{B675D481-49B0-D314-29C5-3142E0AD4BAD}"/>
              </a:ext>
            </a:extLst>
          </p:cNvPr>
          <p:cNvSpPr txBox="1"/>
          <p:nvPr/>
        </p:nvSpPr>
        <p:spPr>
          <a:xfrm>
            <a:off x="1278257" y="2101515"/>
            <a:ext cx="3349285" cy="3416320"/>
          </a:xfrm>
          <a:prstGeom prst="rect">
            <a:avLst/>
          </a:prstGeom>
          <a:noFill/>
        </p:spPr>
        <p:txBody>
          <a:bodyPr wrap="square">
            <a:spAutoFit/>
          </a:bodyPr>
          <a:lstStyle/>
          <a:p>
            <a:pPr algn="just"/>
            <a:r>
              <a:rPr lang="en-US" dirty="0"/>
              <a:t>The analysis highlights the Olympic Games' growth, with increasing participation, new sports, and expanded events over decades. Hosting spread across continents, making the Games more globally inclusive. Recent editions have grown in scale, attracting larger audiences and sponsorships. These trends help in planning future Olympics for continued expansion and impact.</a:t>
            </a:r>
            <a:endParaRPr lang="en-IN" dirty="0"/>
          </a:p>
        </p:txBody>
      </p:sp>
    </p:spTree>
    <p:extLst>
      <p:ext uri="{BB962C8B-B14F-4D97-AF65-F5344CB8AC3E}">
        <p14:creationId xmlns:p14="http://schemas.microsoft.com/office/powerpoint/2010/main" val="205337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3462</Words>
  <Application>Microsoft Office PowerPoint</Application>
  <PresentationFormat>Widescreen</PresentationFormat>
  <Paragraphs>87</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ER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srinath M</dc:creator>
  <cp:lastModifiedBy>srinath M</cp:lastModifiedBy>
  <cp:revision>10</cp:revision>
  <dcterms:created xsi:type="dcterms:W3CDTF">2025-02-05T05:31:25Z</dcterms:created>
  <dcterms:modified xsi:type="dcterms:W3CDTF">2025-02-06T09:32:22Z</dcterms:modified>
</cp:coreProperties>
</file>