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Arial MT Pro Bold" charset="1" panose="020B0802020202020204"/>
      <p:regular r:id="rId12"/>
    </p:embeddedFont>
    <p:embeddedFont>
      <p:font typeface="Arial MT Pro" charset="1" panose="020B05020202020202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5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40554" y="1297534"/>
            <a:ext cx="11404113" cy="11487660"/>
          </a:xfrm>
          <a:custGeom>
            <a:avLst/>
            <a:gdLst/>
            <a:ahLst/>
            <a:cxnLst/>
            <a:rect r="r" b="b" t="t" l="l"/>
            <a:pathLst>
              <a:path h="11487660" w="11404113">
                <a:moveTo>
                  <a:pt x="0" y="0"/>
                </a:moveTo>
                <a:lnTo>
                  <a:pt x="11404113" y="0"/>
                </a:lnTo>
                <a:lnTo>
                  <a:pt x="11404113" y="11487660"/>
                </a:lnTo>
                <a:lnTo>
                  <a:pt x="0" y="11487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74577" y="845799"/>
            <a:ext cx="499539" cy="503199"/>
          </a:xfrm>
          <a:custGeom>
            <a:avLst/>
            <a:gdLst/>
            <a:ahLst/>
            <a:cxnLst/>
            <a:rect r="r" b="b" t="t" l="l"/>
            <a:pathLst>
              <a:path h="503199" w="499539">
                <a:moveTo>
                  <a:pt x="0" y="0"/>
                </a:moveTo>
                <a:lnTo>
                  <a:pt x="499540" y="0"/>
                </a:lnTo>
                <a:lnTo>
                  <a:pt x="499540" y="503199"/>
                </a:lnTo>
                <a:lnTo>
                  <a:pt x="0" y="5031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1383774">
            <a:off x="7565571" y="197405"/>
            <a:ext cx="11226909" cy="14341591"/>
            <a:chOff x="0" y="0"/>
            <a:chExt cx="2956881" cy="377720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956881" cy="3777209"/>
            </a:xfrm>
            <a:custGeom>
              <a:avLst/>
              <a:gdLst/>
              <a:ahLst/>
              <a:cxnLst/>
              <a:rect r="r" b="b" t="t" l="l"/>
              <a:pathLst>
                <a:path h="3777209" w="2956881">
                  <a:moveTo>
                    <a:pt x="0" y="0"/>
                  </a:moveTo>
                  <a:lnTo>
                    <a:pt x="2956881" y="0"/>
                  </a:lnTo>
                  <a:lnTo>
                    <a:pt x="2956881" y="3777209"/>
                  </a:lnTo>
                  <a:lnTo>
                    <a:pt x="0" y="3777209"/>
                  </a:lnTo>
                  <a:close/>
                </a:path>
              </a:pathLst>
            </a:custGeom>
            <a:gradFill rotWithShape="true">
              <a:gsLst>
                <a:gs pos="0">
                  <a:srgbClr val="141519">
                    <a:alpha val="100000"/>
                  </a:srgbClr>
                </a:gs>
                <a:gs pos="100000">
                  <a:srgbClr val="141519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28575"/>
              <a:ext cx="2956881" cy="37486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7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1383774">
            <a:off x="6147447" y="-1245558"/>
            <a:ext cx="10773748" cy="14341591"/>
            <a:chOff x="0" y="0"/>
            <a:chExt cx="2837530" cy="377720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37530" cy="3777209"/>
            </a:xfrm>
            <a:custGeom>
              <a:avLst/>
              <a:gdLst/>
              <a:ahLst/>
              <a:cxnLst/>
              <a:rect r="r" b="b" t="t" l="l"/>
              <a:pathLst>
                <a:path h="3777209" w="2837530">
                  <a:moveTo>
                    <a:pt x="0" y="0"/>
                  </a:moveTo>
                  <a:lnTo>
                    <a:pt x="2837530" y="0"/>
                  </a:lnTo>
                  <a:lnTo>
                    <a:pt x="2837530" y="3777209"/>
                  </a:lnTo>
                  <a:lnTo>
                    <a:pt x="0" y="3777209"/>
                  </a:lnTo>
                  <a:close/>
                </a:path>
              </a:pathLst>
            </a:custGeom>
            <a:gradFill rotWithShape="true">
              <a:gsLst>
                <a:gs pos="0">
                  <a:srgbClr val="141519">
                    <a:alpha val="100000"/>
                  </a:srgbClr>
                </a:gs>
                <a:gs pos="100000">
                  <a:srgbClr val="141519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28575"/>
              <a:ext cx="2837530" cy="37486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7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74577" y="2681883"/>
            <a:ext cx="11098839" cy="2306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76"/>
              </a:lnSpc>
            </a:pPr>
            <a:r>
              <a:rPr lang="en-US" sz="9178" spc="-146" b="true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Visualytix – Visual Difference Engine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95032" y="930452"/>
            <a:ext cx="1302079" cy="362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7"/>
              </a:lnSpc>
            </a:pPr>
            <a:r>
              <a:rPr lang="en-US" sz="2576" spc="-41" b="true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nexora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97623" y="5524828"/>
            <a:ext cx="6953963" cy="400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82"/>
              </a:lnSpc>
            </a:pPr>
            <a:r>
              <a:rPr lang="en-US" sz="2821">
                <a:solidFill>
                  <a:srgbClr val="FFFFFF"/>
                </a:solidFill>
                <a:latin typeface="Arial MT Pro"/>
                <a:ea typeface="Arial MT Pro"/>
                <a:cs typeface="Arial MT Pro"/>
                <a:sym typeface="Arial MT Pro"/>
              </a:rPr>
              <a:t>Spot the invisible. Prevent the inevitable.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97623" y="7682063"/>
            <a:ext cx="5659279" cy="496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6"/>
              </a:lnSpc>
              <a:spcBef>
                <a:spcPct val="0"/>
              </a:spcBef>
            </a:pPr>
            <a:r>
              <a:rPr lang="en-US" b="true" sz="2576" spc="-41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 Naveen kumar, Srinath, Yuvarrunjitha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24347" y="6676890"/>
            <a:ext cx="3073003" cy="605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46"/>
              </a:lnSpc>
              <a:spcBef>
                <a:spcPct val="0"/>
              </a:spcBef>
            </a:pPr>
            <a:r>
              <a:rPr lang="en-US" b="true" sz="3176" spc="-50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Team members :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5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4577" y="845799"/>
            <a:ext cx="499539" cy="503199"/>
          </a:xfrm>
          <a:custGeom>
            <a:avLst/>
            <a:gdLst/>
            <a:ahLst/>
            <a:cxnLst/>
            <a:rect r="r" b="b" t="t" l="l"/>
            <a:pathLst>
              <a:path h="503199" w="499539">
                <a:moveTo>
                  <a:pt x="0" y="0"/>
                </a:moveTo>
                <a:lnTo>
                  <a:pt x="499540" y="0"/>
                </a:lnTo>
                <a:lnTo>
                  <a:pt x="499540" y="503199"/>
                </a:lnTo>
                <a:lnTo>
                  <a:pt x="0" y="5031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74577" y="4058887"/>
            <a:ext cx="15718395" cy="4833015"/>
            <a:chOff x="0" y="0"/>
            <a:chExt cx="4139824" cy="12728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39824" cy="1272893"/>
            </a:xfrm>
            <a:custGeom>
              <a:avLst/>
              <a:gdLst/>
              <a:ahLst/>
              <a:cxnLst/>
              <a:rect r="r" b="b" t="t" l="l"/>
              <a:pathLst>
                <a:path h="1272893" w="4139824">
                  <a:moveTo>
                    <a:pt x="18716" y="0"/>
                  </a:moveTo>
                  <a:lnTo>
                    <a:pt x="4121108" y="0"/>
                  </a:lnTo>
                  <a:cubicBezTo>
                    <a:pt x="4131445" y="0"/>
                    <a:pt x="4139824" y="8380"/>
                    <a:pt x="4139824" y="18716"/>
                  </a:cubicBezTo>
                  <a:lnTo>
                    <a:pt x="4139824" y="1254176"/>
                  </a:lnTo>
                  <a:cubicBezTo>
                    <a:pt x="4139824" y="1264513"/>
                    <a:pt x="4131445" y="1272893"/>
                    <a:pt x="4121108" y="1272893"/>
                  </a:cubicBezTo>
                  <a:lnTo>
                    <a:pt x="18716" y="1272893"/>
                  </a:lnTo>
                  <a:cubicBezTo>
                    <a:pt x="8380" y="1272893"/>
                    <a:pt x="0" y="1264513"/>
                    <a:pt x="0" y="1254176"/>
                  </a:cubicBezTo>
                  <a:lnTo>
                    <a:pt x="0" y="18716"/>
                  </a:lnTo>
                  <a:cubicBezTo>
                    <a:pt x="0" y="8380"/>
                    <a:pt x="8380" y="0"/>
                    <a:pt x="187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C4A5B">
                    <a:alpha val="100000"/>
                  </a:srgbClr>
                </a:gs>
                <a:gs pos="100000">
                  <a:srgbClr val="27DDD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4139824" cy="1244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47"/>
                </a:lnSpc>
              </a:pPr>
              <a:r>
                <a:rPr lang="en-US" sz="3576">
                  <a:solidFill>
                    <a:srgbClr val="000000"/>
                  </a:solidFill>
                  <a:latin typeface="Arial MT Pro"/>
                  <a:ea typeface="Arial MT Pro"/>
                  <a:cs typeface="Arial MT Pro"/>
                  <a:sym typeface="Arial MT Pro"/>
                </a:rPr>
                <a:t>Industries like manufacturing, infrastructure, and brand compliance, visual inspection systems struggle with reliability. </a:t>
              </a:r>
            </a:p>
            <a:p>
              <a:pPr algn="ctr">
                <a:lnSpc>
                  <a:spcPts val="3147"/>
                </a:lnSpc>
              </a:pPr>
            </a:p>
            <a:p>
              <a:pPr algn="ctr">
                <a:lnSpc>
                  <a:spcPts val="3147"/>
                </a:lnSpc>
              </a:pPr>
              <a:r>
                <a:rPr lang="en-US" sz="3576">
                  <a:solidFill>
                    <a:srgbClr val="000000"/>
                  </a:solidFill>
                  <a:latin typeface="Arial MT Pro"/>
                  <a:ea typeface="Arial MT Pro"/>
                  <a:cs typeface="Arial MT Pro"/>
                  <a:sym typeface="Arial MT Pro"/>
                </a:rPr>
                <a:t>Existing AI models either miss real defects such as cracks or corrosion, or generate false alarms by flagging harmless lighting or shadow variations.</a:t>
              </a:r>
            </a:p>
            <a:p>
              <a:pPr algn="ctr">
                <a:lnSpc>
                  <a:spcPts val="3147"/>
                </a:lnSpc>
              </a:pPr>
            </a:p>
            <a:p>
              <a:pPr algn="ctr">
                <a:lnSpc>
                  <a:spcPts val="3147"/>
                </a:lnSpc>
              </a:pPr>
              <a:r>
                <a:rPr lang="en-US" sz="3576">
                  <a:solidFill>
                    <a:srgbClr val="000000"/>
                  </a:solidFill>
                  <a:latin typeface="Arial MT Pro"/>
                  <a:ea typeface="Arial MT Pro"/>
                  <a:cs typeface="Arial MT Pro"/>
                  <a:sym typeface="Arial MT Pro"/>
                </a:rPr>
                <a:t> This leads to alert fatigue, production delays, and loss of trust in automation — making accurate, explainable, and adaptable visual inspection a critical unmet need.</a:t>
              </a:r>
            </a:p>
            <a:p>
              <a:pPr algn="ctr">
                <a:lnSpc>
                  <a:spcPts val="138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684546" y="791615"/>
            <a:ext cx="675884" cy="67588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7DDD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777851" y="901877"/>
            <a:ext cx="489274" cy="455359"/>
          </a:xfrm>
          <a:custGeom>
            <a:avLst/>
            <a:gdLst/>
            <a:ahLst/>
            <a:cxnLst/>
            <a:rect r="r" b="b" t="t" l="l"/>
            <a:pathLst>
              <a:path h="455359" w="489274">
                <a:moveTo>
                  <a:pt x="0" y="0"/>
                </a:moveTo>
                <a:lnTo>
                  <a:pt x="489275" y="0"/>
                </a:lnTo>
                <a:lnTo>
                  <a:pt x="489275" y="455360"/>
                </a:lnTo>
                <a:lnTo>
                  <a:pt x="0" y="4553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215976" y="8369908"/>
            <a:ext cx="1806512" cy="1383648"/>
          </a:xfrm>
          <a:custGeom>
            <a:avLst/>
            <a:gdLst/>
            <a:ahLst/>
            <a:cxnLst/>
            <a:rect r="r" b="b" t="t" l="l"/>
            <a:pathLst>
              <a:path h="1383648" w="1806512">
                <a:moveTo>
                  <a:pt x="0" y="0"/>
                </a:moveTo>
                <a:lnTo>
                  <a:pt x="1806513" y="0"/>
                </a:lnTo>
                <a:lnTo>
                  <a:pt x="1806513" y="1383647"/>
                </a:lnTo>
                <a:lnTo>
                  <a:pt x="0" y="13836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35488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954324" y="505820"/>
            <a:ext cx="10687050" cy="1183155"/>
            <a:chOff x="0" y="0"/>
            <a:chExt cx="2814696" cy="31161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14696" cy="311613"/>
            </a:xfrm>
            <a:custGeom>
              <a:avLst/>
              <a:gdLst/>
              <a:ahLst/>
              <a:cxnLst/>
              <a:rect r="r" b="b" t="t" l="l"/>
              <a:pathLst>
                <a:path h="311613" w="2814696">
                  <a:moveTo>
                    <a:pt x="0" y="0"/>
                  </a:moveTo>
                  <a:lnTo>
                    <a:pt x="2814696" y="0"/>
                  </a:lnTo>
                  <a:lnTo>
                    <a:pt x="2814696" y="311613"/>
                  </a:lnTo>
                  <a:lnTo>
                    <a:pt x="0" y="311613"/>
                  </a:lnTo>
                  <a:close/>
                </a:path>
              </a:pathLst>
            </a:custGeom>
            <a:solidFill>
              <a:srgbClr val="1CA0A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66675"/>
              <a:ext cx="2814696" cy="2449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259"/>
                </a:lnSpc>
              </a:pPr>
              <a:r>
                <a:rPr lang="en-US" sz="5976">
                  <a:solidFill>
                    <a:srgbClr val="000000"/>
                  </a:solidFill>
                  <a:latin typeface="Arial MT Pro"/>
                  <a:ea typeface="Arial MT Pro"/>
                  <a:cs typeface="Arial MT Pro"/>
                  <a:sym typeface="Arial MT Pro"/>
                </a:rPr>
                <a:t>PROBLEM STATEMENT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795032" y="930452"/>
            <a:ext cx="1302079" cy="362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7"/>
              </a:lnSpc>
            </a:pPr>
            <a:r>
              <a:rPr lang="en-US" sz="2576" spc="-41" b="true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nexora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4577" y="2635227"/>
            <a:ext cx="10691109" cy="1021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82"/>
              </a:lnSpc>
            </a:pPr>
            <a:r>
              <a:rPr lang="en-US" sz="6521" spc="-273" b="true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Visual Difference Engine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5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4577" y="845799"/>
            <a:ext cx="499539" cy="503199"/>
          </a:xfrm>
          <a:custGeom>
            <a:avLst/>
            <a:gdLst/>
            <a:ahLst/>
            <a:cxnLst/>
            <a:rect r="r" b="b" t="t" l="l"/>
            <a:pathLst>
              <a:path h="503199" w="499539">
                <a:moveTo>
                  <a:pt x="0" y="0"/>
                </a:moveTo>
                <a:lnTo>
                  <a:pt x="499540" y="0"/>
                </a:lnTo>
                <a:lnTo>
                  <a:pt x="499540" y="503199"/>
                </a:lnTo>
                <a:lnTo>
                  <a:pt x="0" y="5031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24347" y="2306683"/>
            <a:ext cx="15508979" cy="1085856"/>
            <a:chOff x="0" y="0"/>
            <a:chExt cx="4084669" cy="2859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84670" cy="285987"/>
            </a:xfrm>
            <a:custGeom>
              <a:avLst/>
              <a:gdLst/>
              <a:ahLst/>
              <a:cxnLst/>
              <a:rect r="r" b="b" t="t" l="l"/>
              <a:pathLst>
                <a:path h="285987" w="4084670">
                  <a:moveTo>
                    <a:pt x="17472" y="0"/>
                  </a:moveTo>
                  <a:lnTo>
                    <a:pt x="4067198" y="0"/>
                  </a:lnTo>
                  <a:cubicBezTo>
                    <a:pt x="4076847" y="0"/>
                    <a:pt x="4084670" y="7822"/>
                    <a:pt x="4084670" y="17472"/>
                  </a:cubicBezTo>
                  <a:lnTo>
                    <a:pt x="4084670" y="268515"/>
                  </a:lnTo>
                  <a:cubicBezTo>
                    <a:pt x="4084670" y="278164"/>
                    <a:pt x="4076847" y="285987"/>
                    <a:pt x="4067198" y="285987"/>
                  </a:cubicBezTo>
                  <a:lnTo>
                    <a:pt x="17472" y="285987"/>
                  </a:lnTo>
                  <a:cubicBezTo>
                    <a:pt x="7822" y="285987"/>
                    <a:pt x="0" y="278164"/>
                    <a:pt x="0" y="268515"/>
                  </a:cubicBezTo>
                  <a:lnTo>
                    <a:pt x="0" y="17472"/>
                  </a:lnTo>
                  <a:cubicBezTo>
                    <a:pt x="0" y="7822"/>
                    <a:pt x="7822" y="0"/>
                    <a:pt x="17472" y="0"/>
                  </a:cubicBezTo>
                  <a:close/>
                </a:path>
              </a:pathLst>
            </a:custGeom>
            <a:solidFill>
              <a:srgbClr val="20212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19050"/>
              <a:ext cx="4084669" cy="2669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138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701365" y="557641"/>
            <a:ext cx="8117226" cy="1470555"/>
            <a:chOff x="0" y="0"/>
            <a:chExt cx="2137870" cy="38730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37870" cy="387307"/>
            </a:xfrm>
            <a:custGeom>
              <a:avLst/>
              <a:gdLst/>
              <a:ahLst/>
              <a:cxnLst/>
              <a:rect r="r" b="b" t="t" l="l"/>
              <a:pathLst>
                <a:path h="387307" w="2137870">
                  <a:moveTo>
                    <a:pt x="33382" y="0"/>
                  </a:moveTo>
                  <a:lnTo>
                    <a:pt x="2104489" y="0"/>
                  </a:lnTo>
                  <a:cubicBezTo>
                    <a:pt x="2113342" y="0"/>
                    <a:pt x="2121833" y="3517"/>
                    <a:pt x="2128093" y="9777"/>
                  </a:cubicBezTo>
                  <a:cubicBezTo>
                    <a:pt x="2134353" y="16038"/>
                    <a:pt x="2137870" y="24528"/>
                    <a:pt x="2137870" y="33382"/>
                  </a:cubicBezTo>
                  <a:lnTo>
                    <a:pt x="2137870" y="353925"/>
                  </a:lnTo>
                  <a:cubicBezTo>
                    <a:pt x="2137870" y="372361"/>
                    <a:pt x="2122925" y="387307"/>
                    <a:pt x="2104489" y="387307"/>
                  </a:cubicBezTo>
                  <a:lnTo>
                    <a:pt x="33382" y="387307"/>
                  </a:lnTo>
                  <a:cubicBezTo>
                    <a:pt x="14946" y="387307"/>
                    <a:pt x="0" y="372361"/>
                    <a:pt x="0" y="353925"/>
                  </a:cubicBezTo>
                  <a:lnTo>
                    <a:pt x="0" y="33382"/>
                  </a:lnTo>
                  <a:cubicBezTo>
                    <a:pt x="0" y="14946"/>
                    <a:pt x="14946" y="0"/>
                    <a:pt x="3338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C4A5B">
                    <a:alpha val="100000"/>
                  </a:srgbClr>
                </a:gs>
                <a:gs pos="100000">
                  <a:srgbClr val="27DDD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19050"/>
              <a:ext cx="2137870" cy="3682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1387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795032" y="930452"/>
            <a:ext cx="1302079" cy="362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7"/>
              </a:lnSpc>
            </a:pPr>
            <a:r>
              <a:rPr lang="en-US" sz="2576" spc="-41" b="true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nexora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516136" y="817224"/>
            <a:ext cx="8454192" cy="843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12"/>
              </a:lnSpc>
            </a:pPr>
            <a:r>
              <a:rPr lang="en-US" b="true" sz="5396" spc="-226">
                <a:solidFill>
                  <a:srgbClr val="202127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our solution 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07958" y="2587652"/>
            <a:ext cx="15325368" cy="555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6"/>
              </a:lnSpc>
              <a:spcBef>
                <a:spcPct val="0"/>
              </a:spcBef>
            </a:pPr>
            <a:r>
              <a:rPr lang="en-US" sz="2876">
                <a:solidFill>
                  <a:srgbClr val="FFFFFF"/>
                </a:solidFill>
                <a:latin typeface="Arial MT Pro"/>
                <a:ea typeface="Arial MT Pro"/>
                <a:cs typeface="Arial MT Pro"/>
                <a:sym typeface="Arial MT Pro"/>
              </a:rPr>
              <a:t>VisuaLytix is an AI-powered inspection engine that doesn’t just find change — it understands it.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28700" y="3786792"/>
            <a:ext cx="10455804" cy="6033429"/>
            <a:chOff x="0" y="0"/>
            <a:chExt cx="2753792" cy="158905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753792" cy="1589051"/>
            </a:xfrm>
            <a:custGeom>
              <a:avLst/>
              <a:gdLst/>
              <a:ahLst/>
              <a:cxnLst/>
              <a:rect r="r" b="b" t="t" l="l"/>
              <a:pathLst>
                <a:path h="1589051" w="2753792">
                  <a:moveTo>
                    <a:pt x="25915" y="0"/>
                  </a:moveTo>
                  <a:lnTo>
                    <a:pt x="2727877" y="0"/>
                  </a:lnTo>
                  <a:cubicBezTo>
                    <a:pt x="2742189" y="0"/>
                    <a:pt x="2753792" y="11603"/>
                    <a:pt x="2753792" y="25915"/>
                  </a:cubicBezTo>
                  <a:lnTo>
                    <a:pt x="2753792" y="1563136"/>
                  </a:lnTo>
                  <a:cubicBezTo>
                    <a:pt x="2753792" y="1570009"/>
                    <a:pt x="2751062" y="1576601"/>
                    <a:pt x="2746202" y="1581461"/>
                  </a:cubicBezTo>
                  <a:cubicBezTo>
                    <a:pt x="2741341" y="1586321"/>
                    <a:pt x="2734750" y="1589051"/>
                    <a:pt x="2727877" y="1589051"/>
                  </a:cubicBezTo>
                  <a:lnTo>
                    <a:pt x="25915" y="1589051"/>
                  </a:lnTo>
                  <a:cubicBezTo>
                    <a:pt x="11603" y="1589051"/>
                    <a:pt x="0" y="1577449"/>
                    <a:pt x="0" y="1563136"/>
                  </a:cubicBezTo>
                  <a:lnTo>
                    <a:pt x="0" y="25915"/>
                  </a:lnTo>
                  <a:cubicBezTo>
                    <a:pt x="0" y="19042"/>
                    <a:pt x="2730" y="12451"/>
                    <a:pt x="7590" y="7590"/>
                  </a:cubicBezTo>
                  <a:cubicBezTo>
                    <a:pt x="12451" y="2730"/>
                    <a:pt x="19042" y="0"/>
                    <a:pt x="2591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C4A5B">
                    <a:alpha val="100000"/>
                  </a:srgbClr>
                </a:gs>
                <a:gs pos="100000">
                  <a:srgbClr val="27DDD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19050"/>
              <a:ext cx="2753792" cy="15700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1387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795032" y="4297414"/>
            <a:ext cx="9347188" cy="526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1"/>
              </a:lnSpc>
            </a:pPr>
          </a:p>
          <a:p>
            <a:pPr algn="ctr">
              <a:lnSpc>
                <a:spcPts val="3771"/>
              </a:lnSpc>
              <a:spcBef>
                <a:spcPct val="0"/>
              </a:spcBef>
            </a:pPr>
            <a:r>
              <a:rPr lang="en-US" sz="2694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Given a baseline (reference) image and a new (inspection) image, VisuaLytix:</a:t>
            </a:r>
          </a:p>
          <a:p>
            <a:pPr algn="ctr" marL="581653" indent="-290827" lvl="1">
              <a:lnSpc>
                <a:spcPts val="3771"/>
              </a:lnSpc>
              <a:buAutoNum type="arabicPeriod" startAt="1"/>
            </a:pPr>
            <a:r>
              <a:rPr lang="en-US" sz="2694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Detects real defects — cracks, rust, logo mismatches, etc.</a:t>
            </a:r>
          </a:p>
          <a:p>
            <a:pPr algn="ctr" marL="581653" indent="-290827" lvl="1">
              <a:lnSpc>
                <a:spcPts val="3771"/>
              </a:lnSpc>
              <a:spcBef>
                <a:spcPct val="0"/>
              </a:spcBef>
              <a:buAutoNum type="arabicPeriod" startAt="1"/>
            </a:pPr>
            <a:r>
              <a:rPr lang="en-US" sz="2694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Ignores false alarms — lighting flicker, reflections, and shadows.</a:t>
            </a:r>
          </a:p>
          <a:p>
            <a:pPr algn="ctr" marL="581653" indent="-290827" lvl="1">
              <a:lnSpc>
                <a:spcPts val="3771"/>
              </a:lnSpc>
              <a:spcBef>
                <a:spcPct val="0"/>
              </a:spcBef>
              <a:buAutoNum type="arabicPeriod" startAt="1"/>
            </a:pPr>
            <a:r>
              <a:rPr lang="en-US" sz="2694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Classifies changes — identifies type and severity of defects.</a:t>
            </a:r>
          </a:p>
          <a:p>
            <a:pPr algn="ctr" marL="581653" indent="-290827" lvl="1">
              <a:lnSpc>
                <a:spcPts val="3771"/>
              </a:lnSpc>
              <a:spcBef>
                <a:spcPct val="0"/>
              </a:spcBef>
              <a:buAutoNum type="arabicPeriod" startAt="1"/>
            </a:pPr>
            <a:r>
              <a:rPr lang="en-US" sz="2694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Explains decisions — provides Grad-CAM heatmaps showing why it flagged an issue.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74577" y="3906889"/>
            <a:ext cx="4427595" cy="654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6"/>
              </a:lnSpc>
              <a:spcBef>
                <a:spcPct val="0"/>
              </a:spcBef>
            </a:pPr>
            <a:r>
              <a:rPr lang="en-US" b="true" sz="3476" spc="-55">
                <a:solidFill>
                  <a:srgbClr val="202127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What it does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2007740" y="3786792"/>
            <a:ext cx="5912861" cy="6033429"/>
            <a:chOff x="0" y="0"/>
            <a:chExt cx="1557297" cy="158905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557297" cy="1589051"/>
            </a:xfrm>
            <a:custGeom>
              <a:avLst/>
              <a:gdLst/>
              <a:ahLst/>
              <a:cxnLst/>
              <a:rect r="r" b="b" t="t" l="l"/>
              <a:pathLst>
                <a:path h="1589051" w="1557297">
                  <a:moveTo>
                    <a:pt x="45827" y="0"/>
                  </a:moveTo>
                  <a:lnTo>
                    <a:pt x="1511470" y="0"/>
                  </a:lnTo>
                  <a:cubicBezTo>
                    <a:pt x="1536779" y="0"/>
                    <a:pt x="1557297" y="20517"/>
                    <a:pt x="1557297" y="45827"/>
                  </a:cubicBezTo>
                  <a:lnTo>
                    <a:pt x="1557297" y="1543225"/>
                  </a:lnTo>
                  <a:cubicBezTo>
                    <a:pt x="1557297" y="1568534"/>
                    <a:pt x="1536779" y="1589051"/>
                    <a:pt x="1511470" y="1589051"/>
                  </a:cubicBezTo>
                  <a:lnTo>
                    <a:pt x="45827" y="1589051"/>
                  </a:lnTo>
                  <a:cubicBezTo>
                    <a:pt x="20517" y="1589051"/>
                    <a:pt x="0" y="1568534"/>
                    <a:pt x="0" y="1543225"/>
                  </a:cubicBezTo>
                  <a:lnTo>
                    <a:pt x="0" y="45827"/>
                  </a:lnTo>
                  <a:cubicBezTo>
                    <a:pt x="0" y="20517"/>
                    <a:pt x="20517" y="0"/>
                    <a:pt x="4582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C4A5B">
                    <a:alpha val="100000"/>
                  </a:srgbClr>
                </a:gs>
                <a:gs pos="100000">
                  <a:srgbClr val="27DDD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19050"/>
              <a:ext cx="1557297" cy="15700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1387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325033" y="5115982"/>
            <a:ext cx="5278275" cy="3610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93"/>
              </a:lnSpc>
              <a:spcBef>
                <a:spcPct val="0"/>
              </a:spcBef>
            </a:pPr>
            <a:r>
              <a:rPr lang="en-US" sz="3352" spc="-53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A trustworthy visual inspection system that gives an actionable report like:</a:t>
            </a:r>
          </a:p>
          <a:p>
            <a:pPr algn="ctr">
              <a:lnSpc>
                <a:spcPts val="4693"/>
              </a:lnSpc>
              <a:spcBef>
                <a:spcPct val="0"/>
              </a:spcBef>
            </a:pPr>
          </a:p>
          <a:p>
            <a:pPr algn="ctr">
              <a:lnSpc>
                <a:spcPts val="4693"/>
              </a:lnSpc>
              <a:spcBef>
                <a:spcPct val="0"/>
              </a:spcBef>
            </a:pPr>
            <a:r>
              <a:rPr lang="en-US" sz="3352" spc="-53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“Critical Crack Detected — Severity 9/10”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514953" y="4017380"/>
            <a:ext cx="2449217" cy="739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26"/>
              </a:lnSpc>
              <a:spcBef>
                <a:spcPct val="0"/>
              </a:spcBef>
            </a:pPr>
            <a:r>
              <a:rPr lang="en-US" b="true" sz="3876" spc="-62">
                <a:solidFill>
                  <a:srgbClr val="000000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Outcome: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5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44199" y="902245"/>
            <a:ext cx="11134234" cy="8762094"/>
          </a:xfrm>
          <a:custGeom>
            <a:avLst/>
            <a:gdLst/>
            <a:ahLst/>
            <a:cxnLst/>
            <a:rect r="r" b="b" t="t" l="l"/>
            <a:pathLst>
              <a:path h="8762094" w="11134234">
                <a:moveTo>
                  <a:pt x="0" y="0"/>
                </a:moveTo>
                <a:lnTo>
                  <a:pt x="11134234" y="0"/>
                </a:lnTo>
                <a:lnTo>
                  <a:pt x="11134234" y="8762094"/>
                </a:lnTo>
                <a:lnTo>
                  <a:pt x="0" y="87620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21263" y="902245"/>
            <a:ext cx="5564391" cy="8762094"/>
            <a:chOff x="0" y="0"/>
            <a:chExt cx="1465519" cy="230771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65519" cy="2307712"/>
            </a:xfrm>
            <a:custGeom>
              <a:avLst/>
              <a:gdLst/>
              <a:ahLst/>
              <a:cxnLst/>
              <a:rect r="r" b="b" t="t" l="l"/>
              <a:pathLst>
                <a:path h="2307712" w="1465519">
                  <a:moveTo>
                    <a:pt x="48697" y="0"/>
                  </a:moveTo>
                  <a:lnTo>
                    <a:pt x="1416822" y="0"/>
                  </a:lnTo>
                  <a:cubicBezTo>
                    <a:pt x="1443716" y="0"/>
                    <a:pt x="1465519" y="21802"/>
                    <a:pt x="1465519" y="48697"/>
                  </a:cubicBezTo>
                  <a:lnTo>
                    <a:pt x="1465519" y="2259015"/>
                  </a:lnTo>
                  <a:cubicBezTo>
                    <a:pt x="1465519" y="2271931"/>
                    <a:pt x="1460388" y="2284317"/>
                    <a:pt x="1451256" y="2293449"/>
                  </a:cubicBezTo>
                  <a:cubicBezTo>
                    <a:pt x="1442123" y="2302582"/>
                    <a:pt x="1429737" y="2307712"/>
                    <a:pt x="1416822" y="2307712"/>
                  </a:cubicBezTo>
                  <a:lnTo>
                    <a:pt x="48697" y="2307712"/>
                  </a:lnTo>
                  <a:cubicBezTo>
                    <a:pt x="21802" y="2307712"/>
                    <a:pt x="0" y="2285910"/>
                    <a:pt x="0" y="2259015"/>
                  </a:cubicBezTo>
                  <a:lnTo>
                    <a:pt x="0" y="48697"/>
                  </a:lnTo>
                  <a:cubicBezTo>
                    <a:pt x="0" y="21802"/>
                    <a:pt x="21802" y="0"/>
                    <a:pt x="4869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C4A5B">
                    <a:alpha val="100000"/>
                  </a:srgbClr>
                </a:gs>
                <a:gs pos="100000">
                  <a:srgbClr val="27DDD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19050"/>
              <a:ext cx="1465519" cy="22886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1387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48470" y="2996263"/>
            <a:ext cx="5588198" cy="407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46"/>
              </a:lnSpc>
            </a:pPr>
            <a:r>
              <a:rPr lang="en-US" sz="5676" b="true">
                <a:solidFill>
                  <a:srgbClr val="000000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WORK FLOW AND </a:t>
            </a:r>
          </a:p>
          <a:p>
            <a:pPr algn="ctr">
              <a:lnSpc>
                <a:spcPts val="7946"/>
              </a:lnSpc>
              <a:spcBef>
                <a:spcPct val="0"/>
              </a:spcBef>
            </a:pPr>
            <a:r>
              <a:rPr lang="en-US" b="true" sz="5676">
                <a:solidFill>
                  <a:srgbClr val="000000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MODEL PIPELINE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5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4577" y="845799"/>
            <a:ext cx="499539" cy="503199"/>
          </a:xfrm>
          <a:custGeom>
            <a:avLst/>
            <a:gdLst/>
            <a:ahLst/>
            <a:cxnLst/>
            <a:rect r="r" b="b" t="t" l="l"/>
            <a:pathLst>
              <a:path h="503199" w="499539">
                <a:moveTo>
                  <a:pt x="0" y="0"/>
                </a:moveTo>
                <a:lnTo>
                  <a:pt x="499540" y="0"/>
                </a:lnTo>
                <a:lnTo>
                  <a:pt x="499540" y="503199"/>
                </a:lnTo>
                <a:lnTo>
                  <a:pt x="0" y="5031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896493" y="540999"/>
            <a:ext cx="11030065" cy="1334231"/>
            <a:chOff x="0" y="0"/>
            <a:chExt cx="2877349" cy="34805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77349" cy="348053"/>
            </a:xfrm>
            <a:custGeom>
              <a:avLst/>
              <a:gdLst/>
              <a:ahLst/>
              <a:cxnLst/>
              <a:rect r="r" b="b" t="t" l="l"/>
              <a:pathLst>
                <a:path h="348053" w="2877349">
                  <a:moveTo>
                    <a:pt x="14740" y="0"/>
                  </a:moveTo>
                  <a:lnTo>
                    <a:pt x="2862609" y="0"/>
                  </a:lnTo>
                  <a:cubicBezTo>
                    <a:pt x="2866518" y="0"/>
                    <a:pt x="2870268" y="1553"/>
                    <a:pt x="2873032" y="4317"/>
                  </a:cubicBezTo>
                  <a:cubicBezTo>
                    <a:pt x="2875796" y="7081"/>
                    <a:pt x="2877349" y="10831"/>
                    <a:pt x="2877349" y="14740"/>
                  </a:cubicBezTo>
                  <a:lnTo>
                    <a:pt x="2877349" y="333313"/>
                  </a:lnTo>
                  <a:cubicBezTo>
                    <a:pt x="2877349" y="341454"/>
                    <a:pt x="2870750" y="348053"/>
                    <a:pt x="2862609" y="348053"/>
                  </a:cubicBezTo>
                  <a:lnTo>
                    <a:pt x="14740" y="348053"/>
                  </a:lnTo>
                  <a:cubicBezTo>
                    <a:pt x="10831" y="348053"/>
                    <a:pt x="7081" y="346500"/>
                    <a:pt x="4317" y="343736"/>
                  </a:cubicBezTo>
                  <a:cubicBezTo>
                    <a:pt x="1553" y="340972"/>
                    <a:pt x="0" y="337223"/>
                    <a:pt x="0" y="333313"/>
                  </a:cubicBezTo>
                  <a:lnTo>
                    <a:pt x="0" y="14740"/>
                  </a:lnTo>
                  <a:cubicBezTo>
                    <a:pt x="0" y="10831"/>
                    <a:pt x="1553" y="7081"/>
                    <a:pt x="4317" y="4317"/>
                  </a:cubicBezTo>
                  <a:cubicBezTo>
                    <a:pt x="7081" y="1553"/>
                    <a:pt x="10831" y="0"/>
                    <a:pt x="1474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C4A5B">
                    <a:alpha val="100000"/>
                  </a:srgbClr>
                </a:gs>
                <a:gs pos="100000">
                  <a:srgbClr val="27DDD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19050"/>
              <a:ext cx="2877349" cy="3290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381443" y="349129"/>
            <a:ext cx="1441301" cy="1496539"/>
          </a:xfrm>
          <a:custGeom>
            <a:avLst/>
            <a:gdLst/>
            <a:ahLst/>
            <a:cxnLst/>
            <a:rect r="r" b="b" t="t" l="l"/>
            <a:pathLst>
              <a:path h="1496539" w="1441301">
                <a:moveTo>
                  <a:pt x="0" y="0"/>
                </a:moveTo>
                <a:lnTo>
                  <a:pt x="1441300" y="0"/>
                </a:lnTo>
                <a:lnTo>
                  <a:pt x="1441300" y="1496539"/>
                </a:lnTo>
                <a:lnTo>
                  <a:pt x="0" y="14965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7009"/>
            </a:stretch>
          </a:blipFill>
        </p:spPr>
      </p:sp>
      <p:grpSp>
        <p:nvGrpSpPr>
          <p:cNvPr name="Group 7" id="7"/>
          <p:cNvGrpSpPr/>
          <p:nvPr/>
        </p:nvGrpSpPr>
        <p:grpSpPr>
          <a:xfrm rot="-4011154">
            <a:off x="12924828" y="410235"/>
            <a:ext cx="17403374" cy="18180272"/>
            <a:chOff x="0" y="0"/>
            <a:chExt cx="4583605" cy="478822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583605" cy="4788220"/>
            </a:xfrm>
            <a:custGeom>
              <a:avLst/>
              <a:gdLst/>
              <a:ahLst/>
              <a:cxnLst/>
              <a:rect r="r" b="b" t="t" l="l"/>
              <a:pathLst>
                <a:path h="4788220" w="4583605">
                  <a:moveTo>
                    <a:pt x="0" y="0"/>
                  </a:moveTo>
                  <a:lnTo>
                    <a:pt x="4583605" y="0"/>
                  </a:lnTo>
                  <a:lnTo>
                    <a:pt x="4583605" y="4788220"/>
                  </a:lnTo>
                  <a:lnTo>
                    <a:pt x="0" y="4788220"/>
                  </a:lnTo>
                  <a:close/>
                </a:path>
              </a:pathLst>
            </a:custGeom>
            <a:gradFill rotWithShape="true">
              <a:gsLst>
                <a:gs pos="0">
                  <a:srgbClr val="27DDDF">
                    <a:alpha val="0"/>
                  </a:srgbClr>
                </a:gs>
                <a:gs pos="100000">
                  <a:srgbClr val="27DDD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19050"/>
              <a:ext cx="4583605" cy="4769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795032" y="930452"/>
            <a:ext cx="1302079" cy="362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7"/>
              </a:lnSpc>
            </a:pPr>
            <a:r>
              <a:rPr lang="en-US" sz="2576" spc="-41" b="true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nexora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770078" y="680445"/>
            <a:ext cx="8094702" cy="874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6"/>
              </a:lnSpc>
              <a:spcBef>
                <a:spcPct val="0"/>
              </a:spcBef>
            </a:pPr>
            <a:r>
              <a:rPr lang="en-US" b="true" sz="4576">
                <a:solidFill>
                  <a:srgbClr val="000000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UNIQUENESS AND NOVELTY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823718" y="2251264"/>
            <a:ext cx="6748597" cy="853860"/>
            <a:chOff x="0" y="0"/>
            <a:chExt cx="1760467" cy="22274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60467" cy="222741"/>
            </a:xfrm>
            <a:custGeom>
              <a:avLst/>
              <a:gdLst/>
              <a:ahLst/>
              <a:cxnLst/>
              <a:rect r="r" b="b" t="t" l="l"/>
              <a:pathLst>
                <a:path h="222741" w="1760467">
                  <a:moveTo>
                    <a:pt x="24091" y="0"/>
                  </a:moveTo>
                  <a:lnTo>
                    <a:pt x="1736376" y="0"/>
                  </a:lnTo>
                  <a:cubicBezTo>
                    <a:pt x="1742766" y="0"/>
                    <a:pt x="1748893" y="2538"/>
                    <a:pt x="1753411" y="7056"/>
                  </a:cubicBezTo>
                  <a:cubicBezTo>
                    <a:pt x="1757929" y="11574"/>
                    <a:pt x="1760467" y="17702"/>
                    <a:pt x="1760467" y="24091"/>
                  </a:cubicBezTo>
                  <a:lnTo>
                    <a:pt x="1760467" y="198650"/>
                  </a:lnTo>
                  <a:cubicBezTo>
                    <a:pt x="1760467" y="211956"/>
                    <a:pt x="1749681" y="222741"/>
                    <a:pt x="1736376" y="222741"/>
                  </a:cubicBezTo>
                  <a:lnTo>
                    <a:pt x="24091" y="222741"/>
                  </a:lnTo>
                  <a:cubicBezTo>
                    <a:pt x="17702" y="222741"/>
                    <a:pt x="11574" y="220203"/>
                    <a:pt x="7056" y="215685"/>
                  </a:cubicBezTo>
                  <a:cubicBezTo>
                    <a:pt x="2538" y="211167"/>
                    <a:pt x="0" y="205040"/>
                    <a:pt x="0" y="198650"/>
                  </a:cubicBezTo>
                  <a:lnTo>
                    <a:pt x="0" y="24091"/>
                  </a:lnTo>
                  <a:cubicBezTo>
                    <a:pt x="0" y="17702"/>
                    <a:pt x="2538" y="11574"/>
                    <a:pt x="7056" y="7056"/>
                  </a:cubicBezTo>
                  <a:cubicBezTo>
                    <a:pt x="11574" y="2538"/>
                    <a:pt x="17702" y="0"/>
                    <a:pt x="2409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C4A5B">
                    <a:alpha val="100000"/>
                  </a:srgbClr>
                </a:gs>
                <a:gs pos="100000">
                  <a:srgbClr val="27DDD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19050"/>
              <a:ext cx="1760467" cy="2036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  <a:r>
                <a:rPr lang="en-US" sz="1576">
                  <a:solidFill>
                    <a:srgbClr val="000000"/>
                  </a:solidFill>
                  <a:latin typeface="Arial MT Pro"/>
                  <a:ea typeface="Arial MT Pro"/>
                  <a:cs typeface="Arial MT Pro"/>
                  <a:sym typeface="Arial MT Pro"/>
                </a:rPr>
                <a:t> 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62767" y="2400798"/>
            <a:ext cx="6262331" cy="588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06"/>
              </a:lnSpc>
              <a:spcBef>
                <a:spcPct val="0"/>
              </a:spcBef>
            </a:pPr>
            <a:r>
              <a:rPr lang="en-US" b="true" sz="3076">
                <a:solidFill>
                  <a:srgbClr val="000000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 What Makes VisuaLytix Different: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536743" y="3476599"/>
            <a:ext cx="8280687" cy="4202654"/>
            <a:chOff x="0" y="0"/>
            <a:chExt cx="2160135" cy="109632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160135" cy="1096322"/>
            </a:xfrm>
            <a:custGeom>
              <a:avLst/>
              <a:gdLst/>
              <a:ahLst/>
              <a:cxnLst/>
              <a:rect r="r" b="b" t="t" l="l"/>
              <a:pathLst>
                <a:path h="1096322" w="2160135">
                  <a:moveTo>
                    <a:pt x="19634" y="0"/>
                  </a:moveTo>
                  <a:lnTo>
                    <a:pt x="2140501" y="0"/>
                  </a:lnTo>
                  <a:cubicBezTo>
                    <a:pt x="2145708" y="0"/>
                    <a:pt x="2150702" y="2069"/>
                    <a:pt x="2154384" y="5751"/>
                  </a:cubicBezTo>
                  <a:cubicBezTo>
                    <a:pt x="2158066" y="9433"/>
                    <a:pt x="2160135" y="14427"/>
                    <a:pt x="2160135" y="19634"/>
                  </a:cubicBezTo>
                  <a:lnTo>
                    <a:pt x="2160135" y="1076688"/>
                  </a:lnTo>
                  <a:cubicBezTo>
                    <a:pt x="2160135" y="1087532"/>
                    <a:pt x="2151344" y="1096322"/>
                    <a:pt x="2140501" y="1096322"/>
                  </a:cubicBezTo>
                  <a:lnTo>
                    <a:pt x="19634" y="1096322"/>
                  </a:lnTo>
                  <a:cubicBezTo>
                    <a:pt x="14427" y="1096322"/>
                    <a:pt x="9433" y="1094253"/>
                    <a:pt x="5751" y="1090571"/>
                  </a:cubicBezTo>
                  <a:cubicBezTo>
                    <a:pt x="2069" y="1086889"/>
                    <a:pt x="0" y="1081895"/>
                    <a:pt x="0" y="1076688"/>
                  </a:cubicBezTo>
                  <a:lnTo>
                    <a:pt x="0" y="19634"/>
                  </a:lnTo>
                  <a:cubicBezTo>
                    <a:pt x="0" y="14427"/>
                    <a:pt x="2069" y="9433"/>
                    <a:pt x="5751" y="5751"/>
                  </a:cubicBezTo>
                  <a:cubicBezTo>
                    <a:pt x="9433" y="2069"/>
                    <a:pt x="14427" y="0"/>
                    <a:pt x="1963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C4A5B">
                    <a:alpha val="100000"/>
                  </a:srgbClr>
                </a:gs>
                <a:gs pos="100000">
                  <a:srgbClr val="27DDD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19050"/>
              <a:ext cx="2160135" cy="10772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930545" y="3714724"/>
            <a:ext cx="7493082" cy="3610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6"/>
              </a:lnSpc>
              <a:spcBef>
                <a:spcPct val="0"/>
              </a:spcBef>
            </a:pPr>
            <a:r>
              <a:rPr lang="en-US" sz="2247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1. Dual-Stream Confidence Engine (Our Core Innovation)</a:t>
            </a:r>
          </a:p>
          <a:p>
            <a:pPr algn="ctr">
              <a:lnSpc>
                <a:spcPts val="3146"/>
              </a:lnSpc>
              <a:spcBef>
                <a:spcPct val="0"/>
              </a:spcBef>
            </a:pPr>
            <a:r>
              <a:rPr lang="en-US" sz="2247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 Unlike existing inspection AIs that rely only on</a:t>
            </a:r>
          </a:p>
          <a:p>
            <a:pPr algn="ctr">
              <a:lnSpc>
                <a:spcPts val="3146"/>
              </a:lnSpc>
              <a:spcBef>
                <a:spcPct val="0"/>
              </a:spcBef>
            </a:pPr>
            <a:r>
              <a:rPr lang="en-US" sz="2247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 deep learning, we fuse two intelligence streams:</a:t>
            </a:r>
          </a:p>
          <a:p>
            <a:pPr algn="ctr" marL="485231" indent="-242616" lvl="1">
              <a:lnSpc>
                <a:spcPts val="3146"/>
              </a:lnSpc>
              <a:buFont typeface="Arial"/>
              <a:buChar char="•"/>
            </a:pPr>
            <a:r>
              <a:rPr lang="en-US" sz="2247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Semantic Stream (Siamese U-Net) — understands context (e.g., a shadow ≠ defect).</a:t>
            </a:r>
          </a:p>
          <a:p>
            <a:pPr algn="ctr" marL="485231" indent="-242616" lvl="1">
              <a:lnSpc>
                <a:spcPts val="3146"/>
              </a:lnSpc>
              <a:spcBef>
                <a:spcPct val="0"/>
              </a:spcBef>
              <a:buFont typeface="Arial"/>
              <a:buChar char="•"/>
            </a:pPr>
            <a:r>
              <a:rPr lang="en-US" sz="2247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Structural Stream (SSIM Map) — detects physical pixel-level differences.</a:t>
            </a:r>
          </a:p>
          <a:p>
            <a:pPr algn="ctr">
              <a:lnSpc>
                <a:spcPts val="3146"/>
              </a:lnSpc>
              <a:spcBef>
                <a:spcPct val="0"/>
              </a:spcBef>
            </a:pPr>
            <a:r>
              <a:rPr lang="en-US" sz="2247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A change is flagged only when both agree — ensuring near-zero false alarms.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9262707" y="2251264"/>
            <a:ext cx="7112288" cy="3403224"/>
            <a:chOff x="0" y="0"/>
            <a:chExt cx="1855341" cy="88777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55341" cy="887779"/>
            </a:xfrm>
            <a:custGeom>
              <a:avLst/>
              <a:gdLst/>
              <a:ahLst/>
              <a:cxnLst/>
              <a:rect r="r" b="b" t="t" l="l"/>
              <a:pathLst>
                <a:path h="887779" w="1855341">
                  <a:moveTo>
                    <a:pt x="22859" y="0"/>
                  </a:moveTo>
                  <a:lnTo>
                    <a:pt x="1832482" y="0"/>
                  </a:lnTo>
                  <a:cubicBezTo>
                    <a:pt x="1838545" y="0"/>
                    <a:pt x="1844359" y="2408"/>
                    <a:pt x="1848646" y="6695"/>
                  </a:cubicBezTo>
                  <a:cubicBezTo>
                    <a:pt x="1852933" y="10982"/>
                    <a:pt x="1855341" y="16796"/>
                    <a:pt x="1855341" y="22859"/>
                  </a:cubicBezTo>
                  <a:lnTo>
                    <a:pt x="1855341" y="864920"/>
                  </a:lnTo>
                  <a:cubicBezTo>
                    <a:pt x="1855341" y="877545"/>
                    <a:pt x="1845107" y="887779"/>
                    <a:pt x="1832482" y="887779"/>
                  </a:cubicBezTo>
                  <a:lnTo>
                    <a:pt x="22859" y="887779"/>
                  </a:lnTo>
                  <a:cubicBezTo>
                    <a:pt x="10234" y="887779"/>
                    <a:pt x="0" y="877545"/>
                    <a:pt x="0" y="864920"/>
                  </a:cubicBezTo>
                  <a:lnTo>
                    <a:pt x="0" y="22859"/>
                  </a:lnTo>
                  <a:cubicBezTo>
                    <a:pt x="0" y="16796"/>
                    <a:pt x="2408" y="10982"/>
                    <a:pt x="6695" y="6695"/>
                  </a:cubicBezTo>
                  <a:cubicBezTo>
                    <a:pt x="10982" y="2408"/>
                    <a:pt x="16796" y="0"/>
                    <a:pt x="2285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C4A5B">
                    <a:alpha val="100000"/>
                  </a:srgbClr>
                </a:gs>
                <a:gs pos="100000">
                  <a:srgbClr val="27DDD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19050"/>
              <a:ext cx="1855341" cy="868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457105" y="7886033"/>
            <a:ext cx="8625946" cy="2005923"/>
            <a:chOff x="0" y="0"/>
            <a:chExt cx="2250201" cy="52327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250201" cy="523273"/>
            </a:xfrm>
            <a:custGeom>
              <a:avLst/>
              <a:gdLst/>
              <a:ahLst/>
              <a:cxnLst/>
              <a:rect r="r" b="b" t="t" l="l"/>
              <a:pathLst>
                <a:path h="523273" w="2250201">
                  <a:moveTo>
                    <a:pt x="18848" y="0"/>
                  </a:moveTo>
                  <a:lnTo>
                    <a:pt x="2231353" y="0"/>
                  </a:lnTo>
                  <a:cubicBezTo>
                    <a:pt x="2241762" y="0"/>
                    <a:pt x="2250201" y="8438"/>
                    <a:pt x="2250201" y="18848"/>
                  </a:cubicBezTo>
                  <a:lnTo>
                    <a:pt x="2250201" y="504426"/>
                  </a:lnTo>
                  <a:cubicBezTo>
                    <a:pt x="2250201" y="514835"/>
                    <a:pt x="2241762" y="523273"/>
                    <a:pt x="2231353" y="523273"/>
                  </a:cubicBezTo>
                  <a:lnTo>
                    <a:pt x="18848" y="523273"/>
                  </a:lnTo>
                  <a:cubicBezTo>
                    <a:pt x="8438" y="523273"/>
                    <a:pt x="0" y="514835"/>
                    <a:pt x="0" y="504426"/>
                  </a:cubicBezTo>
                  <a:lnTo>
                    <a:pt x="0" y="18848"/>
                  </a:lnTo>
                  <a:cubicBezTo>
                    <a:pt x="0" y="8438"/>
                    <a:pt x="8438" y="0"/>
                    <a:pt x="1884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C4A5B">
                    <a:alpha val="100000"/>
                  </a:srgbClr>
                </a:gs>
                <a:gs pos="100000">
                  <a:srgbClr val="27DDD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19050"/>
              <a:ext cx="2250201" cy="5042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411525" y="6007028"/>
            <a:ext cx="8095635" cy="3758010"/>
            <a:chOff x="0" y="0"/>
            <a:chExt cx="2111861" cy="98033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111861" cy="980330"/>
            </a:xfrm>
            <a:custGeom>
              <a:avLst/>
              <a:gdLst/>
              <a:ahLst/>
              <a:cxnLst/>
              <a:rect r="r" b="b" t="t" l="l"/>
              <a:pathLst>
                <a:path h="980330" w="2111861">
                  <a:moveTo>
                    <a:pt x="20082" y="0"/>
                  </a:moveTo>
                  <a:lnTo>
                    <a:pt x="2091779" y="0"/>
                  </a:lnTo>
                  <a:cubicBezTo>
                    <a:pt x="2102870" y="0"/>
                    <a:pt x="2111861" y="8991"/>
                    <a:pt x="2111861" y="20082"/>
                  </a:cubicBezTo>
                  <a:lnTo>
                    <a:pt x="2111861" y="960248"/>
                  </a:lnTo>
                  <a:cubicBezTo>
                    <a:pt x="2111861" y="971339"/>
                    <a:pt x="2102870" y="980330"/>
                    <a:pt x="2091779" y="980330"/>
                  </a:cubicBezTo>
                  <a:lnTo>
                    <a:pt x="20082" y="980330"/>
                  </a:lnTo>
                  <a:cubicBezTo>
                    <a:pt x="14756" y="980330"/>
                    <a:pt x="9648" y="978214"/>
                    <a:pt x="5882" y="974448"/>
                  </a:cubicBezTo>
                  <a:cubicBezTo>
                    <a:pt x="2116" y="970682"/>
                    <a:pt x="0" y="965574"/>
                    <a:pt x="0" y="960248"/>
                  </a:cubicBezTo>
                  <a:lnTo>
                    <a:pt x="0" y="20082"/>
                  </a:lnTo>
                  <a:cubicBezTo>
                    <a:pt x="0" y="14756"/>
                    <a:pt x="2116" y="9648"/>
                    <a:pt x="5882" y="5882"/>
                  </a:cubicBezTo>
                  <a:cubicBezTo>
                    <a:pt x="9648" y="2116"/>
                    <a:pt x="14756" y="0"/>
                    <a:pt x="2008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C4A5B">
                    <a:alpha val="100000"/>
                  </a:srgbClr>
                </a:gs>
                <a:gs pos="100000">
                  <a:srgbClr val="27DDD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19050"/>
              <a:ext cx="2111861" cy="96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9549767" y="2776246"/>
            <a:ext cx="6538168" cy="2176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8"/>
              </a:lnSpc>
              <a:spcBef>
                <a:spcPct val="0"/>
              </a:spcBef>
            </a:pPr>
            <a:r>
              <a:rPr lang="en-US" sz="2420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2</a:t>
            </a:r>
            <a:r>
              <a:rPr lang="en-US" sz="2420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. Explainable AI for Inspection</a:t>
            </a:r>
          </a:p>
          <a:p>
            <a:pPr algn="ctr">
              <a:lnSpc>
                <a:spcPts val="3388"/>
              </a:lnSpc>
              <a:spcBef>
                <a:spcPct val="0"/>
              </a:spcBef>
            </a:pPr>
            <a:r>
              <a:rPr lang="en-US" sz="2420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 Most AI inspection systems are black boxes.</a:t>
            </a:r>
          </a:p>
          <a:p>
            <a:pPr algn="ctr">
              <a:lnSpc>
                <a:spcPts val="3388"/>
              </a:lnSpc>
              <a:spcBef>
                <a:spcPct val="0"/>
              </a:spcBef>
            </a:pPr>
            <a:r>
              <a:rPr lang="en-US" sz="2420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 VisuaLytix uses Grad-CAM visualization to show why it flagged a defect — boosting operator trust and transparency.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287618" y="6245038"/>
            <a:ext cx="6535125" cy="3049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21"/>
              </a:lnSpc>
              <a:spcBef>
                <a:spcPct val="0"/>
              </a:spcBef>
            </a:pPr>
            <a:r>
              <a:rPr lang="en-US" sz="2443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3</a:t>
            </a:r>
            <a:r>
              <a:rPr lang="en-US" sz="2443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. Synthetic Data Generation Pipeline</a:t>
            </a:r>
          </a:p>
          <a:p>
            <a:pPr algn="ctr">
              <a:lnSpc>
                <a:spcPts val="3421"/>
              </a:lnSpc>
              <a:spcBef>
                <a:spcPct val="0"/>
              </a:spcBef>
            </a:pPr>
            <a:r>
              <a:rPr lang="en-US" sz="2443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 We don’t depend on big datasets — we create our own.</a:t>
            </a:r>
          </a:p>
          <a:p>
            <a:pPr algn="ctr">
              <a:lnSpc>
                <a:spcPts val="3421"/>
              </a:lnSpc>
              <a:spcBef>
                <a:spcPct val="0"/>
              </a:spcBef>
            </a:pPr>
            <a:r>
              <a:rPr lang="en-US" sz="2443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 Thousands of perfectly labeled training images are programmatically generated, allowing rapid adaptability to any new industry (automotive, packaging, or infrastructure).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88335" y="7965003"/>
            <a:ext cx="8285385" cy="1628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6"/>
              </a:lnSpc>
              <a:spcBef>
                <a:spcPct val="0"/>
              </a:spcBef>
            </a:pPr>
            <a:r>
              <a:rPr lang="en-US" sz="2276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4. Cross-Domain Flexibility</a:t>
            </a:r>
          </a:p>
          <a:p>
            <a:pPr algn="ctr">
              <a:lnSpc>
                <a:spcPts val="3186"/>
              </a:lnSpc>
              <a:spcBef>
                <a:spcPct val="0"/>
              </a:spcBef>
            </a:pPr>
            <a:r>
              <a:rPr lang="en-US" sz="2276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 From manufacturing cracks to brand logo compliance, our architecture is domain-agnostic, making it deployable across industries without retraining from scratch.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5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4577" y="845799"/>
            <a:ext cx="499539" cy="503199"/>
          </a:xfrm>
          <a:custGeom>
            <a:avLst/>
            <a:gdLst/>
            <a:ahLst/>
            <a:cxnLst/>
            <a:rect r="r" b="b" t="t" l="l"/>
            <a:pathLst>
              <a:path h="503199" w="499539">
                <a:moveTo>
                  <a:pt x="0" y="0"/>
                </a:moveTo>
                <a:lnTo>
                  <a:pt x="499540" y="0"/>
                </a:lnTo>
                <a:lnTo>
                  <a:pt x="499540" y="503199"/>
                </a:lnTo>
                <a:lnTo>
                  <a:pt x="0" y="5031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374770">
            <a:off x="-1666180" y="6478089"/>
            <a:ext cx="20251759" cy="18180272"/>
            <a:chOff x="0" y="0"/>
            <a:chExt cx="5333797" cy="47882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33797" cy="4788220"/>
            </a:xfrm>
            <a:custGeom>
              <a:avLst/>
              <a:gdLst/>
              <a:ahLst/>
              <a:cxnLst/>
              <a:rect r="r" b="b" t="t" l="l"/>
              <a:pathLst>
                <a:path h="4788220" w="5333797">
                  <a:moveTo>
                    <a:pt x="0" y="0"/>
                  </a:moveTo>
                  <a:lnTo>
                    <a:pt x="5333797" y="0"/>
                  </a:lnTo>
                  <a:lnTo>
                    <a:pt x="5333797" y="4788220"/>
                  </a:lnTo>
                  <a:lnTo>
                    <a:pt x="0" y="4788220"/>
                  </a:lnTo>
                  <a:close/>
                </a:path>
              </a:pathLst>
            </a:custGeom>
            <a:gradFill rotWithShape="true">
              <a:gsLst>
                <a:gs pos="0">
                  <a:srgbClr val="27DDDF">
                    <a:alpha val="0"/>
                  </a:srgbClr>
                </a:gs>
                <a:gs pos="100000">
                  <a:srgbClr val="27DDD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19050"/>
              <a:ext cx="5333797" cy="4769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795032" y="930452"/>
            <a:ext cx="1302079" cy="362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7"/>
              </a:lnSpc>
            </a:pPr>
            <a:r>
              <a:rPr lang="en-US" sz="2576" spc="-41" b="true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nexora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95032" y="3982751"/>
            <a:ext cx="14126257" cy="2461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06"/>
              </a:lnSpc>
            </a:pPr>
            <a:r>
              <a:rPr lang="en-US" b="true" sz="15679" spc="-658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DAG3Dsm8aEU</dc:identifier>
  <dcterms:modified xsi:type="dcterms:W3CDTF">2011-08-01T06:04:30Z</dcterms:modified>
  <cp:revision>1</cp:revision>
  <dc:title>Visualytix – Visual Difference Engine</dc:title>
</cp:coreProperties>
</file>