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1" d="100"/>
          <a:sy n="61" d="100"/>
        </p:scale>
        <p:origin x="68"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05/8/layout/process3" loCatId="process" qsTypeId="urn:microsoft.com/office/officeart/2005/8/quickstyle/simple1" qsCatId="simple" csTypeId="urn:microsoft.com/office/officeart/2005/8/colors/accent1_3" csCatId="accent1" phldr="1"/>
      <dgm:spPr/>
      <dgm:t>
        <a:bodyPr/>
        <a:lstStyle/>
        <a:p>
          <a:endParaRPr lang="en-US"/>
        </a:p>
      </dgm:t>
    </dgm:pt>
    <dgm:pt modelId="{7AE5DE56-6838-4549-A89F-2BFCFDC9F933}" type="pres">
      <dgm:prSet presAssocID="{6A70FD8F-0050-42E3-8B3A-6ED7CFB9852E}" presName="linearFlow" presStyleCnt="0">
        <dgm:presLayoutVars>
          <dgm:dir/>
          <dgm:animLvl val="lvl"/>
          <dgm:resizeHandles val="exact"/>
        </dgm:presLayoutVars>
      </dgm:prSet>
      <dgm:spPr/>
    </dgm:pt>
  </dgm:ptLst>
  <dgm:cxnLst>
    <dgm:cxn modelId="{6A8D9F21-6F1F-41D9-8821-1F6FD457A4F9}" type="presOf" srcId="{6A70FD8F-0050-42E3-8B3A-6ED7CFB9852E}" destId="{7AE5DE56-6838-4549-A89F-2BFCFDC9F933}" srcOrd="0"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sz="5400" dirty="0">
                <a:latin typeface="Algerian" panose="04020705040A02060702" pitchFamily="82" charset="0"/>
              </a:rPr>
              <a:t>hotel</a:t>
            </a:r>
            <a:r>
              <a:rPr lang="en-US" sz="4400" dirty="0">
                <a:latin typeface="Algerian" panose="04020705040A02060702" pitchFamily="82" charset="0"/>
              </a:rPr>
              <a:t> management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785985"/>
          </a:xfrm>
        </p:spPr>
        <p:txBody>
          <a:bodyPr>
            <a:normAutofit/>
          </a:bodyPr>
          <a:lstStyle/>
          <a:p>
            <a:r>
              <a:rPr lang="en-US" sz="3600" dirty="0">
                <a:latin typeface="Algerian" panose="04020705040A02060702" pitchFamily="82" charset="0"/>
              </a:rPr>
              <a:t>                                 abstract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27362414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19915A1-C227-4582-8FC4-91D39C8D38FA}"/>
              </a:ext>
            </a:extLst>
          </p:cNvPr>
          <p:cNvSpPr txBox="1"/>
          <p:nvPr/>
        </p:nvSpPr>
        <p:spPr>
          <a:xfrm>
            <a:off x="581025" y="1419757"/>
            <a:ext cx="10454528" cy="5477397"/>
          </a:xfrm>
          <a:prstGeom prst="rect">
            <a:avLst/>
          </a:prstGeom>
          <a:noFill/>
        </p:spPr>
        <p:txBody>
          <a:bodyPr wrap="square" rtlCol="0">
            <a:spAutoFit/>
          </a:bodyPr>
          <a:lstStyle/>
          <a:p>
            <a:pPr algn="just">
              <a:lnSpc>
                <a:spcPct val="115000"/>
              </a:lnSpc>
              <a:spcAft>
                <a:spcPts val="1000"/>
              </a:spcAft>
            </a:pPr>
            <a:r>
              <a:rPr lang="en-US" sz="2800" b="1" dirty="0">
                <a:solidFill>
                  <a:srgbClr val="000000"/>
                </a:solidFill>
                <a:effectLst/>
                <a:latin typeface="Bradley Hand ITC" panose="03070402050302030203" pitchFamily="66" charset="0"/>
                <a:ea typeface="Times New Roman" panose="02020603050405020304" pitchFamily="18" charset="0"/>
                <a:cs typeface="Times New Roman" panose="02020603050405020304" pitchFamily="18" charset="0"/>
              </a:rPr>
              <a:t>In our project, we will try to show how the data/information  managed in hotels. This can be achieved by dividing the project in various modules, </a:t>
            </a:r>
            <a:r>
              <a:rPr lang="en-US" sz="2800" b="1" dirty="0" err="1">
                <a:solidFill>
                  <a:srgbClr val="000000"/>
                </a:solidFill>
                <a:effectLst/>
                <a:latin typeface="Bradley Hand ITC" panose="03070402050302030203" pitchFamily="66" charset="0"/>
                <a:ea typeface="Times New Roman" panose="02020603050405020304" pitchFamily="18" charset="0"/>
                <a:cs typeface="Times New Roman" panose="02020603050405020304" pitchFamily="18" charset="0"/>
              </a:rPr>
              <a:t>i.e</a:t>
            </a:r>
            <a:r>
              <a:rPr lang="en-US" sz="2800" b="1" dirty="0">
                <a:solidFill>
                  <a:srgbClr val="000000"/>
                </a:solidFill>
                <a:effectLst/>
                <a:latin typeface="Bradley Hand ITC" panose="03070402050302030203" pitchFamily="66" charset="0"/>
                <a:ea typeface="Times New Roman" panose="02020603050405020304" pitchFamily="18" charset="0"/>
                <a:cs typeface="Times New Roman" panose="02020603050405020304" pitchFamily="18" charset="0"/>
              </a:rPr>
              <a:t> customer is provided with different services like checking in, checking out, choosing options with their comforts and advanced services etc.. . Customer can cancel their booking if they are not comfortable. If the customer wants to stay they have to provide the ID proof with details. Customer is also provided with food facility of all types and also they can enquiry about the rooms also.</a:t>
            </a:r>
            <a:endParaRPr lang="en-IN" sz="2800" dirty="0">
              <a:effectLst/>
              <a:latin typeface="Bradley Hand ITC" panose="03070402050302030203" pitchFamily="66" charset="0"/>
              <a:ea typeface="Calibri" panose="020F0502020204030204" pitchFamily="34" charset="0"/>
              <a:cs typeface="Times New Roman" panose="02020603050405020304" pitchFamily="18" charset="0"/>
            </a:endParaRPr>
          </a:p>
          <a:p>
            <a:r>
              <a:rPr lang="en-US" sz="2800" b="1" dirty="0">
                <a:solidFill>
                  <a:srgbClr val="000000"/>
                </a:solidFill>
                <a:effectLst/>
                <a:latin typeface="Bradley Hand ITC" panose="03070402050302030203" pitchFamily="66" charset="0"/>
                <a:ea typeface="Times New Roman" panose="02020603050405020304" pitchFamily="18" charset="0"/>
              </a:rPr>
              <a:t>Our project also contains the workers information and at the end, the bill will be provided if customer wants to check out .</a:t>
            </a:r>
            <a:endParaRPr lang="en-IN" sz="2800" dirty="0">
              <a:latin typeface="Bradley Hand ITC" panose="03070402050302030203" pitchFamily="66" charset="0"/>
            </a:endParaRPr>
          </a:p>
          <a:p>
            <a:endParaRPr lang="en-IN" sz="2800" dirty="0">
              <a:latin typeface="Bradley Hand ITC" panose="03070402050302030203" pitchFamily="66" charset="0"/>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ACF9-7BAA-4709-BE8B-6A162516F298}"/>
              </a:ext>
            </a:extLst>
          </p:cNvPr>
          <p:cNvSpPr>
            <a:spLocks noGrp="1"/>
          </p:cNvSpPr>
          <p:nvPr>
            <p:ph type="title"/>
          </p:nvPr>
        </p:nvSpPr>
        <p:spPr>
          <a:xfrm>
            <a:off x="581192" y="702157"/>
            <a:ext cx="11029616" cy="467364"/>
          </a:xfrm>
        </p:spPr>
        <p:txBody>
          <a:bodyPr>
            <a:normAutofit fontScale="90000"/>
          </a:bodyPr>
          <a:lstStyle/>
          <a:p>
            <a:r>
              <a:rPr lang="en-US" sz="3200" dirty="0">
                <a:latin typeface="Algerian" panose="04020705040A02060702" pitchFamily="82" charset="0"/>
              </a:rPr>
              <a:t>                                         </a:t>
            </a:r>
            <a:r>
              <a:rPr lang="en-US" sz="3600" dirty="0">
                <a:latin typeface="Algerian" panose="04020705040A02060702" pitchFamily="82" charset="0"/>
              </a:rPr>
              <a:t>Block diagram</a:t>
            </a:r>
            <a:endParaRPr lang="en-IN" sz="3600" dirty="0">
              <a:latin typeface="Algerian" panose="04020705040A02060702" pitchFamily="82" charset="0"/>
            </a:endParaRPr>
          </a:p>
        </p:txBody>
      </p:sp>
      <p:sp>
        <p:nvSpPr>
          <p:cNvPr id="14" name="Content Placeholder 13">
            <a:extLst>
              <a:ext uri="{FF2B5EF4-FFF2-40B4-BE49-F238E27FC236}">
                <a16:creationId xmlns:a16="http://schemas.microsoft.com/office/drawing/2014/main" id="{426E990D-46D0-4DF5-BFD0-C757C1E0E7C6}"/>
              </a:ext>
            </a:extLst>
          </p:cNvPr>
          <p:cNvSpPr>
            <a:spLocks noGrp="1"/>
          </p:cNvSpPr>
          <p:nvPr>
            <p:ph idx="1"/>
          </p:nvPr>
        </p:nvSpPr>
        <p:spPr>
          <a:xfrm>
            <a:off x="959224" y="1066800"/>
            <a:ext cx="10004614" cy="5531223"/>
          </a:xfrm>
          <a:solidFill>
            <a:schemeClr val="bg1"/>
          </a:solidFill>
          <a:ln>
            <a:solidFill>
              <a:schemeClr val="accent2">
                <a:lumMod val="75000"/>
              </a:schemeClr>
            </a:solidFill>
          </a:ln>
        </p:spPr>
        <p:txBody>
          <a:bodyPr/>
          <a:lstStyle/>
          <a:p>
            <a:endParaRPr lang="en-IN" dirty="0"/>
          </a:p>
        </p:txBody>
      </p:sp>
      <p:sp>
        <p:nvSpPr>
          <p:cNvPr id="15" name="TextBox 14">
            <a:extLst>
              <a:ext uri="{FF2B5EF4-FFF2-40B4-BE49-F238E27FC236}">
                <a16:creationId xmlns:a16="http://schemas.microsoft.com/office/drawing/2014/main" id="{7EB64AA6-8EB9-42A5-9C11-CC4AF97A2988}"/>
              </a:ext>
            </a:extLst>
          </p:cNvPr>
          <p:cNvSpPr txBox="1"/>
          <p:nvPr/>
        </p:nvSpPr>
        <p:spPr>
          <a:xfrm>
            <a:off x="1283468" y="1098051"/>
            <a:ext cx="10596281" cy="369332"/>
          </a:xfrm>
          <a:prstGeom prst="rect">
            <a:avLst/>
          </a:prstGeom>
          <a:noFill/>
        </p:spPr>
        <p:txBody>
          <a:bodyPr wrap="square" rtlCol="0">
            <a:spAutoFit/>
          </a:bodyPr>
          <a:lstStyle/>
          <a:p>
            <a:r>
              <a:rPr lang="en-US" dirty="0"/>
              <a:t>                                           </a:t>
            </a:r>
            <a:endParaRPr lang="en-IN" dirty="0"/>
          </a:p>
        </p:txBody>
      </p:sp>
      <p:sp>
        <p:nvSpPr>
          <p:cNvPr id="16" name="Flowchart: Alternate Process 15">
            <a:extLst>
              <a:ext uri="{FF2B5EF4-FFF2-40B4-BE49-F238E27FC236}">
                <a16:creationId xmlns:a16="http://schemas.microsoft.com/office/drawing/2014/main" id="{8DDC11B8-28C7-469C-8E9E-F9DE9C56408E}"/>
              </a:ext>
            </a:extLst>
          </p:cNvPr>
          <p:cNvSpPr/>
          <p:nvPr/>
        </p:nvSpPr>
        <p:spPr>
          <a:xfrm>
            <a:off x="4527177" y="1233457"/>
            <a:ext cx="2492188" cy="369332"/>
          </a:xfrm>
          <a:prstGeom prst="flowChartAlternateProcess">
            <a:avLst/>
          </a:prstGeom>
          <a:solidFill>
            <a:schemeClr val="accent3">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MANAGEMENT</a:t>
            </a:r>
            <a:endParaRPr lang="en-IN" dirty="0">
              <a:solidFill>
                <a:schemeClr val="tx1"/>
              </a:solidFill>
            </a:endParaRPr>
          </a:p>
        </p:txBody>
      </p:sp>
      <p:cxnSp>
        <p:nvCxnSpPr>
          <p:cNvPr id="20" name="Straight Connector 19">
            <a:extLst>
              <a:ext uri="{FF2B5EF4-FFF2-40B4-BE49-F238E27FC236}">
                <a16:creationId xmlns:a16="http://schemas.microsoft.com/office/drawing/2014/main" id="{76A0481B-FE7A-4016-A2C2-BEBCD73641B4}"/>
              </a:ext>
            </a:extLst>
          </p:cNvPr>
          <p:cNvCxnSpPr>
            <a:cxnSpLocks/>
            <a:stCxn id="22" idx="0"/>
          </p:cNvCxnSpPr>
          <p:nvPr/>
        </p:nvCxnSpPr>
        <p:spPr>
          <a:xfrm>
            <a:off x="3177609" y="1954177"/>
            <a:ext cx="4702363" cy="9970"/>
          </a:xfrm>
          <a:prstGeom prst="line">
            <a:avLst/>
          </a:prstGeom>
        </p:spPr>
        <p:style>
          <a:lnRef idx="3">
            <a:schemeClr val="accent2"/>
          </a:lnRef>
          <a:fillRef idx="0">
            <a:schemeClr val="accent2"/>
          </a:fillRef>
          <a:effectRef idx="2">
            <a:schemeClr val="accent2"/>
          </a:effectRef>
          <a:fontRef idx="minor">
            <a:schemeClr val="tx1"/>
          </a:fontRef>
        </p:style>
      </p:cxnSp>
      <p:sp>
        <p:nvSpPr>
          <p:cNvPr id="21" name="Arrow: Down 20">
            <a:extLst>
              <a:ext uri="{FF2B5EF4-FFF2-40B4-BE49-F238E27FC236}">
                <a16:creationId xmlns:a16="http://schemas.microsoft.com/office/drawing/2014/main" id="{8C911351-97C4-4A4D-9E3F-93DBACABB403}"/>
              </a:ext>
            </a:extLst>
          </p:cNvPr>
          <p:cNvSpPr/>
          <p:nvPr/>
        </p:nvSpPr>
        <p:spPr>
          <a:xfrm>
            <a:off x="5407766" y="1605227"/>
            <a:ext cx="242047" cy="369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9F9C3AE8-0B3E-44B5-9BAB-69FC95BA58D0}"/>
              </a:ext>
            </a:extLst>
          </p:cNvPr>
          <p:cNvSpPr/>
          <p:nvPr/>
        </p:nvSpPr>
        <p:spPr>
          <a:xfrm>
            <a:off x="3056585" y="1954177"/>
            <a:ext cx="242047" cy="369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DFA15BCE-E0A3-4941-B5F0-9351683A4F99}"/>
              </a:ext>
            </a:extLst>
          </p:cNvPr>
          <p:cNvSpPr/>
          <p:nvPr/>
        </p:nvSpPr>
        <p:spPr>
          <a:xfrm>
            <a:off x="7718609" y="1994011"/>
            <a:ext cx="242047" cy="369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Alternate Process 23">
            <a:extLst>
              <a:ext uri="{FF2B5EF4-FFF2-40B4-BE49-F238E27FC236}">
                <a16:creationId xmlns:a16="http://schemas.microsoft.com/office/drawing/2014/main" id="{7278702B-3960-4A0D-B480-0F4EA69D9BFA}"/>
              </a:ext>
            </a:extLst>
          </p:cNvPr>
          <p:cNvSpPr/>
          <p:nvPr/>
        </p:nvSpPr>
        <p:spPr>
          <a:xfrm>
            <a:off x="1935617" y="2335925"/>
            <a:ext cx="2348754" cy="369320"/>
          </a:xfrm>
          <a:prstGeom prst="flowChartAlternateProcess">
            <a:avLst/>
          </a:prstGeom>
          <a:solidFill>
            <a:schemeClr val="accent3">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IN</a:t>
            </a:r>
            <a:endParaRPr lang="en-IN" dirty="0">
              <a:solidFill>
                <a:schemeClr val="tx1"/>
              </a:solidFill>
            </a:endParaRPr>
          </a:p>
        </p:txBody>
      </p:sp>
      <p:sp>
        <p:nvSpPr>
          <p:cNvPr id="25" name="Flowchart: Alternate Process 24">
            <a:extLst>
              <a:ext uri="{FF2B5EF4-FFF2-40B4-BE49-F238E27FC236}">
                <a16:creationId xmlns:a16="http://schemas.microsoft.com/office/drawing/2014/main" id="{DA434A5D-B3B5-42EA-936E-9D3BD9C7A8ED}"/>
              </a:ext>
            </a:extLst>
          </p:cNvPr>
          <p:cNvSpPr/>
          <p:nvPr/>
        </p:nvSpPr>
        <p:spPr>
          <a:xfrm>
            <a:off x="6450104" y="2381355"/>
            <a:ext cx="2779056" cy="369322"/>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OUT</a:t>
            </a:r>
            <a:endParaRPr lang="en-IN" dirty="0">
              <a:solidFill>
                <a:schemeClr val="tx1"/>
              </a:solidFill>
            </a:endParaRPr>
          </a:p>
        </p:txBody>
      </p:sp>
      <p:cxnSp>
        <p:nvCxnSpPr>
          <p:cNvPr id="27" name="Straight Arrow Connector 26">
            <a:extLst>
              <a:ext uri="{FF2B5EF4-FFF2-40B4-BE49-F238E27FC236}">
                <a16:creationId xmlns:a16="http://schemas.microsoft.com/office/drawing/2014/main" id="{09CFFAFA-FBB9-4888-8B1D-9DC033C085C4}"/>
              </a:ext>
            </a:extLst>
          </p:cNvPr>
          <p:cNvCxnSpPr/>
          <p:nvPr/>
        </p:nvCxnSpPr>
        <p:spPr>
          <a:xfrm>
            <a:off x="2823882" y="2705245"/>
            <a:ext cx="0" cy="2710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0D6A90BC-094B-4732-8504-4EF55F567F68}"/>
              </a:ext>
            </a:extLst>
          </p:cNvPr>
          <p:cNvCxnSpPr/>
          <p:nvPr/>
        </p:nvCxnSpPr>
        <p:spPr>
          <a:xfrm>
            <a:off x="7853078" y="2750677"/>
            <a:ext cx="0" cy="3228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Flowchart: Alternate Process 31">
            <a:extLst>
              <a:ext uri="{FF2B5EF4-FFF2-40B4-BE49-F238E27FC236}">
                <a16:creationId xmlns:a16="http://schemas.microsoft.com/office/drawing/2014/main" id="{07F97C27-5514-430A-A93E-D46F66F99234}"/>
              </a:ext>
            </a:extLst>
          </p:cNvPr>
          <p:cNvSpPr/>
          <p:nvPr/>
        </p:nvSpPr>
        <p:spPr>
          <a:xfrm>
            <a:off x="1402215" y="2929583"/>
            <a:ext cx="3854822" cy="448226"/>
          </a:xfrm>
          <a:prstGeom prst="flowChartAlternateProcess">
            <a:avLst/>
          </a:prstGeom>
          <a:solidFill>
            <a:schemeClr val="accent3">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ENQUIRY AND CONFIRMING THE DETAILS</a:t>
            </a:r>
            <a:endParaRPr lang="en-IN" sz="1600" dirty="0">
              <a:solidFill>
                <a:schemeClr val="tx1"/>
              </a:solidFill>
            </a:endParaRPr>
          </a:p>
        </p:txBody>
      </p:sp>
      <p:sp>
        <p:nvSpPr>
          <p:cNvPr id="33" name="Flowchart: Alternate Process 32">
            <a:extLst>
              <a:ext uri="{FF2B5EF4-FFF2-40B4-BE49-F238E27FC236}">
                <a16:creationId xmlns:a16="http://schemas.microsoft.com/office/drawing/2014/main" id="{2FAF9065-A0DB-4492-9429-D27887C8AE50}"/>
              </a:ext>
            </a:extLst>
          </p:cNvPr>
          <p:cNvSpPr/>
          <p:nvPr/>
        </p:nvSpPr>
        <p:spPr>
          <a:xfrm>
            <a:off x="5979456" y="3036113"/>
            <a:ext cx="4195479" cy="448224"/>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ENQUIRY ABOUT THE DETAILS IN HOTEL</a:t>
            </a:r>
            <a:endParaRPr lang="en-IN" dirty="0">
              <a:solidFill>
                <a:schemeClr val="tx1"/>
              </a:solidFill>
            </a:endParaRPr>
          </a:p>
        </p:txBody>
      </p:sp>
      <p:cxnSp>
        <p:nvCxnSpPr>
          <p:cNvPr id="35" name="Straight Arrow Connector 34">
            <a:extLst>
              <a:ext uri="{FF2B5EF4-FFF2-40B4-BE49-F238E27FC236}">
                <a16:creationId xmlns:a16="http://schemas.microsoft.com/office/drawing/2014/main" id="{3BB0D90F-B9B5-4EC7-8C9E-FFE72E24ECAB}"/>
              </a:ext>
            </a:extLst>
          </p:cNvPr>
          <p:cNvCxnSpPr>
            <a:cxnSpLocks/>
          </p:cNvCxnSpPr>
          <p:nvPr/>
        </p:nvCxnSpPr>
        <p:spPr>
          <a:xfrm>
            <a:off x="2832846" y="3390898"/>
            <a:ext cx="0" cy="2791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BDBACD2-6633-4FB9-B422-D82A02CF4D18}"/>
              </a:ext>
            </a:extLst>
          </p:cNvPr>
          <p:cNvCxnSpPr>
            <a:cxnSpLocks/>
          </p:cNvCxnSpPr>
          <p:nvPr/>
        </p:nvCxnSpPr>
        <p:spPr>
          <a:xfrm>
            <a:off x="7853078" y="3484337"/>
            <a:ext cx="0" cy="3385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2" name="Flowchart: Alternate Process 41">
            <a:extLst>
              <a:ext uri="{FF2B5EF4-FFF2-40B4-BE49-F238E27FC236}">
                <a16:creationId xmlns:a16="http://schemas.microsoft.com/office/drawing/2014/main" id="{370CA08E-587E-47CD-9771-3CA0E73CE388}"/>
              </a:ext>
            </a:extLst>
          </p:cNvPr>
          <p:cNvSpPr/>
          <p:nvPr/>
        </p:nvSpPr>
        <p:spPr>
          <a:xfrm>
            <a:off x="1564340" y="3665246"/>
            <a:ext cx="3307977" cy="448226"/>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CONFIRMING THE DETAILS</a:t>
            </a:r>
            <a:endParaRPr lang="en-IN" dirty="0">
              <a:solidFill>
                <a:schemeClr val="tx1"/>
              </a:solidFill>
            </a:endParaRPr>
          </a:p>
        </p:txBody>
      </p:sp>
      <p:sp>
        <p:nvSpPr>
          <p:cNvPr id="43" name="Flowchart: Alternate Process 42">
            <a:extLst>
              <a:ext uri="{FF2B5EF4-FFF2-40B4-BE49-F238E27FC236}">
                <a16:creationId xmlns:a16="http://schemas.microsoft.com/office/drawing/2014/main" id="{7AAEC71D-A17D-489B-90F2-8C1E56310165}"/>
              </a:ext>
            </a:extLst>
          </p:cNvPr>
          <p:cNvSpPr/>
          <p:nvPr/>
        </p:nvSpPr>
        <p:spPr>
          <a:xfrm>
            <a:off x="1228162" y="4358057"/>
            <a:ext cx="3532095" cy="448214"/>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ALLOTTING THE ROOM</a:t>
            </a:r>
            <a:endParaRPr lang="en-IN" dirty="0">
              <a:solidFill>
                <a:schemeClr val="tx1"/>
              </a:solidFill>
            </a:endParaRPr>
          </a:p>
        </p:txBody>
      </p:sp>
      <p:sp>
        <p:nvSpPr>
          <p:cNvPr id="44" name="Flowchart: Alternate Process 43">
            <a:extLst>
              <a:ext uri="{FF2B5EF4-FFF2-40B4-BE49-F238E27FC236}">
                <a16:creationId xmlns:a16="http://schemas.microsoft.com/office/drawing/2014/main" id="{E406B1F6-EBDC-46B7-8D3E-59592EA1D4F5}"/>
              </a:ext>
            </a:extLst>
          </p:cNvPr>
          <p:cNvSpPr/>
          <p:nvPr/>
        </p:nvSpPr>
        <p:spPr>
          <a:xfrm>
            <a:off x="1066799" y="5097887"/>
            <a:ext cx="4303060" cy="448213"/>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PROVIDED WITH SERVICES AND PROGRAMS</a:t>
            </a:r>
            <a:endParaRPr lang="en-IN" sz="1600" dirty="0">
              <a:solidFill>
                <a:schemeClr val="tx1"/>
              </a:solidFill>
            </a:endParaRPr>
          </a:p>
        </p:txBody>
      </p:sp>
      <p:sp>
        <p:nvSpPr>
          <p:cNvPr id="45" name="Flowchart: Alternate Process 44">
            <a:extLst>
              <a:ext uri="{FF2B5EF4-FFF2-40B4-BE49-F238E27FC236}">
                <a16:creationId xmlns:a16="http://schemas.microsoft.com/office/drawing/2014/main" id="{F3CBDA7A-2B9A-43D5-A694-5EF3BC4E3B4F}"/>
              </a:ext>
            </a:extLst>
          </p:cNvPr>
          <p:cNvSpPr/>
          <p:nvPr/>
        </p:nvSpPr>
        <p:spPr>
          <a:xfrm>
            <a:off x="1402215" y="5847955"/>
            <a:ext cx="3218330" cy="448213"/>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 CHECK IN</a:t>
            </a:r>
            <a:endParaRPr lang="en-IN" dirty="0">
              <a:solidFill>
                <a:schemeClr val="tx1"/>
              </a:solidFill>
            </a:endParaRPr>
          </a:p>
        </p:txBody>
      </p:sp>
      <p:cxnSp>
        <p:nvCxnSpPr>
          <p:cNvPr id="47" name="Straight Arrow Connector 46">
            <a:extLst>
              <a:ext uri="{FF2B5EF4-FFF2-40B4-BE49-F238E27FC236}">
                <a16:creationId xmlns:a16="http://schemas.microsoft.com/office/drawing/2014/main" id="{D56D4C8B-9D9C-4354-B81B-E4B8D0A3437B}"/>
              </a:ext>
            </a:extLst>
          </p:cNvPr>
          <p:cNvCxnSpPr/>
          <p:nvPr/>
        </p:nvCxnSpPr>
        <p:spPr>
          <a:xfrm>
            <a:off x="2832846" y="4103608"/>
            <a:ext cx="8964" cy="245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A4A37538-D96D-40CE-AAA2-E8216A997030}"/>
              </a:ext>
            </a:extLst>
          </p:cNvPr>
          <p:cNvCxnSpPr>
            <a:cxnSpLocks/>
          </p:cNvCxnSpPr>
          <p:nvPr/>
        </p:nvCxnSpPr>
        <p:spPr>
          <a:xfrm flipH="1">
            <a:off x="2841810" y="4833036"/>
            <a:ext cx="2" cy="2922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A5A37D1F-5B31-45E2-AF21-E3DC81B46D97}"/>
              </a:ext>
            </a:extLst>
          </p:cNvPr>
          <p:cNvCxnSpPr/>
          <p:nvPr/>
        </p:nvCxnSpPr>
        <p:spPr>
          <a:xfrm>
            <a:off x="2841810" y="5546100"/>
            <a:ext cx="0" cy="2814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5" name="Flowchart: Alternate Process 54">
            <a:extLst>
              <a:ext uri="{FF2B5EF4-FFF2-40B4-BE49-F238E27FC236}">
                <a16:creationId xmlns:a16="http://schemas.microsoft.com/office/drawing/2014/main" id="{C030D564-C553-4873-A80F-EF43B6F4875D}"/>
              </a:ext>
            </a:extLst>
          </p:cNvPr>
          <p:cNvSpPr/>
          <p:nvPr/>
        </p:nvSpPr>
        <p:spPr>
          <a:xfrm>
            <a:off x="5943600" y="3808591"/>
            <a:ext cx="4285135" cy="448224"/>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PROVIDING BILL FOR THE SERVICES PROVIDED</a:t>
            </a:r>
            <a:endParaRPr lang="en-IN" sz="1600" dirty="0">
              <a:solidFill>
                <a:schemeClr val="tx1"/>
              </a:solidFill>
            </a:endParaRPr>
          </a:p>
        </p:txBody>
      </p:sp>
      <p:sp>
        <p:nvSpPr>
          <p:cNvPr id="56" name="Flowchart: Alternate Process 55">
            <a:extLst>
              <a:ext uri="{FF2B5EF4-FFF2-40B4-BE49-F238E27FC236}">
                <a16:creationId xmlns:a16="http://schemas.microsoft.com/office/drawing/2014/main" id="{5A50DB51-ADB0-4665-AA66-1D081D14DAD2}"/>
              </a:ext>
            </a:extLst>
          </p:cNvPr>
          <p:cNvSpPr/>
          <p:nvPr/>
        </p:nvSpPr>
        <p:spPr>
          <a:xfrm>
            <a:off x="5862919" y="4618415"/>
            <a:ext cx="4195473" cy="448206"/>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PAYMENT PROCESSING</a:t>
            </a:r>
            <a:endParaRPr lang="en-IN" dirty="0">
              <a:solidFill>
                <a:schemeClr val="tx1"/>
              </a:solidFill>
            </a:endParaRPr>
          </a:p>
        </p:txBody>
      </p:sp>
      <p:sp>
        <p:nvSpPr>
          <p:cNvPr id="57" name="Flowchart: Alternate Process 56">
            <a:extLst>
              <a:ext uri="{FF2B5EF4-FFF2-40B4-BE49-F238E27FC236}">
                <a16:creationId xmlns:a16="http://schemas.microsoft.com/office/drawing/2014/main" id="{79FE3F64-4C03-4121-8C34-09178402BA15}"/>
              </a:ext>
            </a:extLst>
          </p:cNvPr>
          <p:cNvSpPr/>
          <p:nvPr/>
        </p:nvSpPr>
        <p:spPr>
          <a:xfrm>
            <a:off x="5862918" y="5343085"/>
            <a:ext cx="4195473" cy="448206"/>
          </a:xfrm>
          <a:prstGeom prst="flowChartAlternate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 CHECK OUT</a:t>
            </a:r>
            <a:endParaRPr lang="en-IN" dirty="0">
              <a:solidFill>
                <a:schemeClr val="tx1"/>
              </a:solidFill>
            </a:endParaRPr>
          </a:p>
        </p:txBody>
      </p:sp>
      <p:cxnSp>
        <p:nvCxnSpPr>
          <p:cNvPr id="59" name="Straight Arrow Connector 58">
            <a:extLst>
              <a:ext uri="{FF2B5EF4-FFF2-40B4-BE49-F238E27FC236}">
                <a16:creationId xmlns:a16="http://schemas.microsoft.com/office/drawing/2014/main" id="{5754EC85-E7A9-4FAC-869C-7E010C46BEB9}"/>
              </a:ext>
            </a:extLst>
          </p:cNvPr>
          <p:cNvCxnSpPr>
            <a:cxnSpLocks/>
          </p:cNvCxnSpPr>
          <p:nvPr/>
        </p:nvCxnSpPr>
        <p:spPr>
          <a:xfrm>
            <a:off x="7835145" y="4263420"/>
            <a:ext cx="0" cy="3698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C58E6338-3E74-4F3A-A7B6-0E871917788C}"/>
              </a:ext>
            </a:extLst>
          </p:cNvPr>
          <p:cNvCxnSpPr/>
          <p:nvPr/>
        </p:nvCxnSpPr>
        <p:spPr>
          <a:xfrm>
            <a:off x="7879972" y="4979182"/>
            <a:ext cx="0" cy="38719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1869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8D4F18-4AA0-467E-82C8-CA2A1A17BB59}"/>
              </a:ext>
            </a:extLst>
          </p:cNvPr>
          <p:cNvSpPr txBox="1"/>
          <p:nvPr/>
        </p:nvSpPr>
        <p:spPr>
          <a:xfrm>
            <a:off x="537882" y="573741"/>
            <a:ext cx="11250706" cy="523220"/>
          </a:xfrm>
          <a:prstGeom prst="rect">
            <a:avLst/>
          </a:prstGeom>
          <a:noFill/>
        </p:spPr>
        <p:txBody>
          <a:bodyPr wrap="square" rtlCol="0">
            <a:spAutoFit/>
          </a:bodyPr>
          <a:lstStyle/>
          <a:p>
            <a:r>
              <a:rPr lang="en-US" dirty="0">
                <a:latin typeface="Algerian" panose="04020705040A02060702" pitchFamily="82" charset="0"/>
              </a:rPr>
              <a:t>                                                                                   </a:t>
            </a:r>
            <a:r>
              <a:rPr lang="en-US" sz="2800" dirty="0">
                <a:latin typeface="Algerian" panose="04020705040A02060702" pitchFamily="82" charset="0"/>
              </a:rPr>
              <a:t>result</a:t>
            </a:r>
            <a:endParaRPr lang="en-IN" dirty="0">
              <a:latin typeface="Algerian" panose="04020705040A02060702" pitchFamily="82" charset="0"/>
            </a:endParaRPr>
          </a:p>
        </p:txBody>
      </p:sp>
      <p:pic>
        <p:nvPicPr>
          <p:cNvPr id="7" name="Picture 6">
            <a:extLst>
              <a:ext uri="{FF2B5EF4-FFF2-40B4-BE49-F238E27FC236}">
                <a16:creationId xmlns:a16="http://schemas.microsoft.com/office/drawing/2014/main" id="{C29BF708-9817-4EAB-B529-10D9C75E7AEE}"/>
              </a:ext>
            </a:extLst>
          </p:cNvPr>
          <p:cNvPicPr>
            <a:picLocks noChangeAspect="1"/>
          </p:cNvPicPr>
          <p:nvPr/>
        </p:nvPicPr>
        <p:blipFill>
          <a:blip r:embed="rId2"/>
          <a:stretch>
            <a:fillRect/>
          </a:stretch>
        </p:blipFill>
        <p:spPr>
          <a:xfrm>
            <a:off x="403412" y="862393"/>
            <a:ext cx="4541914" cy="149532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3DD5836-DD81-4547-B68C-9D462931C3DE}"/>
              </a:ext>
            </a:extLst>
          </p:cNvPr>
          <p:cNvPicPr>
            <a:picLocks noChangeAspect="1"/>
          </p:cNvPicPr>
          <p:nvPr/>
        </p:nvPicPr>
        <p:blipFill>
          <a:blip r:embed="rId3"/>
          <a:stretch>
            <a:fillRect/>
          </a:stretch>
        </p:blipFill>
        <p:spPr>
          <a:xfrm>
            <a:off x="403412" y="2564634"/>
            <a:ext cx="3139712" cy="1935648"/>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3C0B03ED-CDB1-40DD-B6B6-A95B0FF3283B}"/>
              </a:ext>
            </a:extLst>
          </p:cNvPr>
          <p:cNvPicPr>
            <a:picLocks noChangeAspect="1"/>
          </p:cNvPicPr>
          <p:nvPr/>
        </p:nvPicPr>
        <p:blipFill>
          <a:blip r:embed="rId4"/>
          <a:stretch>
            <a:fillRect/>
          </a:stretch>
        </p:blipFill>
        <p:spPr>
          <a:xfrm>
            <a:off x="3899025" y="2564634"/>
            <a:ext cx="2268887" cy="4051319"/>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2F9D2C1-6A85-4E2D-B75A-342F74142073}"/>
              </a:ext>
            </a:extLst>
          </p:cNvPr>
          <p:cNvPicPr>
            <a:picLocks noChangeAspect="1"/>
          </p:cNvPicPr>
          <p:nvPr/>
        </p:nvPicPr>
        <p:blipFill>
          <a:blip r:embed="rId5"/>
          <a:stretch>
            <a:fillRect/>
          </a:stretch>
        </p:blipFill>
        <p:spPr>
          <a:xfrm>
            <a:off x="6297705" y="1052501"/>
            <a:ext cx="2335306" cy="2332039"/>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598E11F5-88C6-4C90-99E3-202A8E1E87C9}"/>
              </a:ext>
            </a:extLst>
          </p:cNvPr>
          <p:cNvPicPr>
            <a:picLocks noChangeAspect="1"/>
          </p:cNvPicPr>
          <p:nvPr/>
        </p:nvPicPr>
        <p:blipFill>
          <a:blip r:embed="rId6"/>
          <a:stretch>
            <a:fillRect/>
          </a:stretch>
        </p:blipFill>
        <p:spPr>
          <a:xfrm>
            <a:off x="6344772" y="3621742"/>
            <a:ext cx="1972233" cy="2904199"/>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1C338B7B-EF2F-48B5-AC75-B3AFAA75D7F1}"/>
              </a:ext>
            </a:extLst>
          </p:cNvPr>
          <p:cNvPicPr>
            <a:picLocks noChangeAspect="1"/>
          </p:cNvPicPr>
          <p:nvPr/>
        </p:nvPicPr>
        <p:blipFill>
          <a:blip r:embed="rId7"/>
          <a:stretch>
            <a:fillRect/>
          </a:stretch>
        </p:blipFill>
        <p:spPr>
          <a:xfrm>
            <a:off x="313890" y="4707197"/>
            <a:ext cx="3318755" cy="1495325"/>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79D02C24-3C47-412A-A3FE-69550871697A}"/>
              </a:ext>
            </a:extLst>
          </p:cNvPr>
          <p:cNvPicPr>
            <a:picLocks noChangeAspect="1"/>
          </p:cNvPicPr>
          <p:nvPr/>
        </p:nvPicPr>
        <p:blipFill>
          <a:blip r:embed="rId8"/>
          <a:stretch>
            <a:fillRect/>
          </a:stretch>
        </p:blipFill>
        <p:spPr>
          <a:xfrm>
            <a:off x="8922493" y="1786361"/>
            <a:ext cx="2955617" cy="36684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956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1B6AA-00E9-4F69-8051-7B3E38293158}"/>
              </a:ext>
            </a:extLst>
          </p:cNvPr>
          <p:cNvSpPr txBox="1"/>
          <p:nvPr/>
        </p:nvSpPr>
        <p:spPr>
          <a:xfrm>
            <a:off x="457200" y="708212"/>
            <a:ext cx="11277600" cy="584775"/>
          </a:xfrm>
          <a:prstGeom prst="rect">
            <a:avLst/>
          </a:prstGeom>
          <a:noFill/>
        </p:spPr>
        <p:txBody>
          <a:bodyPr wrap="square" rtlCol="0">
            <a:spAutoFit/>
          </a:bodyPr>
          <a:lstStyle/>
          <a:p>
            <a:r>
              <a:rPr lang="en-US" sz="2800" dirty="0">
                <a:latin typeface="Algerian" panose="04020705040A02060702" pitchFamily="82" charset="0"/>
              </a:rPr>
              <a:t>                                              </a:t>
            </a:r>
            <a:r>
              <a:rPr lang="en-US" sz="3200" dirty="0">
                <a:latin typeface="Algerian" panose="04020705040A02060702" pitchFamily="82" charset="0"/>
              </a:rPr>
              <a:t>conclusion</a:t>
            </a:r>
            <a:endParaRPr lang="en-IN" sz="3200" dirty="0">
              <a:latin typeface="Algerian" panose="04020705040A02060702" pitchFamily="82" charset="0"/>
            </a:endParaRPr>
          </a:p>
        </p:txBody>
      </p:sp>
      <p:sp>
        <p:nvSpPr>
          <p:cNvPr id="4" name="TextBox 3">
            <a:extLst>
              <a:ext uri="{FF2B5EF4-FFF2-40B4-BE49-F238E27FC236}">
                <a16:creationId xmlns:a16="http://schemas.microsoft.com/office/drawing/2014/main" id="{2638FA6C-8493-4B43-AC1A-EE81244925C5}"/>
              </a:ext>
            </a:extLst>
          </p:cNvPr>
          <p:cNvSpPr txBox="1"/>
          <p:nvPr/>
        </p:nvSpPr>
        <p:spPr>
          <a:xfrm>
            <a:off x="295835" y="1434353"/>
            <a:ext cx="11277600" cy="5262979"/>
          </a:xfrm>
          <a:prstGeom prst="rect">
            <a:avLst/>
          </a:prstGeom>
          <a:noFill/>
        </p:spPr>
        <p:txBody>
          <a:bodyPr wrap="square" rtlCol="0">
            <a:spAutoFit/>
          </a:bodyPr>
          <a:lstStyle/>
          <a:p>
            <a:r>
              <a:rPr lang="en-IN" sz="2800" dirty="0">
                <a:latin typeface="Bradley Hand ITC" panose="03070402050302030203" pitchFamily="66" charset="0"/>
              </a:rPr>
              <a:t>We conclude that this code / program demonstrates regarding the hotel management and its important services like room bookings, ordering food, showing details, taking suggestions/complaints and checking out.</a:t>
            </a:r>
          </a:p>
          <a:p>
            <a:pPr marL="457200" indent="-457200">
              <a:buFont typeface="Arial" panose="020B0604020202020204" pitchFamily="34" charset="0"/>
              <a:buChar char="•"/>
            </a:pPr>
            <a:r>
              <a:rPr lang="en-IN" sz="2800" dirty="0">
                <a:latin typeface="Bradley Hand ITC" panose="03070402050302030203" pitchFamily="66" charset="0"/>
              </a:rPr>
              <a:t>In case of room bookings, there are different kind of rooms like basic rooms, medium rooms and deluxe rooms which includes different kinds of facilities like beds, AC, etc..</a:t>
            </a:r>
          </a:p>
          <a:p>
            <a:pPr marL="457200" indent="-457200">
              <a:buFont typeface="Arial" panose="020B0604020202020204" pitchFamily="34" charset="0"/>
              <a:buChar char="•"/>
            </a:pPr>
            <a:r>
              <a:rPr lang="en-IN" sz="2800" dirty="0">
                <a:latin typeface="Bradley Hand ITC" panose="03070402050302030203" pitchFamily="66" charset="0"/>
              </a:rPr>
              <a:t>In case of ordering food, there are almost 112 food items to order which includes rates and quantities.</a:t>
            </a:r>
          </a:p>
          <a:p>
            <a:pPr marL="457200" indent="-457200">
              <a:buFont typeface="Arial" panose="020B0604020202020204" pitchFamily="34" charset="0"/>
              <a:buChar char="•"/>
            </a:pPr>
            <a:r>
              <a:rPr lang="en-IN" sz="2800" dirty="0">
                <a:latin typeface="Bradley Hand ITC" panose="03070402050302030203" pitchFamily="66" charset="0"/>
              </a:rPr>
              <a:t>In case of showing details: Name , Address, Gmail, and Nationality are taken into consideration.</a:t>
            </a:r>
          </a:p>
          <a:p>
            <a:pPr marL="457200" indent="-457200">
              <a:buFont typeface="Arial" panose="020B0604020202020204" pitchFamily="34" charset="0"/>
              <a:buChar char="•"/>
            </a:pPr>
            <a:r>
              <a:rPr lang="en-IN" sz="2800" dirty="0">
                <a:latin typeface="Bradley Hand ITC" panose="03070402050302030203" pitchFamily="66" charset="0"/>
              </a:rPr>
              <a:t>In case of checking out, the total amount will be provided to the customer.</a:t>
            </a:r>
          </a:p>
        </p:txBody>
      </p:sp>
    </p:spTree>
    <p:extLst>
      <p:ext uri="{BB962C8B-B14F-4D97-AF65-F5344CB8AC3E}">
        <p14:creationId xmlns:p14="http://schemas.microsoft.com/office/powerpoint/2010/main" val="233057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3BBE5-FF81-4AF9-B656-E76BCD4238EA}"/>
              </a:ext>
            </a:extLst>
          </p:cNvPr>
          <p:cNvSpPr txBox="1"/>
          <p:nvPr/>
        </p:nvSpPr>
        <p:spPr>
          <a:xfrm>
            <a:off x="439270" y="663388"/>
            <a:ext cx="11492754" cy="584775"/>
          </a:xfrm>
          <a:prstGeom prst="rect">
            <a:avLst/>
          </a:prstGeom>
          <a:noFill/>
        </p:spPr>
        <p:txBody>
          <a:bodyPr wrap="square" rtlCol="0">
            <a:spAutoFit/>
          </a:bodyPr>
          <a:lstStyle/>
          <a:p>
            <a:r>
              <a:rPr lang="en-US" sz="3200" dirty="0">
                <a:latin typeface="Algerian" panose="04020705040A02060702" pitchFamily="82" charset="0"/>
              </a:rPr>
              <a:t>                                     requirements</a:t>
            </a:r>
            <a:endParaRPr lang="en-IN" sz="3200" dirty="0">
              <a:latin typeface="Algerian" panose="04020705040A02060702" pitchFamily="82" charset="0"/>
            </a:endParaRPr>
          </a:p>
        </p:txBody>
      </p:sp>
      <p:sp>
        <p:nvSpPr>
          <p:cNvPr id="3" name="TextBox 2">
            <a:extLst>
              <a:ext uri="{FF2B5EF4-FFF2-40B4-BE49-F238E27FC236}">
                <a16:creationId xmlns:a16="http://schemas.microsoft.com/office/drawing/2014/main" id="{4AFC56E0-088D-447E-81ED-442CD39C64C7}"/>
              </a:ext>
            </a:extLst>
          </p:cNvPr>
          <p:cNvSpPr txBox="1"/>
          <p:nvPr/>
        </p:nvSpPr>
        <p:spPr>
          <a:xfrm>
            <a:off x="452718" y="1290628"/>
            <a:ext cx="11286564" cy="3416320"/>
          </a:xfrm>
          <a:prstGeom prst="rect">
            <a:avLst/>
          </a:prstGeom>
          <a:noFill/>
        </p:spPr>
        <p:txBody>
          <a:bodyPr wrap="square" rtlCol="0">
            <a:spAutoFit/>
          </a:bodyPr>
          <a:lstStyle/>
          <a:p>
            <a:r>
              <a:rPr lang="en-US" sz="2400" dirty="0">
                <a:latin typeface="Bradley Hand ITC" panose="03070402050302030203" pitchFamily="66" charset="0"/>
              </a:rPr>
              <a:t>1.Hotel Security</a:t>
            </a:r>
          </a:p>
          <a:p>
            <a:r>
              <a:rPr lang="en-US" sz="2400" dirty="0">
                <a:latin typeface="Bradley Hand ITC" panose="03070402050302030203" pitchFamily="66" charset="0"/>
              </a:rPr>
              <a:t>2.Internet Access</a:t>
            </a:r>
          </a:p>
          <a:p>
            <a:r>
              <a:rPr lang="en-IN" sz="2400" dirty="0">
                <a:latin typeface="Bradley Hand ITC" panose="03070402050302030203" pitchFamily="66" charset="0"/>
              </a:rPr>
              <a:t>3.Comfortable bedding</a:t>
            </a:r>
          </a:p>
          <a:p>
            <a:r>
              <a:rPr lang="en-IN" sz="2400" dirty="0">
                <a:latin typeface="Bradley Hand ITC" panose="03070402050302030203" pitchFamily="66" charset="0"/>
              </a:rPr>
              <a:t>4.Clear ,Portable , Hot running  water with proper pressure in Washrooms</a:t>
            </a:r>
          </a:p>
          <a:p>
            <a:r>
              <a:rPr lang="en-IN" sz="2400" dirty="0">
                <a:latin typeface="Bradley Hand ITC" panose="03070402050302030203" pitchFamily="66" charset="0"/>
              </a:rPr>
              <a:t>5.Attentive phone services</a:t>
            </a:r>
          </a:p>
          <a:p>
            <a:r>
              <a:rPr lang="en-IN" sz="2400" dirty="0">
                <a:latin typeface="Bradley Hand ITC" panose="03070402050302030203" pitchFamily="66" charset="0"/>
              </a:rPr>
              <a:t>6.Lighting</a:t>
            </a:r>
          </a:p>
          <a:p>
            <a:r>
              <a:rPr lang="en-IN" sz="2400" dirty="0">
                <a:latin typeface="Bradley Hand ITC" panose="03070402050302030203" pitchFamily="66" charset="0"/>
              </a:rPr>
              <a:t>7.Fragrance</a:t>
            </a:r>
          </a:p>
          <a:p>
            <a:r>
              <a:rPr lang="en-IN" sz="2400" dirty="0">
                <a:latin typeface="Bradley Hand ITC" panose="03070402050302030203" pitchFamily="66" charset="0"/>
              </a:rPr>
              <a:t>8.Great dining experience</a:t>
            </a:r>
          </a:p>
          <a:p>
            <a:r>
              <a:rPr lang="en-IN" sz="2400" dirty="0">
                <a:latin typeface="Bradley Hand ITC" panose="03070402050302030203" pitchFamily="66" charset="0"/>
              </a:rPr>
              <a:t>9.Check-in and check-out experience</a:t>
            </a:r>
          </a:p>
        </p:txBody>
      </p:sp>
    </p:spTree>
    <p:extLst>
      <p:ext uri="{BB962C8B-B14F-4D97-AF65-F5344CB8AC3E}">
        <p14:creationId xmlns:p14="http://schemas.microsoft.com/office/powerpoint/2010/main" val="240828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56126D-A832-4976-98E9-914998EA5496}"/>
              </a:ext>
            </a:extLst>
          </p:cNvPr>
          <p:cNvSpPr txBox="1"/>
          <p:nvPr/>
        </p:nvSpPr>
        <p:spPr>
          <a:xfrm>
            <a:off x="439272" y="690283"/>
            <a:ext cx="11322422" cy="584775"/>
          </a:xfrm>
          <a:prstGeom prst="rect">
            <a:avLst/>
          </a:prstGeom>
          <a:noFill/>
        </p:spPr>
        <p:txBody>
          <a:bodyPr wrap="square" rtlCol="0">
            <a:spAutoFit/>
          </a:bodyPr>
          <a:lstStyle/>
          <a:p>
            <a:r>
              <a:rPr lang="en-US" sz="3200" dirty="0">
                <a:latin typeface="Algerian" panose="04020705040A02060702" pitchFamily="82" charset="0"/>
              </a:rPr>
              <a:t>BY:</a:t>
            </a:r>
          </a:p>
        </p:txBody>
      </p:sp>
      <p:sp>
        <p:nvSpPr>
          <p:cNvPr id="4" name="TextBox 3">
            <a:extLst>
              <a:ext uri="{FF2B5EF4-FFF2-40B4-BE49-F238E27FC236}">
                <a16:creationId xmlns:a16="http://schemas.microsoft.com/office/drawing/2014/main" id="{04047C66-111C-4D8E-B529-B5C0A7303576}"/>
              </a:ext>
            </a:extLst>
          </p:cNvPr>
          <p:cNvSpPr txBox="1"/>
          <p:nvPr/>
        </p:nvSpPr>
        <p:spPr>
          <a:xfrm>
            <a:off x="376518" y="1389529"/>
            <a:ext cx="7360024" cy="1815882"/>
          </a:xfrm>
          <a:prstGeom prst="rect">
            <a:avLst/>
          </a:prstGeom>
          <a:noFill/>
        </p:spPr>
        <p:txBody>
          <a:bodyPr wrap="square" rtlCol="0">
            <a:spAutoFit/>
          </a:bodyPr>
          <a:lstStyle/>
          <a:p>
            <a:r>
              <a:rPr lang="en-US" sz="2800" dirty="0">
                <a:latin typeface="Bradley Hand ITC" panose="03070402050302030203" pitchFamily="66" charset="0"/>
              </a:rPr>
              <a:t>   M.AKHIL(20891A1233)</a:t>
            </a:r>
          </a:p>
          <a:p>
            <a:r>
              <a:rPr lang="en-US" sz="2800" dirty="0">
                <a:latin typeface="Bradley Hand ITC" panose="03070402050302030203" pitchFamily="66" charset="0"/>
              </a:rPr>
              <a:t>   N.SREENIDHI (20891A1235)</a:t>
            </a:r>
          </a:p>
          <a:p>
            <a:r>
              <a:rPr lang="en-US" sz="2800" dirty="0">
                <a:latin typeface="Bradley Hand ITC" panose="03070402050302030203" pitchFamily="66" charset="0"/>
              </a:rPr>
              <a:t>   P.SRINATH(20891A1240)</a:t>
            </a:r>
          </a:p>
          <a:p>
            <a:r>
              <a:rPr lang="en-US" sz="2800" dirty="0">
                <a:latin typeface="Bradley Hand ITC" panose="03070402050302030203" pitchFamily="66" charset="0"/>
              </a:rPr>
              <a:t>   M.SAI CHETANA (20891A1248) </a:t>
            </a:r>
            <a:endParaRPr lang="en-IN" sz="2800" dirty="0">
              <a:latin typeface="Bradley Hand ITC" panose="03070402050302030203" pitchFamily="66" charset="0"/>
            </a:endParaRPr>
          </a:p>
        </p:txBody>
      </p:sp>
      <p:sp>
        <p:nvSpPr>
          <p:cNvPr id="5" name="TextBox 4">
            <a:extLst>
              <a:ext uri="{FF2B5EF4-FFF2-40B4-BE49-F238E27FC236}">
                <a16:creationId xmlns:a16="http://schemas.microsoft.com/office/drawing/2014/main" id="{3228A96D-619E-4177-AF59-4F99DE0C813A}"/>
              </a:ext>
            </a:extLst>
          </p:cNvPr>
          <p:cNvSpPr txBox="1"/>
          <p:nvPr/>
        </p:nvSpPr>
        <p:spPr>
          <a:xfrm>
            <a:off x="439272" y="3319882"/>
            <a:ext cx="4948516" cy="584775"/>
          </a:xfrm>
          <a:prstGeom prst="rect">
            <a:avLst/>
          </a:prstGeom>
          <a:noFill/>
        </p:spPr>
        <p:txBody>
          <a:bodyPr wrap="square" rtlCol="0">
            <a:spAutoFit/>
          </a:bodyPr>
          <a:lstStyle/>
          <a:p>
            <a:r>
              <a:rPr lang="en-US" sz="3200" dirty="0">
                <a:latin typeface="Algerian" panose="04020705040A02060702" pitchFamily="82" charset="0"/>
              </a:rPr>
              <a:t>GUIDED BY:</a:t>
            </a:r>
          </a:p>
        </p:txBody>
      </p:sp>
      <p:sp>
        <p:nvSpPr>
          <p:cNvPr id="7" name="TextBox 6">
            <a:extLst>
              <a:ext uri="{FF2B5EF4-FFF2-40B4-BE49-F238E27FC236}">
                <a16:creationId xmlns:a16="http://schemas.microsoft.com/office/drawing/2014/main" id="{35D1E0B0-3BAC-4892-8C2A-CD2DAD291B9E}"/>
              </a:ext>
            </a:extLst>
          </p:cNvPr>
          <p:cNvSpPr txBox="1"/>
          <p:nvPr/>
        </p:nvSpPr>
        <p:spPr>
          <a:xfrm>
            <a:off x="941294" y="4019128"/>
            <a:ext cx="5907742" cy="523220"/>
          </a:xfrm>
          <a:prstGeom prst="rect">
            <a:avLst/>
          </a:prstGeom>
          <a:noFill/>
        </p:spPr>
        <p:txBody>
          <a:bodyPr wrap="square" rtlCol="0">
            <a:spAutoFit/>
          </a:bodyPr>
          <a:lstStyle/>
          <a:p>
            <a:r>
              <a:rPr lang="en-US" sz="2800" dirty="0">
                <a:latin typeface="Bradley Hand ITC" panose="03070402050302030203" pitchFamily="66" charset="0"/>
              </a:rPr>
              <a:t>P.SHIVA RAMA KRISHNA</a:t>
            </a:r>
            <a:endParaRPr lang="en-IN" sz="2800" dirty="0">
              <a:latin typeface="Bradley Hand ITC" panose="03070402050302030203" pitchFamily="66" charset="0"/>
            </a:endParaRPr>
          </a:p>
        </p:txBody>
      </p:sp>
      <p:sp>
        <p:nvSpPr>
          <p:cNvPr id="8" name="TextBox 7">
            <a:extLst>
              <a:ext uri="{FF2B5EF4-FFF2-40B4-BE49-F238E27FC236}">
                <a16:creationId xmlns:a16="http://schemas.microsoft.com/office/drawing/2014/main" id="{22AF7DB0-349A-4490-8ECC-919AE2C64C73}"/>
              </a:ext>
            </a:extLst>
          </p:cNvPr>
          <p:cNvSpPr txBox="1"/>
          <p:nvPr/>
        </p:nvSpPr>
        <p:spPr>
          <a:xfrm>
            <a:off x="4410635" y="5374318"/>
            <a:ext cx="7942730" cy="707886"/>
          </a:xfrm>
          <a:prstGeom prst="rect">
            <a:avLst/>
          </a:prstGeom>
          <a:noFill/>
        </p:spPr>
        <p:txBody>
          <a:bodyPr wrap="square" rtlCol="0">
            <a:spAutoFit/>
          </a:bodyPr>
          <a:lstStyle/>
          <a:p>
            <a:r>
              <a:rPr lang="en-US" sz="4000" dirty="0">
                <a:latin typeface="+mj-lt"/>
              </a:rPr>
              <a:t>DEPARTMENT OF INFORMATION            </a:t>
            </a:r>
            <a:endParaRPr lang="en-IN" sz="4000" dirty="0">
              <a:latin typeface="+mj-lt"/>
            </a:endParaRPr>
          </a:p>
        </p:txBody>
      </p:sp>
      <p:sp>
        <p:nvSpPr>
          <p:cNvPr id="9" name="TextBox 8">
            <a:extLst>
              <a:ext uri="{FF2B5EF4-FFF2-40B4-BE49-F238E27FC236}">
                <a16:creationId xmlns:a16="http://schemas.microsoft.com/office/drawing/2014/main" id="{D33D0DDF-6890-4872-ACA6-9AF4988AD4A6}"/>
              </a:ext>
            </a:extLst>
          </p:cNvPr>
          <p:cNvSpPr txBox="1"/>
          <p:nvPr/>
        </p:nvSpPr>
        <p:spPr>
          <a:xfrm>
            <a:off x="6378388" y="6003369"/>
            <a:ext cx="4007223" cy="707886"/>
          </a:xfrm>
          <a:prstGeom prst="rect">
            <a:avLst/>
          </a:prstGeom>
          <a:noFill/>
        </p:spPr>
        <p:txBody>
          <a:bodyPr wrap="square" rtlCol="0">
            <a:spAutoFit/>
          </a:bodyPr>
          <a:lstStyle/>
          <a:p>
            <a:r>
              <a:rPr lang="en-US" sz="4000" dirty="0">
                <a:latin typeface="+mj-lt"/>
              </a:rPr>
              <a:t>TECHNOLOGY</a:t>
            </a:r>
            <a:endParaRPr lang="en-IN" sz="4000" dirty="0">
              <a:latin typeface="+mj-lt"/>
            </a:endParaRPr>
          </a:p>
        </p:txBody>
      </p:sp>
    </p:spTree>
    <p:extLst>
      <p:ext uri="{BB962C8B-B14F-4D97-AF65-F5344CB8AC3E}">
        <p14:creationId xmlns:p14="http://schemas.microsoft.com/office/powerpoint/2010/main" val="3708564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hotel managementFINAL</Template>
  <TotalTime>184</TotalTime>
  <Words>398</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Bradley Hand ITC</vt:lpstr>
      <vt:lpstr>Franklin Gothic Book</vt:lpstr>
      <vt:lpstr>Franklin Gothic Demi</vt:lpstr>
      <vt:lpstr>Wingdings 2</vt:lpstr>
      <vt:lpstr>DividendVTI</vt:lpstr>
      <vt:lpstr>hotel management</vt:lpstr>
      <vt:lpstr>                                 abstract</vt:lpstr>
      <vt:lpstr>                                         Block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dc:title>
  <dc:creator>akhil mavoori</dc:creator>
  <cp:lastModifiedBy>sai chetana</cp:lastModifiedBy>
  <cp:revision>10</cp:revision>
  <dcterms:created xsi:type="dcterms:W3CDTF">2022-02-20T06:42:23Z</dcterms:created>
  <dcterms:modified xsi:type="dcterms:W3CDTF">2022-02-20T11:52:30Z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