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6" r:id="rId5"/>
    <p:sldId id="257" r:id="rId6"/>
    <p:sldId id="258" r:id="rId7"/>
    <p:sldId id="260" r:id="rId8"/>
    <p:sldId id="286" r:id="rId9"/>
    <p:sldId id="287" r:id="rId10"/>
    <p:sldId id="289" r:id="rId11"/>
    <p:sldId id="269" r:id="rId12"/>
    <p:sldId id="290" r:id="rId13"/>
    <p:sldId id="291"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4/10/2024</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4/10/2024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dirty="0"/>
              <a:t>Click icon to add picture</a:t>
            </a:r>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dirty="0"/>
              <a:t>Click icon to add picture</a:t>
            </a:r>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761487" y="2414389"/>
            <a:ext cx="8565875" cy="1243584"/>
          </a:xfrm>
        </p:spPr>
        <p:txBody>
          <a:bodyPr/>
          <a:lstStyle/>
          <a:p>
            <a:r>
              <a:rPr lang="en-US" dirty="0"/>
              <a:t>Keylogger &amp; Security</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761487" y="4037915"/>
            <a:ext cx="7931395" cy="1569783"/>
          </a:xfrm>
        </p:spPr>
        <p:txBody>
          <a:bodyPr>
            <a:normAutofit/>
          </a:bodyPr>
          <a:lstStyle/>
          <a:p>
            <a:pPr marL="0" indent="0">
              <a:buNone/>
            </a:pPr>
            <a:r>
              <a:rPr lang="en-US" spc="0" dirty="0">
                <a:solidFill>
                  <a:schemeClr val="accent1">
                    <a:lumMod val="20000"/>
                    <a:lumOff val="80000"/>
                  </a:schemeClr>
                </a:solidFill>
              </a:rPr>
              <a:t>Presented by:</a:t>
            </a:r>
          </a:p>
          <a:p>
            <a:pPr marL="0" indent="0">
              <a:buNone/>
            </a:pPr>
            <a:r>
              <a:rPr lang="en-US" spc="0" dirty="0">
                <a:solidFill>
                  <a:schemeClr val="accent1">
                    <a:lumMod val="20000"/>
                    <a:lumOff val="80000"/>
                  </a:schemeClr>
                </a:solidFill>
              </a:rPr>
              <a:t>Srinath K</a:t>
            </a:r>
          </a:p>
          <a:p>
            <a:pPr marL="0" indent="0">
              <a:buNone/>
            </a:pPr>
            <a:r>
              <a:rPr lang="en-US" spc="0" dirty="0">
                <a:solidFill>
                  <a:schemeClr val="accent1">
                    <a:lumMod val="20000"/>
                    <a:lumOff val="80000"/>
                  </a:schemeClr>
                </a:solidFill>
              </a:rPr>
              <a:t>Sri Muthukumaran Institute Of Technology</a:t>
            </a:r>
          </a:p>
          <a:p>
            <a:pPr marL="0" indent="0">
              <a:buNone/>
            </a:pPr>
            <a:r>
              <a:rPr lang="en-US" spc="0" dirty="0">
                <a:solidFill>
                  <a:schemeClr val="accent1">
                    <a:lumMod val="20000"/>
                    <a:lumOff val="80000"/>
                  </a:schemeClr>
                </a:solidFill>
              </a:rPr>
              <a:t>IT Department</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998210"/>
            <a:ext cx="3030220" cy="480131"/>
          </a:xfrm>
        </p:spPr>
        <p:txBody>
          <a:bodyPr/>
          <a:lstStyle/>
          <a:p>
            <a:r>
              <a:rPr lang="en-US" sz="2800" spc="0" dirty="0"/>
              <a:t>FUTURE SCOP</a:t>
            </a:r>
            <a:r>
              <a:rPr lang="en-US" sz="2800" spc="600" dirty="0"/>
              <a:t>E:</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802124"/>
            <a:ext cx="7477190" cy="3817600"/>
          </a:xfrm>
        </p:spPr>
        <p:txBody>
          <a:bodyPr/>
          <a:lstStyle/>
          <a:p>
            <a:pPr marL="0" indent="0" algn="just">
              <a:buNone/>
            </a:pPr>
            <a:r>
              <a:rPr lang="en-US" sz="2000" dirty="0">
                <a:solidFill>
                  <a:schemeClr val="accent1">
                    <a:lumMod val="20000"/>
                    <a:lumOff val="80000"/>
                  </a:schemeClr>
                </a:solidFill>
                <a:latin typeface="Arial" panose="020B0604020202020204" pitchFamily="34" charset="0"/>
                <a:ea typeface="+mn-lt"/>
                <a:cs typeface="Arial" panose="020B0604020202020204" pitchFamily="34" charset="0"/>
              </a:rPr>
              <a:t>In the future, keyloggers are expected to evolve alongside advancements in detection techniques, with a focus on machine learning and behavioral analysis to counter evolving threats. With the rise of IoT and mobile computing, there will be an increased need for specialized solutions to secure these platforms against keylogger attacks. Integration of biometric authentication methods, quantum-resistant cryptography, and behavioral biometrics may offer additional layers of protection. Moreover, cross-platform compatibility and user education initiatives will play crucial roles in ensuring comprehensive defense against keylogger threats in diverse digital environments.</a:t>
            </a:r>
          </a:p>
        </p:txBody>
      </p:sp>
    </p:spTree>
    <p:extLst>
      <p:ext uri="{BB962C8B-B14F-4D97-AF65-F5344CB8AC3E}">
        <p14:creationId xmlns:p14="http://schemas.microsoft.com/office/powerpoint/2010/main" val="44474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7116021" y="2807208"/>
            <a:ext cx="3558199" cy="1243584"/>
          </a:xfrm>
        </p:spPr>
        <p:txBody>
          <a:bodyPr/>
          <a:lstStyle/>
          <a:p>
            <a:r>
              <a:rPr lang="en-US" dirty="0"/>
              <a:t>Thank You</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1" y="1406271"/>
            <a:ext cx="1948420" cy="490496"/>
          </a:xfrm>
        </p:spPr>
        <p:txBody>
          <a:bodyPr>
            <a:normAutofit/>
          </a:bodyPr>
          <a:lstStyle/>
          <a:p>
            <a:r>
              <a:rPr lang="en-US" sz="2800" dirty="0"/>
              <a:t>OUTLIN</a:t>
            </a:r>
            <a:r>
              <a:rPr lang="en-US" sz="2800" spc="600" dirty="0"/>
              <a:t>E:</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1" y="2103317"/>
            <a:ext cx="6803136" cy="3348412"/>
          </a:xfrm>
        </p:spPr>
        <p:txBody>
          <a:bodyPr>
            <a:noAutofit/>
          </a:bodyPr>
          <a:lstStyle/>
          <a:p>
            <a:pPr marL="305435" indent="-305435">
              <a:buFont typeface="Arial" panose="020B0604020202020204" pitchFamily="34" charset="0"/>
              <a:buChar char="•"/>
            </a:pPr>
            <a:r>
              <a:rPr lang="en-US" sz="2000" b="1" spc="0" dirty="0">
                <a:latin typeface="Arial"/>
                <a:ea typeface="+mn-lt"/>
                <a:cs typeface="Arial"/>
              </a:rPr>
              <a:t>Introduction</a:t>
            </a:r>
          </a:p>
          <a:p>
            <a:pPr marL="305435" indent="-305435">
              <a:buFont typeface="Arial" panose="020B0604020202020204" pitchFamily="34" charset="0"/>
              <a:buChar char="•"/>
            </a:pPr>
            <a:r>
              <a:rPr lang="en-US" sz="2000" b="1" spc="0" dirty="0">
                <a:latin typeface="Arial"/>
                <a:ea typeface="+mn-lt"/>
                <a:cs typeface="Arial"/>
              </a:rPr>
              <a:t>Problem Statement</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Proposed Solution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Calibri"/>
              </a:rPr>
              <a:t>System </a:t>
            </a:r>
            <a:r>
              <a:rPr lang="en-US" sz="2000" b="1" spc="0" dirty="0">
                <a:latin typeface="Arial"/>
                <a:ea typeface="+mn-lt"/>
                <a:cs typeface="+mn-lt"/>
              </a:rPr>
              <a:t>Development Approach</a:t>
            </a:r>
            <a:endParaRPr lang="en-US" sz="2000" spc="0" dirty="0">
              <a:latin typeface="Arial"/>
              <a:ea typeface="+mn-lt"/>
              <a:cs typeface="+mn-lt"/>
            </a:endParaRPr>
          </a:p>
          <a:p>
            <a:pPr marL="305435" indent="-305435">
              <a:buFont typeface="Arial" panose="020B0604020202020204" pitchFamily="34" charset="0"/>
              <a:buChar char="•"/>
            </a:pPr>
            <a:r>
              <a:rPr lang="en-US" sz="2000" b="1" spc="0" dirty="0">
                <a:latin typeface="Arial"/>
                <a:ea typeface="+mn-lt"/>
                <a:cs typeface="+mn-lt"/>
              </a:rPr>
              <a:t>Algorithm &amp; Deployment  </a:t>
            </a:r>
            <a:endParaRPr lang="en-US" sz="2000" spc="0" dirty="0">
              <a:latin typeface="Arial"/>
              <a:cs typeface="Calibri"/>
            </a:endParaRPr>
          </a:p>
          <a:p>
            <a:pPr marL="305435" indent="-305435">
              <a:buFont typeface="Arial" panose="020B0604020202020204" pitchFamily="34" charset="0"/>
              <a:buChar char="•"/>
            </a:pPr>
            <a:r>
              <a:rPr lang="en-US" sz="2000" b="1" spc="0" dirty="0">
                <a:latin typeface="Arial"/>
                <a:ea typeface="+mn-lt"/>
                <a:cs typeface="Arial"/>
              </a:rPr>
              <a:t>Result </a:t>
            </a:r>
          </a:p>
          <a:p>
            <a:pPr marL="305435" indent="-305435">
              <a:buFont typeface="Arial" panose="020B0604020202020204" pitchFamily="34" charset="0"/>
              <a:buChar char="•"/>
            </a:pPr>
            <a:r>
              <a:rPr lang="en-US" sz="2000" b="1" spc="0" dirty="0">
                <a:latin typeface="Arial"/>
                <a:ea typeface="+mn-lt"/>
                <a:cs typeface="Arial"/>
              </a:rPr>
              <a:t>Conclusion</a:t>
            </a:r>
            <a:endParaRPr lang="en-US" sz="2000" spc="0" dirty="0">
              <a:latin typeface="Arial"/>
              <a:cs typeface="Arial"/>
            </a:endParaRPr>
          </a:p>
          <a:p>
            <a:pPr marL="305435" indent="-305435">
              <a:buFont typeface="Arial" panose="020B0604020202020204" pitchFamily="34" charset="0"/>
              <a:buChar char="•"/>
            </a:pPr>
            <a:r>
              <a:rPr lang="en-US" sz="2000" b="1" spc="0" dirty="0">
                <a:latin typeface="Arial"/>
                <a:ea typeface="+mn-lt"/>
                <a:cs typeface="Arial"/>
              </a:rPr>
              <a:t>Future Scope</a:t>
            </a:r>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1513310"/>
            <a:ext cx="2923851" cy="535531"/>
          </a:xfrm>
        </p:spPr>
        <p:txBody>
          <a:bodyPr/>
          <a:lstStyle/>
          <a:p>
            <a:r>
              <a:rPr lang="en-US" sz="2800" dirty="0"/>
              <a:t>INTRODUCTIO</a:t>
            </a:r>
            <a:r>
              <a:rPr lang="en-US" sz="2800" spc="600" dirty="0"/>
              <a:t>N</a:t>
            </a:r>
            <a:r>
              <a:rPr lang="en-US" spc="600" dirty="0"/>
              <a:t>:</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92574"/>
            <a:ext cx="7654471" cy="2405438"/>
          </a:xfrm>
        </p:spPr>
        <p:txBody>
          <a:bodyPr/>
          <a:lstStyle/>
          <a:p>
            <a:pPr marL="0" indent="0" algn="just">
              <a:buNone/>
            </a:pPr>
            <a:r>
              <a:rPr lang="en-US" sz="2000" i="0" dirty="0">
                <a:solidFill>
                  <a:schemeClr val="accent1">
                    <a:lumMod val="20000"/>
                    <a:lumOff val="80000"/>
                  </a:schemeClr>
                </a:solidFill>
                <a:effectLst/>
                <a:latin typeface="Arial" panose="020B0604020202020204" pitchFamily="34" charset="0"/>
                <a:cs typeface="Arial" panose="020B0604020202020204" pitchFamily="34" charset="0"/>
              </a:rPr>
              <a:t>	A keylogger is a type of software or hardware device that records and monitors keystrokes typed on a computer or mobile device. It can capture every keystroke made by a user, including passwords, usernames, credit card numbers, and other sensitive information. Keyloggers can be used for both legitimate purposes, such as monitoring employee activities, and malicious purposes, such as stealing personal or financial data.</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2127378"/>
            <a:ext cx="4206427" cy="518489"/>
          </a:xfrm>
        </p:spPr>
        <p:txBody>
          <a:bodyPr>
            <a:normAutofit/>
          </a:bodyPr>
          <a:lstStyle/>
          <a:p>
            <a:r>
              <a:rPr lang="en-US" sz="2800" dirty="0"/>
              <a:t>PROBLEM STATEMEN</a:t>
            </a:r>
            <a:r>
              <a:rPr lang="en-US" sz="2800" spc="600" dirty="0"/>
              <a:t>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1" y="2957804"/>
            <a:ext cx="7770974" cy="2453951"/>
          </a:xfrm>
        </p:spPr>
        <p:txBody>
          <a:bodyPr>
            <a:normAutofit/>
          </a:bodyPr>
          <a:lstStyle/>
          <a:p>
            <a:pPr algn="just"/>
            <a:r>
              <a:rPr lang="en-US" sz="2000" spc="0" dirty="0"/>
              <a:t>	In today's digital age, where cybersecurity threats loom large, one of the significant concerns is the proliferation of keyloggers, stealthy software tools designed to monitor and record keystrokes on a user's computer without their knowledge. Keyloggers pose a severe threat to individuals and organizations as they can capture sensitive information such as passwords, credit card details, and other personal data, leading to identity theft, financial loss, and privacy breaches.</a:t>
            </a:r>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499" y="1326697"/>
            <a:ext cx="4023329" cy="480131"/>
          </a:xfrm>
        </p:spPr>
        <p:txBody>
          <a:bodyPr/>
          <a:lstStyle/>
          <a:p>
            <a:r>
              <a:rPr lang="en-US" sz="2800" b="1" spc="0" dirty="0">
                <a:ea typeface="+mn-lt"/>
                <a:cs typeface="Arial"/>
              </a:rPr>
              <a:t>PROPOSED SOLUTIO</a:t>
            </a:r>
            <a:r>
              <a:rPr lang="en-US" sz="2800" spc="600" dirty="0">
                <a:ea typeface="+mn-lt"/>
                <a:cs typeface="Arial"/>
              </a:rPr>
              <a:t>N</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2208598"/>
            <a:ext cx="7775769" cy="4024251"/>
          </a:xfrm>
        </p:spPr>
        <p:txBody>
          <a:bodyPr/>
          <a:lstStyle/>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Our solution employs signature-based detection, anomaly detection, and behavior analysis to combat keylogger threats effectively.</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Using machine learning, it adapts dynamically to new threats, ensuring continuous protection.</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Proactive features like real-time keystroke encryption and secure input handling prevent data compromise. </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Lightweight and compatible, it seamlessly integrates with existing cybersecurity infrastructures.</a:t>
            </a:r>
          </a:p>
          <a:p>
            <a:pPr algn="just">
              <a:buFont typeface="Arial" panose="020B0604020202020204" pitchFamily="34" charset="0"/>
              <a:buChar char="•"/>
            </a:pPr>
            <a:r>
              <a:rPr lang="en-US" sz="2000" dirty="0">
                <a:solidFill>
                  <a:schemeClr val="accent1">
                    <a:lumMod val="20000"/>
                    <a:lumOff val="80000"/>
                  </a:schemeClr>
                </a:solidFill>
                <a:latin typeface="Arial" panose="020B0604020202020204" pitchFamily="34" charset="0"/>
                <a:cs typeface="Arial" panose="020B0604020202020204" pitchFamily="34" charset="0"/>
              </a:rPr>
              <a:t>Regular updates and threat intelligence feeds keep our solution resilient against emerging threats.</a:t>
            </a:r>
            <a:endParaRPr lang="en-US" sz="2000" dirty="0">
              <a:solidFill>
                <a:schemeClr val="accent1">
                  <a:lumMod val="20000"/>
                  <a:lumOff val="80000"/>
                </a:schemeClr>
              </a:solidFill>
            </a:endParaRPr>
          </a:p>
        </p:txBody>
      </p:sp>
    </p:spTree>
    <p:extLst>
      <p:ext uri="{BB962C8B-B14F-4D97-AF65-F5344CB8AC3E}">
        <p14:creationId xmlns:p14="http://schemas.microsoft.com/office/powerpoint/2010/main" val="3782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a:xfrm>
            <a:off x="383981" y="410545"/>
            <a:ext cx="3656174" cy="518489"/>
          </a:xfrm>
        </p:spPr>
        <p:txBody>
          <a:bodyPr>
            <a:normAutofit/>
          </a:bodyPr>
          <a:lstStyle/>
          <a:p>
            <a:r>
              <a:rPr lang="en-US" sz="2800" dirty="0"/>
              <a:t>SYSTEM APPROAC</a:t>
            </a:r>
            <a:r>
              <a:rPr lang="en-US" sz="2800" spc="600" dirty="0"/>
              <a:t>H</a:t>
            </a:r>
            <a:r>
              <a:rPr lang="en-US" sz="2800" dirty="0"/>
              <a:t>:</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a:xfrm>
            <a:off x="383980" y="1194317"/>
            <a:ext cx="8797341" cy="5253137"/>
          </a:xfrm>
        </p:spPr>
        <p:txBody>
          <a:bodyPr>
            <a:noAutofit/>
          </a:bodyPr>
          <a:lstStyle/>
          <a:p>
            <a:pPr marL="285750" indent="-285750" algn="just">
              <a:buFont typeface="Arial" panose="020B0604020202020204" pitchFamily="34" charset="0"/>
              <a:buChar char="•"/>
            </a:pPr>
            <a:r>
              <a:rPr lang="en-US" sz="1800" spc="0" dirty="0"/>
              <a:t>Language: Our solution is developed primarily in Python, leveraging its versatility and extensive library support.</a:t>
            </a:r>
          </a:p>
          <a:p>
            <a:pPr marL="285750" indent="-285750" algn="just">
              <a:buFont typeface="Arial" panose="020B0604020202020204" pitchFamily="34" charset="0"/>
              <a:buChar char="•"/>
            </a:pPr>
            <a:r>
              <a:rPr lang="en-US" sz="1800" spc="0" dirty="0"/>
              <a:t>Libraries: We utilize Tkinter for GUI development, pynput for keyboard monitoring functionality, and json for data serialization.</a:t>
            </a:r>
          </a:p>
          <a:p>
            <a:pPr marL="285750" indent="-285750" algn="just">
              <a:buFont typeface="Arial" panose="020B0604020202020204" pitchFamily="34" charset="0"/>
              <a:buChar char="•"/>
            </a:pPr>
            <a:r>
              <a:rPr lang="en-US" sz="1800" spc="0" dirty="0"/>
              <a:t>System Requirements: The system requires a Python environment with Tkinter and pynput libraries installed.</a:t>
            </a:r>
          </a:p>
          <a:p>
            <a:pPr marL="285750" indent="-285750" algn="just">
              <a:buFont typeface="Arial" panose="020B0604020202020204" pitchFamily="34" charset="0"/>
              <a:buChar char="•"/>
            </a:pPr>
            <a:r>
              <a:rPr lang="en-US" sz="1800" spc="0" dirty="0"/>
              <a:t>Methodology: Our development methodology follows agile principles, with a focus on user requirements, modularity, and rigorous testing.</a:t>
            </a:r>
          </a:p>
          <a:p>
            <a:pPr marL="285750" indent="-285750" algn="just">
              <a:buFont typeface="Arial" panose="020B0604020202020204" pitchFamily="34" charset="0"/>
              <a:buChar char="•"/>
            </a:pPr>
            <a:r>
              <a:rPr lang="en-US" sz="1800" spc="0" dirty="0"/>
              <a:t>Development Process: We prioritize user-centric requirements gathering, followed by iterative development cycles emphasizing code quality and reliability.</a:t>
            </a:r>
          </a:p>
          <a:p>
            <a:pPr marL="285750" indent="-285750" algn="just">
              <a:buFont typeface="Arial" panose="020B0604020202020204" pitchFamily="34" charset="0"/>
              <a:buChar char="•"/>
            </a:pPr>
            <a:r>
              <a:rPr lang="en-US" sz="1800" spc="0" dirty="0"/>
              <a:t>Testing and Quality Assurance: Rigorous testing, including unit tests and integration tests, ensures functionality, security, and performance.</a:t>
            </a:r>
          </a:p>
          <a:p>
            <a:pPr marL="285750" indent="-285750" algn="just">
              <a:buFont typeface="Arial" panose="020B0604020202020204" pitchFamily="34" charset="0"/>
              <a:buChar char="•"/>
            </a:pPr>
            <a:r>
              <a:rPr lang="en-US" sz="1800" spc="0" dirty="0"/>
              <a:t>Deployment and Automation: Automation tools such as Jenkins and Docker streamline deployment processes, ensuring efficiency and consistency.</a:t>
            </a:r>
          </a:p>
          <a:p>
            <a:pPr marL="285750" indent="-285750" algn="just">
              <a:buFont typeface="Arial" panose="020B0604020202020204" pitchFamily="34" charset="0"/>
              <a:buChar char="•"/>
            </a:pPr>
            <a:r>
              <a:rPr lang="en-US" sz="1800" spc="0" dirty="0"/>
              <a:t>Monitoring and Maintenance: Post-deployment monitoring mechanisms track system performance and security incidents, enabling proactive maintenance and updates.</a:t>
            </a:r>
          </a:p>
        </p:txBody>
      </p:sp>
    </p:spTree>
    <p:extLst>
      <p:ext uri="{BB962C8B-B14F-4D97-AF65-F5344CB8AC3E}">
        <p14:creationId xmlns:p14="http://schemas.microsoft.com/office/powerpoint/2010/main" val="242210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625151"/>
            <a:ext cx="5480439" cy="480131"/>
          </a:xfrm>
        </p:spPr>
        <p:txBody>
          <a:bodyPr/>
          <a:lstStyle/>
          <a:p>
            <a:r>
              <a:rPr lang="en-US" sz="2800" spc="0" dirty="0">
                <a:ea typeface="+mn-lt"/>
                <a:cs typeface="Arial"/>
              </a:rPr>
              <a:t>ALGORITHM &amp; DEPLOYMEN</a:t>
            </a:r>
            <a:r>
              <a:rPr lang="en-US" sz="2800" spc="600" dirty="0">
                <a:ea typeface="+mn-lt"/>
                <a:cs typeface="Arial"/>
              </a:rPr>
              <a:t>T</a:t>
            </a:r>
            <a:r>
              <a:rPr lang="en-US" sz="2800" b="1" spc="600" dirty="0">
                <a:ea typeface="+mn-lt"/>
                <a:cs typeface="Arial"/>
              </a:rPr>
              <a:t>:</a:t>
            </a:r>
            <a:endParaRPr lang="en-US" spc="600"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426204"/>
            <a:ext cx="7878406" cy="4993257"/>
          </a:xfrm>
        </p:spPr>
        <p:txBody>
          <a:bodyPr/>
          <a:lstStyle/>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Algorithm Overview:</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Our keylogger detection algorithm is designed to analyze keystroke patterns in real-time. It distinguishes between normal typing behavior and potentially malicious keylogger activity.</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Data Input:</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takes input from keystroke events captured by the pynput library. It also considers contextual information such as timestamps and application focus.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Training:</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The algorithm employs a heuristic approach and learns from observed keystroke patterns. It continuously refines its detection capabilities based on real-world usage scenarios.</a:t>
            </a:r>
          </a:p>
          <a:p>
            <a:pPr marL="305435"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Prediction:</a:t>
            </a:r>
          </a:p>
          <a:p>
            <a:pPr marL="762635" lvl="1" indent="-305435" algn="just"/>
            <a:r>
              <a:rPr lang="en-US" sz="1800" dirty="0">
                <a:solidFill>
                  <a:schemeClr val="accent1">
                    <a:lumMod val="20000"/>
                    <a:lumOff val="80000"/>
                  </a:schemeClr>
                </a:solidFill>
                <a:latin typeface="Arial" panose="020B0604020202020204" pitchFamily="34" charset="0"/>
                <a:ea typeface="+mn-lt"/>
                <a:cs typeface="Arial" panose="020B0604020202020204" pitchFamily="34" charset="0"/>
              </a:rPr>
              <a:t>Once deployed, the algorithm monitors keystroke events in real-time.</a:t>
            </a:r>
          </a:p>
        </p:txBody>
      </p:sp>
    </p:spTree>
    <p:extLst>
      <p:ext uri="{BB962C8B-B14F-4D97-AF65-F5344CB8AC3E}">
        <p14:creationId xmlns:p14="http://schemas.microsoft.com/office/powerpoint/2010/main" val="410639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23944" y="856507"/>
            <a:ext cx="1696742" cy="523821"/>
          </a:xfrm>
        </p:spPr>
        <p:txBody>
          <a:bodyPr/>
          <a:lstStyle/>
          <a:p>
            <a:r>
              <a:rPr lang="en-US" sz="2800" dirty="0"/>
              <a:t>RESUL</a:t>
            </a:r>
            <a:r>
              <a:rPr lang="en-US" sz="2800" spc="600" dirty="0"/>
              <a:t>T:</a:t>
            </a:r>
            <a:endParaRPr lang="en-GB" sz="2800" spc="600" dirty="0"/>
          </a:p>
        </p:txBody>
      </p:sp>
      <p:pic>
        <p:nvPicPr>
          <p:cNvPr id="8" name="Picture 7">
            <a:extLst>
              <a:ext uri="{FF2B5EF4-FFF2-40B4-BE49-F238E27FC236}">
                <a16:creationId xmlns:a16="http://schemas.microsoft.com/office/drawing/2014/main" id="{10918DC8-F939-3838-5CED-07B63BD55152}"/>
              </a:ext>
            </a:extLst>
          </p:cNvPr>
          <p:cNvPicPr>
            <a:picLocks noChangeAspect="1"/>
          </p:cNvPicPr>
          <p:nvPr/>
        </p:nvPicPr>
        <p:blipFill>
          <a:blip r:embed="rId2"/>
          <a:srcRect/>
          <a:stretch/>
        </p:blipFill>
        <p:spPr>
          <a:xfrm>
            <a:off x="846008" y="1922268"/>
            <a:ext cx="4774162" cy="3778574"/>
          </a:xfrm>
          <a:prstGeom prst="rect">
            <a:avLst/>
          </a:prstGeom>
        </p:spPr>
      </p:pic>
      <p:pic>
        <p:nvPicPr>
          <p:cNvPr id="10" name="Picture 9">
            <a:extLst>
              <a:ext uri="{FF2B5EF4-FFF2-40B4-BE49-F238E27FC236}">
                <a16:creationId xmlns:a16="http://schemas.microsoft.com/office/drawing/2014/main" id="{B8E0C0D1-1372-A7E0-9C89-8EA15A9800AE}"/>
              </a:ext>
            </a:extLst>
          </p:cNvPr>
          <p:cNvPicPr>
            <a:picLocks noChangeAspect="1"/>
          </p:cNvPicPr>
          <p:nvPr/>
        </p:nvPicPr>
        <p:blipFill>
          <a:blip r:embed="rId3"/>
          <a:srcRect/>
          <a:stretch/>
        </p:blipFill>
        <p:spPr>
          <a:xfrm>
            <a:off x="6363182" y="1911469"/>
            <a:ext cx="4803128" cy="3848433"/>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a:xfrm>
            <a:off x="636160" y="1746151"/>
            <a:ext cx="2638885" cy="490496"/>
          </a:xfrm>
        </p:spPr>
        <p:txBody>
          <a:bodyPr>
            <a:normAutofit fontScale="90000"/>
          </a:bodyPr>
          <a:lstStyle/>
          <a:p>
            <a:r>
              <a:rPr lang="en-US" sz="3100" dirty="0"/>
              <a:t>CONCLUSIO</a:t>
            </a:r>
            <a:r>
              <a:rPr lang="en-US" sz="3100" spc="600" dirty="0"/>
              <a:t>N</a:t>
            </a:r>
            <a:r>
              <a:rPr lang="en-US" sz="2800" spc="600" dirty="0"/>
              <a:t>:</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a:xfrm>
            <a:off x="636160" y="2535019"/>
            <a:ext cx="7070925" cy="2148742"/>
          </a:xfrm>
        </p:spPr>
        <p:txBody>
          <a:bodyPr>
            <a:noAutofit/>
          </a:bodyPr>
          <a:lstStyle/>
          <a:p>
            <a:pPr algn="just"/>
            <a:r>
              <a:rPr lang="en-US" sz="2000" spc="0" dirty="0">
                <a:latin typeface="Arial"/>
                <a:ea typeface="+mn-lt"/>
                <a:cs typeface="Arial"/>
              </a:rPr>
              <a:t>Keyloggers pose a significant cybersecurity obstacle, necessitating proactive measures for mitigation. Our solution provides a strong safeguard against keylogger threats, guaranteeing the protection and confidentiality of critical data. Through the adoption of cutting-edge cybersecurity solutions, we equip individuals and businesses with the assurance to navigate the digital realm securely.</a:t>
            </a:r>
          </a:p>
        </p:txBody>
      </p:sp>
    </p:spTree>
    <p:extLst>
      <p:ext uri="{BB962C8B-B14F-4D97-AF65-F5344CB8AC3E}">
        <p14:creationId xmlns:p14="http://schemas.microsoft.com/office/powerpoint/2010/main" val="1811296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103</TotalTime>
  <Words>693</Words>
  <Application>Microsoft Office PowerPoint</Application>
  <PresentationFormat>Widescreen</PresentationFormat>
  <Paragraphs>48</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Trade Gothic LT Pro</vt:lpstr>
      <vt:lpstr>Trebuchet MS</vt:lpstr>
      <vt:lpstr>Office Theme</vt:lpstr>
      <vt:lpstr>Keylogger &amp; Security</vt:lpstr>
      <vt:lpstr>OUTLINE:</vt:lpstr>
      <vt:lpstr>INTRODUCTION:</vt:lpstr>
      <vt:lpstr>PROBLEM STATEMENT:</vt:lpstr>
      <vt:lpstr>PROPOSED SOLUTION:</vt:lpstr>
      <vt:lpstr>SYSTEM APPROACH:</vt:lpstr>
      <vt:lpstr>ALGORITHM &amp; DEPLOYMENT:</vt:lpstr>
      <vt:lpstr>RESULT:</vt:lpstr>
      <vt:lpstr>CONCLUSION: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 &amp; Security</dc:title>
  <dc:creator>Jaya Lakshmi</dc:creator>
  <cp:lastModifiedBy>kannan g</cp:lastModifiedBy>
  <cp:revision>32</cp:revision>
  <dcterms:created xsi:type="dcterms:W3CDTF">2024-04-03T15:09:03Z</dcterms:created>
  <dcterms:modified xsi:type="dcterms:W3CDTF">2024-04-10T04:13:08Z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