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9" r:id="rId5"/>
    <p:sldId id="272" r:id="rId6"/>
    <p:sldId id="268" r:id="rId7"/>
    <p:sldId id="271" r:id="rId8"/>
    <p:sldId id="263" r:id="rId9"/>
    <p:sldId id="274" r:id="rId10"/>
    <p:sldId id="275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 autoAdjust="0"/>
    <p:restoredTop sz="72925" autoAdjust="0"/>
  </p:normalViewPr>
  <p:slideViewPr>
    <p:cSldViewPr snapToGrid="0">
      <p:cViewPr varScale="1">
        <p:scale>
          <a:sx n="91" d="100"/>
          <a:sy n="91" d="100"/>
        </p:scale>
        <p:origin x="11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53A7C-9E50-480D-B3E0-FB07064C7C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5FBD1-DC3D-4FC9-8EE7-A55C6FFCB334}">
      <dgm:prSet/>
      <dgm:spPr/>
      <dgm:t>
        <a:bodyPr/>
        <a:lstStyle/>
        <a:p>
          <a:r>
            <a:rPr lang="en-GB" dirty="0"/>
            <a:t>My aim is to compare the Human activity recognition on UCF101_24 using TSN, and slow fast method based on various evaluation metrics like accuracy, etc.</a:t>
          </a:r>
          <a:endParaRPr lang="en-US" dirty="0"/>
        </a:p>
      </dgm:t>
    </dgm:pt>
    <dgm:pt modelId="{B90ED341-0B2A-4F7B-AA0F-DCD2635FFF4C}" type="parTrans" cxnId="{38B9F4A9-B88F-47AF-8E06-66C18A27F4F4}">
      <dgm:prSet/>
      <dgm:spPr/>
      <dgm:t>
        <a:bodyPr/>
        <a:lstStyle/>
        <a:p>
          <a:endParaRPr lang="en-US"/>
        </a:p>
      </dgm:t>
    </dgm:pt>
    <dgm:pt modelId="{656B1B1E-9573-40D7-88EA-0C7BD18010C8}" type="sibTrans" cxnId="{38B9F4A9-B88F-47AF-8E06-66C18A27F4F4}">
      <dgm:prSet/>
      <dgm:spPr/>
      <dgm:t>
        <a:bodyPr/>
        <a:lstStyle/>
        <a:p>
          <a:endParaRPr lang="en-US"/>
        </a:p>
      </dgm:t>
    </dgm:pt>
    <dgm:pt modelId="{3004F003-41C4-48E4-AA2B-2C1C08C38E52}">
      <dgm:prSet/>
      <dgm:spPr/>
      <dgm:t>
        <a:bodyPr/>
        <a:lstStyle/>
        <a:p>
          <a:r>
            <a:rPr lang="en-US" dirty="0"/>
            <a:t>UCF101_24 is a 24-class dataset for video activity recognition dataset collected from YouTube.</a:t>
          </a:r>
        </a:p>
      </dgm:t>
    </dgm:pt>
    <dgm:pt modelId="{3BCB3193-60E0-4737-8588-D0B10D9ABFA9}" type="parTrans" cxnId="{1263C645-EA63-4209-8734-EC0393FE6166}">
      <dgm:prSet/>
      <dgm:spPr/>
      <dgm:t>
        <a:bodyPr/>
        <a:lstStyle/>
        <a:p>
          <a:endParaRPr lang="en-US"/>
        </a:p>
      </dgm:t>
    </dgm:pt>
    <dgm:pt modelId="{7736C13C-521C-44A9-9BE9-78B35B13856A}" type="sibTrans" cxnId="{1263C645-EA63-4209-8734-EC0393FE6166}">
      <dgm:prSet/>
      <dgm:spPr/>
      <dgm:t>
        <a:bodyPr/>
        <a:lstStyle/>
        <a:p>
          <a:endParaRPr lang="en-US"/>
        </a:p>
      </dgm:t>
    </dgm:pt>
    <dgm:pt modelId="{22FF9B67-DFF6-4327-BB86-DEAA48804160}">
      <dgm:prSet/>
      <dgm:spPr/>
      <dgm:t>
        <a:bodyPr/>
        <a:lstStyle/>
        <a:p>
          <a:r>
            <a:rPr lang="en-US" dirty="0"/>
            <a:t>In</a:t>
          </a:r>
          <a:r>
            <a:rPr lang="en-US" baseline="0" dirty="0"/>
            <a:t> any typical UCf101_24 video you will only have single activity. In each class there will be around 100 to 150 videos for both training and testing.</a:t>
          </a:r>
        </a:p>
      </dgm:t>
    </dgm:pt>
    <dgm:pt modelId="{8F2D2F60-434F-4279-9D23-EBC7EEF63124}" type="parTrans" cxnId="{FC4B7CA6-B765-43FD-AC62-15D303F61DE0}">
      <dgm:prSet/>
      <dgm:spPr/>
      <dgm:t>
        <a:bodyPr/>
        <a:lstStyle/>
        <a:p>
          <a:endParaRPr lang="en-US"/>
        </a:p>
      </dgm:t>
    </dgm:pt>
    <dgm:pt modelId="{9D133FB7-3B83-4C96-9AE5-628E3A442BB8}" type="sibTrans" cxnId="{FC4B7CA6-B765-43FD-AC62-15D303F61DE0}">
      <dgm:prSet/>
      <dgm:spPr/>
      <dgm:t>
        <a:bodyPr/>
        <a:lstStyle/>
        <a:p>
          <a:endParaRPr lang="en-US"/>
        </a:p>
      </dgm:t>
    </dgm:pt>
    <dgm:pt modelId="{50C653E4-D3D5-4421-BC77-CF3B4F8DFC05}" type="pres">
      <dgm:prSet presAssocID="{6B753A7C-9E50-480D-B3E0-FB07064C7C73}" presName="vert0" presStyleCnt="0">
        <dgm:presLayoutVars>
          <dgm:dir/>
          <dgm:animOne val="branch"/>
          <dgm:animLvl val="lvl"/>
        </dgm:presLayoutVars>
      </dgm:prSet>
      <dgm:spPr/>
    </dgm:pt>
    <dgm:pt modelId="{5F9A73F5-511E-4EBF-9666-6D5489775634}" type="pres">
      <dgm:prSet presAssocID="{3585FBD1-DC3D-4FC9-8EE7-A55C6FFCB334}" presName="thickLine" presStyleLbl="alignNode1" presStyleIdx="0" presStyleCnt="3"/>
      <dgm:spPr/>
    </dgm:pt>
    <dgm:pt modelId="{B4BA01EA-321C-4B28-B533-C0AD9854A925}" type="pres">
      <dgm:prSet presAssocID="{3585FBD1-DC3D-4FC9-8EE7-A55C6FFCB334}" presName="horz1" presStyleCnt="0"/>
      <dgm:spPr/>
    </dgm:pt>
    <dgm:pt modelId="{D5230CEC-F038-477E-BC9D-29FD9E83F493}" type="pres">
      <dgm:prSet presAssocID="{3585FBD1-DC3D-4FC9-8EE7-A55C6FFCB334}" presName="tx1" presStyleLbl="revTx" presStyleIdx="0" presStyleCnt="3" custScaleY="70001" custLinFactNeighborX="0" custLinFactNeighborY="-16892"/>
      <dgm:spPr/>
    </dgm:pt>
    <dgm:pt modelId="{CDB412AB-8DA5-472A-B00C-6267A987CBE7}" type="pres">
      <dgm:prSet presAssocID="{3585FBD1-DC3D-4FC9-8EE7-A55C6FFCB334}" presName="vert1" presStyleCnt="0"/>
      <dgm:spPr/>
    </dgm:pt>
    <dgm:pt modelId="{75F8961F-21CD-4A21-ADCA-6F2B9070EFF4}" type="pres">
      <dgm:prSet presAssocID="{3004F003-41C4-48E4-AA2B-2C1C08C38E52}" presName="thickLine" presStyleLbl="alignNode1" presStyleIdx="1" presStyleCnt="3"/>
      <dgm:spPr/>
    </dgm:pt>
    <dgm:pt modelId="{3A55DC6E-995A-4F2A-950F-401CFFA008FA}" type="pres">
      <dgm:prSet presAssocID="{3004F003-41C4-48E4-AA2B-2C1C08C38E52}" presName="horz1" presStyleCnt="0"/>
      <dgm:spPr/>
    </dgm:pt>
    <dgm:pt modelId="{0E351309-3D24-49BA-8949-D79CB507E058}" type="pres">
      <dgm:prSet presAssocID="{3004F003-41C4-48E4-AA2B-2C1C08C38E52}" presName="tx1" presStyleLbl="revTx" presStyleIdx="1" presStyleCnt="3"/>
      <dgm:spPr/>
    </dgm:pt>
    <dgm:pt modelId="{4F7A676E-E4C2-4C08-886D-35E9CF4615B1}" type="pres">
      <dgm:prSet presAssocID="{3004F003-41C4-48E4-AA2B-2C1C08C38E52}" presName="vert1" presStyleCnt="0"/>
      <dgm:spPr/>
    </dgm:pt>
    <dgm:pt modelId="{1D3F7B1C-D6B3-4670-90A7-0C3471525A36}" type="pres">
      <dgm:prSet presAssocID="{22FF9B67-DFF6-4327-BB86-DEAA48804160}" presName="thickLine" presStyleLbl="alignNode1" presStyleIdx="2" presStyleCnt="3"/>
      <dgm:spPr/>
    </dgm:pt>
    <dgm:pt modelId="{1BCB32BE-9A96-4D49-9FA9-0EB839FEFD94}" type="pres">
      <dgm:prSet presAssocID="{22FF9B67-DFF6-4327-BB86-DEAA48804160}" presName="horz1" presStyleCnt="0"/>
      <dgm:spPr/>
    </dgm:pt>
    <dgm:pt modelId="{502BFA85-DA6B-452F-AAA6-56316CD80E2C}" type="pres">
      <dgm:prSet presAssocID="{22FF9B67-DFF6-4327-BB86-DEAA48804160}" presName="tx1" presStyleLbl="revTx" presStyleIdx="2" presStyleCnt="3"/>
      <dgm:spPr/>
    </dgm:pt>
    <dgm:pt modelId="{02697AEC-9167-45A2-8168-EC0A3CA39E9A}" type="pres">
      <dgm:prSet presAssocID="{22FF9B67-DFF6-4327-BB86-DEAA48804160}" presName="vert1" presStyleCnt="0"/>
      <dgm:spPr/>
    </dgm:pt>
  </dgm:ptLst>
  <dgm:cxnLst>
    <dgm:cxn modelId="{F16A0301-1B0A-467B-ACDF-B5B0B81F3CBC}" type="presOf" srcId="{3585FBD1-DC3D-4FC9-8EE7-A55C6FFCB334}" destId="{D5230CEC-F038-477E-BC9D-29FD9E83F493}" srcOrd="0" destOrd="0" presId="urn:microsoft.com/office/officeart/2008/layout/LinedList"/>
    <dgm:cxn modelId="{BB30660A-40A1-49E8-8AC6-8C3444FA9072}" type="presOf" srcId="{6B753A7C-9E50-480D-B3E0-FB07064C7C73}" destId="{50C653E4-D3D5-4421-BC77-CF3B4F8DFC05}" srcOrd="0" destOrd="0" presId="urn:microsoft.com/office/officeart/2008/layout/LinedList"/>
    <dgm:cxn modelId="{1263C645-EA63-4209-8734-EC0393FE6166}" srcId="{6B753A7C-9E50-480D-B3E0-FB07064C7C73}" destId="{3004F003-41C4-48E4-AA2B-2C1C08C38E52}" srcOrd="1" destOrd="0" parTransId="{3BCB3193-60E0-4737-8588-D0B10D9ABFA9}" sibTransId="{7736C13C-521C-44A9-9BE9-78B35B13856A}"/>
    <dgm:cxn modelId="{D4502B6D-DDC4-473E-B8C0-9178929E1929}" type="presOf" srcId="{3004F003-41C4-48E4-AA2B-2C1C08C38E52}" destId="{0E351309-3D24-49BA-8949-D79CB507E058}" srcOrd="0" destOrd="0" presId="urn:microsoft.com/office/officeart/2008/layout/LinedList"/>
    <dgm:cxn modelId="{FC4B7CA6-B765-43FD-AC62-15D303F61DE0}" srcId="{6B753A7C-9E50-480D-B3E0-FB07064C7C73}" destId="{22FF9B67-DFF6-4327-BB86-DEAA48804160}" srcOrd="2" destOrd="0" parTransId="{8F2D2F60-434F-4279-9D23-EBC7EEF63124}" sibTransId="{9D133FB7-3B83-4C96-9AE5-628E3A442BB8}"/>
    <dgm:cxn modelId="{38B9F4A9-B88F-47AF-8E06-66C18A27F4F4}" srcId="{6B753A7C-9E50-480D-B3E0-FB07064C7C73}" destId="{3585FBD1-DC3D-4FC9-8EE7-A55C6FFCB334}" srcOrd="0" destOrd="0" parTransId="{B90ED341-0B2A-4F7B-AA0F-DCD2635FFF4C}" sibTransId="{656B1B1E-9573-40D7-88EA-0C7BD18010C8}"/>
    <dgm:cxn modelId="{F4B9DCCD-185C-4D5B-93C0-DCBB52883E6E}" type="presOf" srcId="{22FF9B67-DFF6-4327-BB86-DEAA48804160}" destId="{502BFA85-DA6B-452F-AAA6-56316CD80E2C}" srcOrd="0" destOrd="0" presId="urn:microsoft.com/office/officeart/2008/layout/LinedList"/>
    <dgm:cxn modelId="{BD853C49-516B-423A-907D-B82D2062F5E4}" type="presParOf" srcId="{50C653E4-D3D5-4421-BC77-CF3B4F8DFC05}" destId="{5F9A73F5-511E-4EBF-9666-6D5489775634}" srcOrd="0" destOrd="0" presId="urn:microsoft.com/office/officeart/2008/layout/LinedList"/>
    <dgm:cxn modelId="{EAE75756-93CD-4984-8FC1-CD795F75DA32}" type="presParOf" srcId="{50C653E4-D3D5-4421-BC77-CF3B4F8DFC05}" destId="{B4BA01EA-321C-4B28-B533-C0AD9854A925}" srcOrd="1" destOrd="0" presId="urn:microsoft.com/office/officeart/2008/layout/LinedList"/>
    <dgm:cxn modelId="{317EDAC2-446D-4E7F-8C64-E72F5F5B43E2}" type="presParOf" srcId="{B4BA01EA-321C-4B28-B533-C0AD9854A925}" destId="{D5230CEC-F038-477E-BC9D-29FD9E83F493}" srcOrd="0" destOrd="0" presId="urn:microsoft.com/office/officeart/2008/layout/LinedList"/>
    <dgm:cxn modelId="{E7333E38-F086-4011-A1C1-E957808018CD}" type="presParOf" srcId="{B4BA01EA-321C-4B28-B533-C0AD9854A925}" destId="{CDB412AB-8DA5-472A-B00C-6267A987CBE7}" srcOrd="1" destOrd="0" presId="urn:microsoft.com/office/officeart/2008/layout/LinedList"/>
    <dgm:cxn modelId="{7809DD16-57F9-450A-A5A4-77C10B0AE2FD}" type="presParOf" srcId="{50C653E4-D3D5-4421-BC77-CF3B4F8DFC05}" destId="{75F8961F-21CD-4A21-ADCA-6F2B9070EFF4}" srcOrd="2" destOrd="0" presId="urn:microsoft.com/office/officeart/2008/layout/LinedList"/>
    <dgm:cxn modelId="{9B1A7021-1B37-41D9-8890-52233AA30ED0}" type="presParOf" srcId="{50C653E4-D3D5-4421-BC77-CF3B4F8DFC05}" destId="{3A55DC6E-995A-4F2A-950F-401CFFA008FA}" srcOrd="3" destOrd="0" presId="urn:microsoft.com/office/officeart/2008/layout/LinedList"/>
    <dgm:cxn modelId="{B72CAB7D-23C4-43CF-A8B2-3ED49168F7A8}" type="presParOf" srcId="{3A55DC6E-995A-4F2A-950F-401CFFA008FA}" destId="{0E351309-3D24-49BA-8949-D79CB507E058}" srcOrd="0" destOrd="0" presId="urn:microsoft.com/office/officeart/2008/layout/LinedList"/>
    <dgm:cxn modelId="{9FBD75EC-AB85-4921-A60F-6F8DDEAB197D}" type="presParOf" srcId="{3A55DC6E-995A-4F2A-950F-401CFFA008FA}" destId="{4F7A676E-E4C2-4C08-886D-35E9CF4615B1}" srcOrd="1" destOrd="0" presId="urn:microsoft.com/office/officeart/2008/layout/LinedList"/>
    <dgm:cxn modelId="{21349119-D42F-4AA9-99F6-BD073E6B16EE}" type="presParOf" srcId="{50C653E4-D3D5-4421-BC77-CF3B4F8DFC05}" destId="{1D3F7B1C-D6B3-4670-90A7-0C3471525A36}" srcOrd="4" destOrd="0" presId="urn:microsoft.com/office/officeart/2008/layout/LinedList"/>
    <dgm:cxn modelId="{8498D381-0986-4FBB-BA12-58B2D81A01A3}" type="presParOf" srcId="{50C653E4-D3D5-4421-BC77-CF3B4F8DFC05}" destId="{1BCB32BE-9A96-4D49-9FA9-0EB839FEFD94}" srcOrd="5" destOrd="0" presId="urn:microsoft.com/office/officeart/2008/layout/LinedList"/>
    <dgm:cxn modelId="{E440AF9C-56DD-4510-AE67-EA5AC621A2EA}" type="presParOf" srcId="{1BCB32BE-9A96-4D49-9FA9-0EB839FEFD94}" destId="{502BFA85-DA6B-452F-AAA6-56316CD80E2C}" srcOrd="0" destOrd="0" presId="urn:microsoft.com/office/officeart/2008/layout/LinedList"/>
    <dgm:cxn modelId="{4A1694EE-9929-414E-9D9E-C491215EE7EE}" type="presParOf" srcId="{1BCB32BE-9A96-4D49-9FA9-0EB839FEFD94}" destId="{02697AEC-9167-45A2-8168-EC0A3CA39E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62562-1818-4042-AD32-3D2C53916C2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C3B18B-9036-4C9A-9404-00CC69807862}">
      <dgm:prSet/>
      <dgm:spPr/>
      <dgm:t>
        <a:bodyPr/>
        <a:lstStyle/>
        <a:p>
          <a:r>
            <a:rPr lang="en-GB"/>
            <a:t>Accomplishments</a:t>
          </a:r>
          <a:endParaRPr lang="en-US"/>
        </a:p>
      </dgm:t>
    </dgm:pt>
    <dgm:pt modelId="{F30BA13A-6B71-4E51-8B2E-B5F44C7A3ABF}" type="parTrans" cxnId="{DF87DC73-ABA2-4441-B928-28223F0ECE96}">
      <dgm:prSet/>
      <dgm:spPr/>
      <dgm:t>
        <a:bodyPr/>
        <a:lstStyle/>
        <a:p>
          <a:endParaRPr lang="en-US"/>
        </a:p>
      </dgm:t>
    </dgm:pt>
    <dgm:pt modelId="{2EA8FB24-F2F7-4A85-B789-32C2DD284C19}" type="sibTrans" cxnId="{DF87DC73-ABA2-4441-B928-28223F0ECE96}">
      <dgm:prSet/>
      <dgm:spPr/>
      <dgm:t>
        <a:bodyPr/>
        <a:lstStyle/>
        <a:p>
          <a:endParaRPr lang="en-US"/>
        </a:p>
      </dgm:t>
    </dgm:pt>
    <dgm:pt modelId="{4034D7FD-AACC-44D4-A420-42B21CD618F0}">
      <dgm:prSet/>
      <dgm:spPr/>
      <dgm:t>
        <a:bodyPr/>
        <a:lstStyle/>
        <a:p>
          <a:r>
            <a:rPr lang="en-US" dirty="0"/>
            <a:t>I was able to successful install the mmaction2 and using its inbuilt model on my problem.</a:t>
          </a:r>
        </a:p>
      </dgm:t>
    </dgm:pt>
    <dgm:pt modelId="{FEA9B67C-4E16-4342-983D-18C84E8D2BFE}" type="parTrans" cxnId="{2EA8F025-D5D2-4BAF-9874-9290AD994EB8}">
      <dgm:prSet/>
      <dgm:spPr/>
      <dgm:t>
        <a:bodyPr/>
        <a:lstStyle/>
        <a:p>
          <a:endParaRPr lang="en-US"/>
        </a:p>
      </dgm:t>
    </dgm:pt>
    <dgm:pt modelId="{8E6E3430-1631-4D5A-B212-93F22DC56936}" type="sibTrans" cxnId="{2EA8F025-D5D2-4BAF-9874-9290AD994EB8}">
      <dgm:prSet/>
      <dgm:spPr/>
      <dgm:t>
        <a:bodyPr/>
        <a:lstStyle/>
        <a:p>
          <a:endParaRPr lang="en-US"/>
        </a:p>
      </dgm:t>
    </dgm:pt>
    <dgm:pt modelId="{B90AFA7A-B335-45C2-8CEF-7988927E10DF}">
      <dgm:prSet/>
      <dgm:spPr/>
      <dgm:t>
        <a:bodyPr/>
        <a:lstStyle/>
        <a:p>
          <a:r>
            <a:rPr lang="en-US" dirty="0"/>
            <a:t>Extracted the RBG and flow  raw frames from dense flow from the dataset.</a:t>
          </a:r>
        </a:p>
      </dgm:t>
    </dgm:pt>
    <dgm:pt modelId="{E171B1C8-6EF1-4EE0-B67D-33EA4C1C0294}" type="parTrans" cxnId="{135C0EC5-477A-4B29-BBF7-7F21B0EBDB5B}">
      <dgm:prSet/>
      <dgm:spPr/>
      <dgm:t>
        <a:bodyPr/>
        <a:lstStyle/>
        <a:p>
          <a:endParaRPr lang="en-US"/>
        </a:p>
      </dgm:t>
    </dgm:pt>
    <dgm:pt modelId="{0E77CDF1-8749-46BF-A3CA-868F2A3B1DB1}" type="sibTrans" cxnId="{135C0EC5-477A-4B29-BBF7-7F21B0EBDB5B}">
      <dgm:prSet/>
      <dgm:spPr/>
      <dgm:t>
        <a:bodyPr/>
        <a:lstStyle/>
        <a:p>
          <a:endParaRPr lang="en-US"/>
        </a:p>
      </dgm:t>
    </dgm:pt>
    <dgm:pt modelId="{1BB5DCA6-01B0-4FD0-B27B-4BD887F29043}">
      <dgm:prSet/>
      <dgm:spPr/>
      <dgm:t>
        <a:bodyPr/>
        <a:lstStyle/>
        <a:p>
          <a:r>
            <a:rPr lang="en-GB" dirty="0"/>
            <a:t>Conclusion</a:t>
          </a:r>
          <a:endParaRPr lang="en-US" dirty="0"/>
        </a:p>
      </dgm:t>
    </dgm:pt>
    <dgm:pt modelId="{9E44A4A1-FD5E-4F77-90F0-701FD8E0BB88}" type="parTrans" cxnId="{85C1FD60-6833-4F1E-87C6-4F4B1DD25621}">
      <dgm:prSet/>
      <dgm:spPr/>
      <dgm:t>
        <a:bodyPr/>
        <a:lstStyle/>
        <a:p>
          <a:endParaRPr lang="en-US"/>
        </a:p>
      </dgm:t>
    </dgm:pt>
    <dgm:pt modelId="{C9AAFAC9-E9D7-4C7C-A582-50D7CC0BA52A}" type="sibTrans" cxnId="{85C1FD60-6833-4F1E-87C6-4F4B1DD25621}">
      <dgm:prSet/>
      <dgm:spPr/>
      <dgm:t>
        <a:bodyPr/>
        <a:lstStyle/>
        <a:p>
          <a:endParaRPr lang="en-US"/>
        </a:p>
      </dgm:t>
    </dgm:pt>
    <dgm:pt modelId="{E6CDD832-3133-B343-A6E0-41AF70D73320}">
      <dgm:prSet/>
      <dgm:spPr/>
      <dgm:t>
        <a:bodyPr/>
        <a:lstStyle/>
        <a:p>
          <a:r>
            <a:rPr lang="en-GB" dirty="0"/>
            <a:t>Changed the config file based on my requirement and created text files for the entire dataset in the format required by the config file.	</a:t>
          </a:r>
          <a:endParaRPr lang="en-US" dirty="0"/>
        </a:p>
      </dgm:t>
    </dgm:pt>
    <dgm:pt modelId="{3FD2A86D-888A-F640-A975-F048C516017C}" type="parTrans" cxnId="{18A597DC-5007-7046-ACD9-D4FFBE56891B}">
      <dgm:prSet/>
      <dgm:spPr/>
      <dgm:t>
        <a:bodyPr/>
        <a:lstStyle/>
        <a:p>
          <a:endParaRPr lang="en-US"/>
        </a:p>
      </dgm:t>
    </dgm:pt>
    <dgm:pt modelId="{13F61E12-8339-2848-8B27-BA0238421A87}" type="sibTrans" cxnId="{18A597DC-5007-7046-ACD9-D4FFBE56891B}">
      <dgm:prSet/>
      <dgm:spPr/>
      <dgm:t>
        <a:bodyPr/>
        <a:lstStyle/>
        <a:p>
          <a:endParaRPr lang="en-US"/>
        </a:p>
      </dgm:t>
    </dgm:pt>
    <dgm:pt modelId="{FBC3175E-6DD7-4B41-AE86-B72A6DF6CCBC}">
      <dgm:prSet/>
      <dgm:spPr/>
      <dgm:t>
        <a:bodyPr/>
        <a:lstStyle/>
        <a:p>
          <a:r>
            <a:rPr lang="en-GB" dirty="0"/>
            <a:t>In this project I tried to complete the single activity recognition for  UCF_24 based on the Slow fast and TSN. </a:t>
          </a:r>
          <a:endParaRPr lang="en-US" dirty="0"/>
        </a:p>
      </dgm:t>
    </dgm:pt>
    <dgm:pt modelId="{5C7696F2-7820-4E7F-9233-CBCCCA31AA35}" type="sibTrans" cxnId="{7457F51C-52F0-430B-AA42-6C9F2C10FA67}">
      <dgm:prSet/>
      <dgm:spPr/>
      <dgm:t>
        <a:bodyPr/>
        <a:lstStyle/>
        <a:p>
          <a:endParaRPr lang="en-US"/>
        </a:p>
      </dgm:t>
    </dgm:pt>
    <dgm:pt modelId="{DBB9CF93-97C7-4A94-8D8A-44BA8BD61972}" type="parTrans" cxnId="{7457F51C-52F0-430B-AA42-6C9F2C10FA67}">
      <dgm:prSet/>
      <dgm:spPr/>
      <dgm:t>
        <a:bodyPr/>
        <a:lstStyle/>
        <a:p>
          <a:endParaRPr lang="en-US"/>
        </a:p>
      </dgm:t>
    </dgm:pt>
    <dgm:pt modelId="{187340DE-E32B-462E-97C9-196AF6B4747A}" type="pres">
      <dgm:prSet presAssocID="{0C562562-1818-4042-AD32-3D2C53916C21}" presName="linear" presStyleCnt="0">
        <dgm:presLayoutVars>
          <dgm:dir/>
          <dgm:animLvl val="lvl"/>
          <dgm:resizeHandles val="exact"/>
        </dgm:presLayoutVars>
      </dgm:prSet>
      <dgm:spPr/>
    </dgm:pt>
    <dgm:pt modelId="{8D7A1AA9-32DB-4D8A-A3D9-8948201EC19F}" type="pres">
      <dgm:prSet presAssocID="{8EC3B18B-9036-4C9A-9404-00CC69807862}" presName="parentLin" presStyleCnt="0"/>
      <dgm:spPr/>
    </dgm:pt>
    <dgm:pt modelId="{38FCB6B0-39CE-424B-81FD-812B36678384}" type="pres">
      <dgm:prSet presAssocID="{8EC3B18B-9036-4C9A-9404-00CC69807862}" presName="parentLeftMargin" presStyleLbl="node1" presStyleIdx="0" presStyleCnt="2"/>
      <dgm:spPr/>
    </dgm:pt>
    <dgm:pt modelId="{3545E7D3-C41D-4BC7-AE34-BB108A73D266}" type="pres">
      <dgm:prSet presAssocID="{8EC3B18B-9036-4C9A-9404-00CC698078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B5FD94-462F-4EAB-872D-1213F4DC3617}" type="pres">
      <dgm:prSet presAssocID="{8EC3B18B-9036-4C9A-9404-00CC69807862}" presName="negativeSpace" presStyleCnt="0"/>
      <dgm:spPr/>
    </dgm:pt>
    <dgm:pt modelId="{4DADF9CB-6155-40B6-BEF0-E7E8E2A5EFDD}" type="pres">
      <dgm:prSet presAssocID="{8EC3B18B-9036-4C9A-9404-00CC69807862}" presName="childText" presStyleLbl="conFgAcc1" presStyleIdx="0" presStyleCnt="2">
        <dgm:presLayoutVars>
          <dgm:bulletEnabled val="1"/>
        </dgm:presLayoutVars>
      </dgm:prSet>
      <dgm:spPr/>
    </dgm:pt>
    <dgm:pt modelId="{DD6F18B8-793C-4C0E-B29A-450F2C1C73D3}" type="pres">
      <dgm:prSet presAssocID="{2EA8FB24-F2F7-4A85-B789-32C2DD284C19}" presName="spaceBetweenRectangles" presStyleCnt="0"/>
      <dgm:spPr/>
    </dgm:pt>
    <dgm:pt modelId="{3C10DFE4-D0BE-4153-908B-96A16FF1FA70}" type="pres">
      <dgm:prSet presAssocID="{1BB5DCA6-01B0-4FD0-B27B-4BD887F29043}" presName="parentLin" presStyleCnt="0"/>
      <dgm:spPr/>
    </dgm:pt>
    <dgm:pt modelId="{7C8EF876-740F-45CA-BCDD-F2C4B821641A}" type="pres">
      <dgm:prSet presAssocID="{1BB5DCA6-01B0-4FD0-B27B-4BD887F29043}" presName="parentLeftMargin" presStyleLbl="node1" presStyleIdx="0" presStyleCnt="2"/>
      <dgm:spPr/>
    </dgm:pt>
    <dgm:pt modelId="{DE782439-DE17-408A-A5CD-77FFC633AB99}" type="pres">
      <dgm:prSet presAssocID="{1BB5DCA6-01B0-4FD0-B27B-4BD887F290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9DF168-F307-4A5A-A6AF-CB784E717F42}" type="pres">
      <dgm:prSet presAssocID="{1BB5DCA6-01B0-4FD0-B27B-4BD887F29043}" presName="negativeSpace" presStyleCnt="0"/>
      <dgm:spPr/>
    </dgm:pt>
    <dgm:pt modelId="{DAAF3847-9284-4B3C-A193-976F44CBE532}" type="pres">
      <dgm:prSet presAssocID="{1BB5DCA6-01B0-4FD0-B27B-4BD887F290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57F51C-52F0-430B-AA42-6C9F2C10FA67}" srcId="{1BB5DCA6-01B0-4FD0-B27B-4BD887F29043}" destId="{FBC3175E-6DD7-4B41-AE86-B72A6DF6CCBC}" srcOrd="0" destOrd="0" parTransId="{DBB9CF93-97C7-4A94-8D8A-44BA8BD61972}" sibTransId="{5C7696F2-7820-4E7F-9233-CBCCCA31AA35}"/>
    <dgm:cxn modelId="{2EA8F025-D5D2-4BAF-9874-9290AD994EB8}" srcId="{8EC3B18B-9036-4C9A-9404-00CC69807862}" destId="{4034D7FD-AACC-44D4-A420-42B21CD618F0}" srcOrd="0" destOrd="0" parTransId="{FEA9B67C-4E16-4342-983D-18C84E8D2BFE}" sibTransId="{8E6E3430-1631-4D5A-B212-93F22DC56936}"/>
    <dgm:cxn modelId="{D35E263A-7B2A-4705-815E-1B46DECCF53D}" type="presOf" srcId="{B90AFA7A-B335-45C2-8CEF-7988927E10DF}" destId="{4DADF9CB-6155-40B6-BEF0-E7E8E2A5EFDD}" srcOrd="0" destOrd="1" presId="urn:microsoft.com/office/officeart/2005/8/layout/list1"/>
    <dgm:cxn modelId="{85C1FD60-6833-4F1E-87C6-4F4B1DD25621}" srcId="{0C562562-1818-4042-AD32-3D2C53916C21}" destId="{1BB5DCA6-01B0-4FD0-B27B-4BD887F29043}" srcOrd="1" destOrd="0" parTransId="{9E44A4A1-FD5E-4F77-90F0-701FD8E0BB88}" sibTransId="{C9AAFAC9-E9D7-4C7C-A582-50D7CC0BA52A}"/>
    <dgm:cxn modelId="{814D2568-B80A-498D-8571-EAEA19D484AA}" type="presOf" srcId="{1BB5DCA6-01B0-4FD0-B27B-4BD887F29043}" destId="{DE782439-DE17-408A-A5CD-77FFC633AB99}" srcOrd="1" destOrd="0" presId="urn:microsoft.com/office/officeart/2005/8/layout/list1"/>
    <dgm:cxn modelId="{DF87DC73-ABA2-4441-B928-28223F0ECE96}" srcId="{0C562562-1818-4042-AD32-3D2C53916C21}" destId="{8EC3B18B-9036-4C9A-9404-00CC69807862}" srcOrd="0" destOrd="0" parTransId="{F30BA13A-6B71-4E51-8B2E-B5F44C7A3ABF}" sibTransId="{2EA8FB24-F2F7-4A85-B789-32C2DD284C19}"/>
    <dgm:cxn modelId="{0ED72E7F-1A5E-4C3E-BEDF-7658CF02916F}" type="presOf" srcId="{0C562562-1818-4042-AD32-3D2C53916C21}" destId="{187340DE-E32B-462E-97C9-196AF6B4747A}" srcOrd="0" destOrd="0" presId="urn:microsoft.com/office/officeart/2005/8/layout/list1"/>
    <dgm:cxn modelId="{F797179F-28DB-4395-AE09-A2666DF3720C}" type="presOf" srcId="{4034D7FD-AACC-44D4-A420-42B21CD618F0}" destId="{4DADF9CB-6155-40B6-BEF0-E7E8E2A5EFDD}" srcOrd="0" destOrd="0" presId="urn:microsoft.com/office/officeart/2005/8/layout/list1"/>
    <dgm:cxn modelId="{F7DF9CB6-E615-4968-BD76-E426E97B4993}" type="presOf" srcId="{FBC3175E-6DD7-4B41-AE86-B72A6DF6CCBC}" destId="{DAAF3847-9284-4B3C-A193-976F44CBE532}" srcOrd="0" destOrd="0" presId="urn:microsoft.com/office/officeart/2005/8/layout/list1"/>
    <dgm:cxn modelId="{B95BFCB7-748A-434E-87C3-A0EA59E099D9}" type="presOf" srcId="{8EC3B18B-9036-4C9A-9404-00CC69807862}" destId="{3545E7D3-C41D-4BC7-AE34-BB108A73D266}" srcOrd="1" destOrd="0" presId="urn:microsoft.com/office/officeart/2005/8/layout/list1"/>
    <dgm:cxn modelId="{463CF9BE-D0A7-4039-9DC5-33ACF2241140}" type="presOf" srcId="{8EC3B18B-9036-4C9A-9404-00CC69807862}" destId="{38FCB6B0-39CE-424B-81FD-812B36678384}" srcOrd="0" destOrd="0" presId="urn:microsoft.com/office/officeart/2005/8/layout/list1"/>
    <dgm:cxn modelId="{135C0EC5-477A-4B29-BBF7-7F21B0EBDB5B}" srcId="{8EC3B18B-9036-4C9A-9404-00CC69807862}" destId="{B90AFA7A-B335-45C2-8CEF-7988927E10DF}" srcOrd="1" destOrd="0" parTransId="{E171B1C8-6EF1-4EE0-B67D-33EA4C1C0294}" sibTransId="{0E77CDF1-8749-46BF-A3CA-868F2A3B1DB1}"/>
    <dgm:cxn modelId="{EAE46BD2-B344-4443-9950-81E3DC35E528}" type="presOf" srcId="{E6CDD832-3133-B343-A6E0-41AF70D73320}" destId="{4DADF9CB-6155-40B6-BEF0-E7E8E2A5EFDD}" srcOrd="0" destOrd="2" presId="urn:microsoft.com/office/officeart/2005/8/layout/list1"/>
    <dgm:cxn modelId="{18A597DC-5007-7046-ACD9-D4FFBE56891B}" srcId="{8EC3B18B-9036-4C9A-9404-00CC69807862}" destId="{E6CDD832-3133-B343-A6E0-41AF70D73320}" srcOrd="2" destOrd="0" parTransId="{3FD2A86D-888A-F640-A975-F048C516017C}" sibTransId="{13F61E12-8339-2848-8B27-BA0238421A87}"/>
    <dgm:cxn modelId="{799079DE-AB8E-44EA-B660-D82BEA3789C3}" type="presOf" srcId="{1BB5DCA6-01B0-4FD0-B27B-4BD887F29043}" destId="{7C8EF876-740F-45CA-BCDD-F2C4B821641A}" srcOrd="0" destOrd="0" presId="urn:microsoft.com/office/officeart/2005/8/layout/list1"/>
    <dgm:cxn modelId="{0BD3B833-A027-4C0F-B389-F7771E68323D}" type="presParOf" srcId="{187340DE-E32B-462E-97C9-196AF6B4747A}" destId="{8D7A1AA9-32DB-4D8A-A3D9-8948201EC19F}" srcOrd="0" destOrd="0" presId="urn:microsoft.com/office/officeart/2005/8/layout/list1"/>
    <dgm:cxn modelId="{F34316E0-28C4-4D47-8A7D-AA822CE1D45C}" type="presParOf" srcId="{8D7A1AA9-32DB-4D8A-A3D9-8948201EC19F}" destId="{38FCB6B0-39CE-424B-81FD-812B36678384}" srcOrd="0" destOrd="0" presId="urn:microsoft.com/office/officeart/2005/8/layout/list1"/>
    <dgm:cxn modelId="{FD39C722-11A9-4598-89E9-D3485A2AE082}" type="presParOf" srcId="{8D7A1AA9-32DB-4D8A-A3D9-8948201EC19F}" destId="{3545E7D3-C41D-4BC7-AE34-BB108A73D266}" srcOrd="1" destOrd="0" presId="urn:microsoft.com/office/officeart/2005/8/layout/list1"/>
    <dgm:cxn modelId="{1BF350E1-4F25-4EF6-9711-62930DD5A8FF}" type="presParOf" srcId="{187340DE-E32B-462E-97C9-196AF6B4747A}" destId="{4CB5FD94-462F-4EAB-872D-1213F4DC3617}" srcOrd="1" destOrd="0" presId="urn:microsoft.com/office/officeart/2005/8/layout/list1"/>
    <dgm:cxn modelId="{6E8F98F7-36CC-46E2-B665-ADF4615ABDA5}" type="presParOf" srcId="{187340DE-E32B-462E-97C9-196AF6B4747A}" destId="{4DADF9CB-6155-40B6-BEF0-E7E8E2A5EFDD}" srcOrd="2" destOrd="0" presId="urn:microsoft.com/office/officeart/2005/8/layout/list1"/>
    <dgm:cxn modelId="{55643482-D2F5-4A3F-995A-6C6937B73530}" type="presParOf" srcId="{187340DE-E32B-462E-97C9-196AF6B4747A}" destId="{DD6F18B8-793C-4C0E-B29A-450F2C1C73D3}" srcOrd="3" destOrd="0" presId="urn:microsoft.com/office/officeart/2005/8/layout/list1"/>
    <dgm:cxn modelId="{B9AE15F1-9426-4C53-8486-C8EB688890EE}" type="presParOf" srcId="{187340DE-E32B-462E-97C9-196AF6B4747A}" destId="{3C10DFE4-D0BE-4153-908B-96A16FF1FA70}" srcOrd="4" destOrd="0" presId="urn:microsoft.com/office/officeart/2005/8/layout/list1"/>
    <dgm:cxn modelId="{07D8B95C-2E61-4C2E-BCA6-900D490B2F3A}" type="presParOf" srcId="{3C10DFE4-D0BE-4153-908B-96A16FF1FA70}" destId="{7C8EF876-740F-45CA-BCDD-F2C4B821641A}" srcOrd="0" destOrd="0" presId="urn:microsoft.com/office/officeart/2005/8/layout/list1"/>
    <dgm:cxn modelId="{43BA6C6B-E19E-4C80-BE14-87D17F5DF06C}" type="presParOf" srcId="{3C10DFE4-D0BE-4153-908B-96A16FF1FA70}" destId="{DE782439-DE17-408A-A5CD-77FFC633AB99}" srcOrd="1" destOrd="0" presId="urn:microsoft.com/office/officeart/2005/8/layout/list1"/>
    <dgm:cxn modelId="{125AAC13-605C-4A4A-A462-9B566F8CA0B1}" type="presParOf" srcId="{187340DE-E32B-462E-97C9-196AF6B4747A}" destId="{499DF168-F307-4A5A-A6AF-CB784E717F42}" srcOrd="5" destOrd="0" presId="urn:microsoft.com/office/officeart/2005/8/layout/list1"/>
    <dgm:cxn modelId="{ACC028D4-0416-4AF9-80E7-B6717259599D}" type="presParOf" srcId="{187340DE-E32B-462E-97C9-196AF6B4747A}" destId="{DAAF3847-9284-4B3C-A193-976F44CBE5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73F5-511E-4EBF-9666-6D5489775634}">
      <dsp:nvSpPr>
        <dsp:cNvPr id="0" name=""/>
        <dsp:cNvSpPr/>
      </dsp:nvSpPr>
      <dsp:spPr>
        <a:xfrm>
          <a:off x="0" y="1840"/>
          <a:ext cx="48323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30CEC-F038-477E-BC9D-29FD9E83F493}">
      <dsp:nvSpPr>
        <dsp:cNvPr id="0" name=""/>
        <dsp:cNvSpPr/>
      </dsp:nvSpPr>
      <dsp:spPr>
        <a:xfrm>
          <a:off x="0" y="0"/>
          <a:ext cx="4832349" cy="140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My aim is to compare the Human activity recognition on UCF101_24 using TSN, and slow fast method based on various evaluation metrics like accuracy, etc.</a:t>
          </a:r>
          <a:endParaRPr lang="en-US" sz="2200" kern="1200" dirty="0"/>
        </a:p>
      </dsp:txBody>
      <dsp:txXfrm>
        <a:off x="0" y="0"/>
        <a:ext cx="4832349" cy="1402495"/>
      </dsp:txXfrm>
    </dsp:sp>
    <dsp:sp modelId="{75F8961F-21CD-4A21-ADCA-6F2B9070EFF4}">
      <dsp:nvSpPr>
        <dsp:cNvPr id="0" name=""/>
        <dsp:cNvSpPr/>
      </dsp:nvSpPr>
      <dsp:spPr>
        <a:xfrm>
          <a:off x="0" y="1404335"/>
          <a:ext cx="48323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51309-3D24-49BA-8949-D79CB507E058}">
      <dsp:nvSpPr>
        <dsp:cNvPr id="0" name=""/>
        <dsp:cNvSpPr/>
      </dsp:nvSpPr>
      <dsp:spPr>
        <a:xfrm>
          <a:off x="0" y="1404335"/>
          <a:ext cx="4832349" cy="200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UCF101_24 is a 24-class dataset for video activity recognition dataset collected from YouTube.</a:t>
          </a:r>
        </a:p>
      </dsp:txBody>
      <dsp:txXfrm>
        <a:off x="0" y="1404335"/>
        <a:ext cx="4832349" cy="2003536"/>
      </dsp:txXfrm>
    </dsp:sp>
    <dsp:sp modelId="{1D3F7B1C-D6B3-4670-90A7-0C3471525A36}">
      <dsp:nvSpPr>
        <dsp:cNvPr id="0" name=""/>
        <dsp:cNvSpPr/>
      </dsp:nvSpPr>
      <dsp:spPr>
        <a:xfrm>
          <a:off x="0" y="3407871"/>
          <a:ext cx="48323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BFA85-DA6B-452F-AAA6-56316CD80E2C}">
      <dsp:nvSpPr>
        <dsp:cNvPr id="0" name=""/>
        <dsp:cNvSpPr/>
      </dsp:nvSpPr>
      <dsp:spPr>
        <a:xfrm>
          <a:off x="0" y="3407871"/>
          <a:ext cx="4832349" cy="200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</a:t>
          </a:r>
          <a:r>
            <a:rPr lang="en-US" sz="2200" kern="1200" baseline="0" dirty="0"/>
            <a:t> any typical UCf101_24 video you will only have single activity. In each class there will be around 100 to 150 videos for both training and testing.</a:t>
          </a:r>
        </a:p>
      </dsp:txBody>
      <dsp:txXfrm>
        <a:off x="0" y="3407871"/>
        <a:ext cx="4832349" cy="2003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F9CB-6155-40B6-BEF0-E7E8E2A5EFDD}">
      <dsp:nvSpPr>
        <dsp:cNvPr id="0" name=""/>
        <dsp:cNvSpPr/>
      </dsp:nvSpPr>
      <dsp:spPr>
        <a:xfrm>
          <a:off x="0" y="574312"/>
          <a:ext cx="6089650" cy="289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16560" rIns="4726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 was able to successful install the mmaction2 and using its inbuilt model on my problem.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Extracted the RBG and flow  raw frames from dense flow from the dataset.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Changed the config file based on my requirement and created text files for the entire dataset in the format required by the config file.	</a:t>
          </a:r>
          <a:endParaRPr lang="en-US" sz="2000" kern="1200" dirty="0"/>
        </a:p>
      </dsp:txBody>
      <dsp:txXfrm>
        <a:off x="0" y="574312"/>
        <a:ext cx="6089650" cy="2898000"/>
      </dsp:txXfrm>
    </dsp:sp>
    <dsp:sp modelId="{3545E7D3-C41D-4BC7-AE34-BB108A73D266}">
      <dsp:nvSpPr>
        <dsp:cNvPr id="0" name=""/>
        <dsp:cNvSpPr/>
      </dsp:nvSpPr>
      <dsp:spPr>
        <a:xfrm>
          <a:off x="304482" y="279112"/>
          <a:ext cx="426275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Accomplishments</a:t>
          </a:r>
          <a:endParaRPr lang="en-US" sz="2000" kern="1200"/>
        </a:p>
      </dsp:txBody>
      <dsp:txXfrm>
        <a:off x="333303" y="307933"/>
        <a:ext cx="4205113" cy="532758"/>
      </dsp:txXfrm>
    </dsp:sp>
    <dsp:sp modelId="{DAAF3847-9284-4B3C-A193-976F44CBE532}">
      <dsp:nvSpPr>
        <dsp:cNvPr id="0" name=""/>
        <dsp:cNvSpPr/>
      </dsp:nvSpPr>
      <dsp:spPr>
        <a:xfrm>
          <a:off x="0" y="3875512"/>
          <a:ext cx="608965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416560" rIns="47262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 this project I tried to complete the single activity recognition for  UCF_24 based on the Slow fast and TSN. </a:t>
          </a:r>
          <a:endParaRPr lang="en-US" sz="2000" kern="1200" dirty="0"/>
        </a:p>
      </dsp:txBody>
      <dsp:txXfrm>
        <a:off x="0" y="3875512"/>
        <a:ext cx="6089650" cy="1417500"/>
      </dsp:txXfrm>
    </dsp:sp>
    <dsp:sp modelId="{DE782439-DE17-408A-A5CD-77FFC633AB99}">
      <dsp:nvSpPr>
        <dsp:cNvPr id="0" name=""/>
        <dsp:cNvSpPr/>
      </dsp:nvSpPr>
      <dsp:spPr>
        <a:xfrm>
          <a:off x="304482" y="3580312"/>
          <a:ext cx="4262755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Conclusion</a:t>
          </a:r>
          <a:endParaRPr lang="en-US" sz="2000" kern="1200" dirty="0"/>
        </a:p>
      </dsp:txBody>
      <dsp:txXfrm>
        <a:off x="333303" y="3609133"/>
        <a:ext cx="420511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F0A1B-E311-4E6D-8AA8-64E59F665DA8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5769E-D704-4DF9-970F-99D0DE422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6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Testing </a:t>
            </a:r>
          </a:p>
          <a:p>
            <a:r>
              <a:rPr lang="en-GB" dirty="0"/>
              <a:t>Top1 accuracy on 910 images is 75.82% </a:t>
            </a:r>
          </a:p>
          <a:p>
            <a:r>
              <a:rPr lang="en-GB" dirty="0"/>
              <a:t>Top 5 accuracy is 97.97%</a:t>
            </a:r>
          </a:p>
          <a:p>
            <a:endParaRPr lang="en-GB" dirty="0"/>
          </a:p>
          <a:p>
            <a:r>
              <a:rPr lang="en-GB" dirty="0"/>
              <a:t>Mean class accuracy is 75.50 %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l-G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133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videos per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category.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l-G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Number of Frames per Video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320 Average Frames Width per Video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240 Average Frames Height per Video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26 Average Frames Per Seconds per Video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path looks temporal dimension </a:t>
            </a:r>
          </a:p>
          <a:p>
            <a:endParaRPr lang="en-US" dirty="0"/>
          </a:p>
          <a:p>
            <a:r>
              <a:rPr lang="en-US" dirty="0"/>
              <a:t>The no of frames in the fast past will be more than slow path because it need look at temporal  dimension. In my case no of frames is 8 times more in fast path.</a:t>
            </a:r>
          </a:p>
          <a:p>
            <a:endParaRPr lang="en-US" dirty="0"/>
          </a:p>
          <a:p>
            <a:r>
              <a:rPr lang="en-US" dirty="0"/>
              <a:t>Epochs 150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 training  a single RBG part with standard model given in mmaction2  </a:t>
            </a:r>
          </a:p>
          <a:p>
            <a:endParaRPr lang="en-US" dirty="0"/>
          </a:p>
          <a:p>
            <a:r>
              <a:rPr lang="en-US" dirty="0"/>
              <a:t>Tried to do TSN flow part but it had some issues with the config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Optimizer is SGD 0.00125 for 1 GPU</a:t>
            </a:r>
          </a:p>
          <a:p>
            <a:r>
              <a:rPr lang="en-US" dirty="0"/>
              <a:t>After the 150</a:t>
            </a:r>
            <a:r>
              <a:rPr lang="en-US" baseline="30000" dirty="0"/>
              <a:t>th</a:t>
            </a:r>
            <a:r>
              <a:rPr lang="en-US" dirty="0"/>
              <a:t> epoch the top1 accuracy is 85% and top5 accuracy is 99.38%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  <a:p>
            <a:r>
              <a:rPr lang="en-US" dirty="0"/>
              <a:t>Optimizer is SGD 0.0016 for 1GPU</a:t>
            </a:r>
          </a:p>
          <a:p>
            <a:r>
              <a:rPr lang="en-US" dirty="0"/>
              <a:t>After the 75th epoch the top1 Accuracy is 97.66% and top5 accuracy is 99.53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Testing </a:t>
            </a:r>
          </a:p>
          <a:p>
            <a:r>
              <a:rPr lang="en-GB" dirty="0"/>
              <a:t>Top1 accuracy on 910 images is 88.13% </a:t>
            </a:r>
          </a:p>
          <a:p>
            <a:r>
              <a:rPr lang="en-GB" dirty="0"/>
              <a:t>Top 5 accuracy is 97.47%</a:t>
            </a:r>
          </a:p>
          <a:p>
            <a:endParaRPr lang="en-GB" dirty="0"/>
          </a:p>
          <a:p>
            <a:r>
              <a:rPr lang="en-GB" dirty="0"/>
              <a:t>Mean class accuracy is 88.06 %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5769E-D704-4DF9-970F-99D0DE422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D14D-0160-42A7-B67D-3E4C287F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D9C39-A19E-4CF4-8996-76D044DC9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8CD3-6FCA-4CEB-8469-E4BB66C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62F3-8E83-4A81-AC0E-0B6BAF8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00D2-4D05-4CEA-A956-DA43559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1688-2E64-40C3-9761-9CB9F437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EBAA-3072-4944-B04C-DE83766BA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3F1A-6AA6-480E-A3DF-C875E4E3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A339-42F4-4D8C-81CD-412E979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F7B0-DC05-432A-A964-2646F281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7FD82-1E0C-40B3-B494-2359CCF44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20CF-003E-4232-BBED-B8E02FCC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35C9-7D70-40AB-ABDB-35FD6A70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B613-1D34-4278-990A-854FF76B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2B3F-67C3-4ADF-8ACF-D7BF222C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D32-BBFF-4659-A3D4-616E8319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C01-A184-4151-AE1C-C37CFB52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65C3-F1DF-46D1-868E-5C0A5F72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1220-B601-4E66-9BC4-B2419F19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FFF0-D73F-4260-92FE-5FDE8853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8B97-417A-4AE8-8403-0737CA8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C822-AFBA-42EF-8877-BE8CD3E0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155A-5BE2-4931-8C8F-8DB500EA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57B8-4047-4EF4-A483-66D643A2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3FE8-12ED-4764-B68B-DBCBC0A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B16A-D74B-45E8-9E3E-B92DD0C1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2EF65-6207-4ABD-AAE7-9B3AA614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779B2-FCE8-4564-BEC1-4880229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C6AF2-2D69-43C0-A7CA-7ED1F0B6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2AEC-085B-4AEA-BC20-B371348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185C-5699-43D8-916D-BEB3F36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B65-ACC0-4978-9975-9A0A08F2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4BDA-96FD-4208-840E-B2DEF61F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A74D2-1C1A-47F0-ADA2-1D7CF4FE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9E459-5F8C-4AE8-8E31-EC93FBB2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29249-0A53-4395-BBA7-8DACCA143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AFCBF-F8E8-4072-A4B8-83769515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E7302-0BBB-4F21-BBD0-D65DDE1E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F2A60-CE09-4CB6-ADF6-9B401365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E6B-365B-4EC3-AF7C-CBB3CB2F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3CC6F-F807-4286-91B9-F4C3E53B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7B94D-3F45-49CE-B664-CBEBC671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FB2B8-B35A-4238-B623-CA400C79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AD72C-DF18-43F6-A140-12A4DA42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D0F17-CF33-4115-B033-BB3F0A27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FA6C-CBAC-427F-BEB3-1D9A9DEE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EC62-75B3-4314-B5B7-4BD45FAC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EAC6-3AB2-450B-B5B7-4A4FDC19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29F4D-E10B-4A20-A057-A250800D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7B4ED-9460-47BD-A6EA-A5A2F4C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234B-4819-4F97-B6D0-31E0555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5BDCD-9290-43A4-B28C-F3ACA85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CE4-E021-431A-B1AA-B8E19BB5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47FB-1AD3-4E47-ADFF-5016EA28F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D296-F25F-4B97-80FE-E670D409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A114-61E3-44A5-ABBF-522617CF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5C051-B854-427E-A196-39568596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1F65-4538-404D-823F-45D906BB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B7735-04C9-415C-8FCB-31BE667B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3F22-D6AB-4B92-A295-B7FD4CA8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9F87-7932-46BE-B463-A9B436A48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7EF2-B243-41B7-B124-EBCC1609D7F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9D0C-A40C-489B-86C9-27E0AF4A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CBF8-2418-4BD5-B08F-00E03A03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AC63-7002-4015-A4F8-C774655C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B0B03-1E11-4D8A-A5E3-0E3B0CD1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COMPARISON OF TEMPORAL SEGMENT NETWORK METHOD AND SLOWFASTMETHOD FOR VIDEO ACTION RECOGNITION </a:t>
            </a:r>
            <a:endParaRPr lang="en-US" sz="5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50FB-45AA-48B2-8CDF-90E7666AC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					Sai Srinath </a:t>
            </a:r>
            <a:r>
              <a:rPr lang="en-GB" dirty="0" err="1">
                <a:solidFill>
                  <a:schemeClr val="bg1"/>
                </a:solidFill>
              </a:rPr>
              <a:t>Alla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					 12/16/2021</a:t>
            </a:r>
          </a:p>
        </p:txBody>
      </p:sp>
    </p:spTree>
    <p:extLst>
      <p:ext uri="{BB962C8B-B14F-4D97-AF65-F5344CB8AC3E}">
        <p14:creationId xmlns:p14="http://schemas.microsoft.com/office/powerpoint/2010/main" val="29089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1436-C7B7-4B32-940A-833A1443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Result(Testing Slow fast)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6FAF-A4FC-BD48-9545-58E044C4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8" y="1798874"/>
            <a:ext cx="1105029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033EE3-5A60-C147-A59D-71BB8D188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982"/>
            <a:ext cx="12192000" cy="40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022E-948E-4073-9AF1-B9E7413B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accent5">
                    <a:lumMod val="75000"/>
                  </a:schemeClr>
                </a:solidFill>
              </a:rPr>
              <a:t>Discussion for future work</a:t>
            </a:r>
            <a:endParaRPr lang="en-US" sz="5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09A7-0347-4244-A236-9265DE79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32" y="800100"/>
            <a:ext cx="4882243" cy="52715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Complete the Flow part of the TSN and combine both with an aggregate functions like Average pooling ,etc.</a:t>
            </a:r>
          </a:p>
          <a:p>
            <a:r>
              <a:rPr lang="en-US" sz="2400" dirty="0"/>
              <a:t>Change the various hyper parameters in the config file before training .</a:t>
            </a:r>
          </a:p>
          <a:p>
            <a:r>
              <a:rPr lang="en-US" sz="2400" dirty="0"/>
              <a:t>Using the Parallel processing for training is perfect for this kind of problems.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1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08418-CA8D-463C-B539-F8F1F90C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D7A2D6C-16C7-4DC5-863C-ABA7E61B9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20909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88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5B0B5-2793-43CE-B513-A228EBFB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2E2A-9C3F-4012-8ACC-7E9800CD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2516777"/>
            <a:ext cx="10222039" cy="3660185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In your Image processing class previous semester I worked on image classification using ensemble technique so, in this class I worked on video activity recognition to get a better understand on video processing.</a:t>
            </a:r>
          </a:p>
          <a:p>
            <a:r>
              <a:rPr lang="en-GB" sz="2200" dirty="0"/>
              <a:t>The main idea behind this project is for better understanding of the latest  problems and problem solving techniques in compute vision.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219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1AB3D-C8F7-4A6F-AEE1-AB6EC933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r>
              <a:rPr lang="en-GB" sz="5200" dirty="0">
                <a:solidFill>
                  <a:schemeClr val="bg1"/>
                </a:solidFill>
              </a:rPr>
              <a:t> </a:t>
            </a:r>
            <a:endParaRPr lang="en-US" sz="5200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6D6A052-D551-4992-B92A-BE7CE687C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23038"/>
              </p:ext>
            </p:extLst>
          </p:nvPr>
        </p:nvGraphicFramePr>
        <p:xfrm>
          <a:off x="6521450" y="621792"/>
          <a:ext cx="4832349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55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DEF4B1-8C5C-4E76-8243-78EC69AA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  <a:r>
              <a:rPr lang="en-GB" sz="5200" dirty="0">
                <a:solidFill>
                  <a:schemeClr val="bg1"/>
                </a:solidFill>
              </a:rPr>
              <a:t>	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312358-A614-4B78-8F32-2C43DE98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722376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Both RBG frames and Optical flow from all the videos of entire 24 class are extracted using the Dense flow component of the mmaction2. </a:t>
            </a:r>
          </a:p>
          <a:p>
            <a:r>
              <a:rPr lang="en-GB" sz="2400" dirty="0"/>
              <a:t>Created a text file for for both training and testing in a format so that the config file can access the raw frames extracted.</a:t>
            </a:r>
          </a:p>
          <a:p>
            <a:r>
              <a:rPr lang="en-GB" sz="2400" dirty="0"/>
              <a:t>The entire extracted frame will be given to config file to access the dataset.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3445B-8B1A-F744-AEEA-57C0A6302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7" y="4772025"/>
            <a:ext cx="4842662" cy="15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D7ED-A6F6-49B3-A50A-561609FC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Slow Fast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EF75FA-ECBE-8F4B-A763-6DBBC19A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5" y="942974"/>
            <a:ext cx="6100952" cy="5157789"/>
          </a:xfrm>
        </p:spPr>
        <p:txBody>
          <a:bodyPr/>
          <a:lstStyle/>
          <a:p>
            <a:pPr algn="just"/>
            <a:r>
              <a:rPr lang="en-US" dirty="0"/>
              <a:t>Slow fast Method is based on the training network based slow frame rate and fast frame rate and have lateral connections between both the networks .</a:t>
            </a:r>
          </a:p>
          <a:p>
            <a:pPr algn="just"/>
            <a:r>
              <a:rPr lang="en-US" dirty="0"/>
              <a:t>The slow path extracts the spatial semantics, and the fast past captures the fine motion(Temporal Dimension). </a:t>
            </a:r>
          </a:p>
          <a:p>
            <a:pPr algn="just"/>
            <a:r>
              <a:rPr lang="en-US" dirty="0"/>
              <a:t>This slow fast work on the RGB images in training and testing.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B418B-B7C1-48F5-91E0-CF18B6FD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9" y="722540"/>
            <a:ext cx="3889918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Temporal</a:t>
            </a:r>
            <a:br>
              <a:rPr lang="en-US" sz="4000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segment 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E1451-6A22-CD4A-82D0-9CC507BA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1057274"/>
            <a:ext cx="6553199" cy="4429125"/>
          </a:xfrm>
        </p:spPr>
        <p:txBody>
          <a:bodyPr/>
          <a:lstStyle/>
          <a:p>
            <a:r>
              <a:rPr lang="en-US" dirty="0"/>
              <a:t>Temporal Segment network method is based on converting a single video into multiple snippets (K snippets) and training different networks on the both the RGB and flow images extracted from the snippets.</a:t>
            </a:r>
          </a:p>
          <a:p>
            <a:r>
              <a:rPr lang="en-US" dirty="0"/>
              <a:t>I my case I took the value of k=1 and tried  to train on both RBG network and flow Network.</a:t>
            </a:r>
          </a:p>
        </p:txBody>
      </p:sp>
    </p:spTree>
    <p:extLst>
      <p:ext uri="{BB962C8B-B14F-4D97-AF65-F5344CB8AC3E}">
        <p14:creationId xmlns:p14="http://schemas.microsoft.com/office/powerpoint/2010/main" val="4016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801DA-901C-4EB4-A332-E457BF0D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Results(Training Slow fast)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age of a book&#10;&#10;Description automatically generated with low confidence">
            <a:extLst>
              <a:ext uri="{FF2B5EF4-FFF2-40B4-BE49-F238E27FC236}">
                <a16:creationId xmlns:a16="http://schemas.microsoft.com/office/drawing/2014/main" id="{82BB5C95-1C9E-164B-8F65-C2658128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14601"/>
            <a:ext cx="11496821" cy="38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8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1436-C7B7-4B32-940A-833A1443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Result(training TSN RGB)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6FAF-A4FC-BD48-9545-58E044C4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8" y="1798874"/>
            <a:ext cx="1105029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4FDF01-4359-2047-8CD4-29FA1D4E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807"/>
            <a:ext cx="12086094" cy="38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D1436-C7B7-4B32-940A-833A1443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Result(Testing TSN RBG)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6FAF-A4FC-BD48-9545-58E044C4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8" y="1798874"/>
            <a:ext cx="1105029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5277F3-BD6F-EB49-B8F3-E99390A3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821"/>
            <a:ext cx="121920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1045</TotalTime>
  <Words>722</Words>
  <Application>Microsoft Macintosh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 COMPARISON OF TEMPORAL SEGMENT NETWORK METHOD AND SLOWFASTMETHOD FOR VIDEO ACTION RECOGNITION </vt:lpstr>
      <vt:lpstr>Motivation</vt:lpstr>
      <vt:lpstr>Introduction </vt:lpstr>
      <vt:lpstr>Dataset </vt:lpstr>
      <vt:lpstr>Slow Fast </vt:lpstr>
      <vt:lpstr>Temporal segment Method </vt:lpstr>
      <vt:lpstr>Results(Training Slow fast)</vt:lpstr>
      <vt:lpstr>Result(training TSN RGB)</vt:lpstr>
      <vt:lpstr>Result(Testing TSN RBG)</vt:lpstr>
      <vt:lpstr>Result(Testing Slow fast)</vt:lpstr>
      <vt:lpstr>Discussion for 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Student Engagement in Collaborative Learning Environment</dc:title>
  <dc:creator>Ugesh Egala</dc:creator>
  <cp:lastModifiedBy>Sai Srinath Alla</cp:lastModifiedBy>
  <cp:revision>103</cp:revision>
  <dcterms:created xsi:type="dcterms:W3CDTF">2021-12-16T04:47:11Z</dcterms:created>
  <dcterms:modified xsi:type="dcterms:W3CDTF">2021-12-19T06:01:09Z</dcterms:modified>
</cp:coreProperties>
</file>