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8" r:id="rId4"/>
    <p:sldId id="264" r:id="rId5"/>
    <p:sldId id="263" r:id="rId6"/>
    <p:sldId id="260" r:id="rId7"/>
    <p:sldId id="259" r:id="rId8"/>
    <p:sldId id="265" r:id="rId9"/>
    <p:sldId id="266" r:id="rId10"/>
    <p:sldId id="267" r:id="rId11"/>
    <p:sldId id="268" r:id="rId12"/>
    <p:sldId id="269" r:id="rId13"/>
    <p:sldId id="285" r:id="rId14"/>
    <p:sldId id="277" r:id="rId15"/>
    <p:sldId id="275" r:id="rId16"/>
    <p:sldId id="276"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yan" initials="d" lastIdx="1" clrIdx="0">
    <p:extLst>
      <p:ext uri="{19B8F6BF-5375-455C-9EA6-DF929625EA0E}">
        <p15:presenceInfo xmlns:p15="http://schemas.microsoft.com/office/powerpoint/2012/main" userId="da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8E89-23EA-4BED-8A67-ADAA80A93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ABC7A5-D3D1-41B3-BD51-731AA189B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8527B6-799A-4B50-8E5C-426108FF4573}"/>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E81AF92A-AF91-4B6F-8F1C-94528455C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2D569-8591-4E22-A8EE-F3B9237D923C}"/>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136992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9B75-D615-4E6D-A9C6-6412205D2C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86F49-EA40-45FD-B231-97D9D8E49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8367A-D516-452E-9E20-42986A2C9D9E}"/>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C09D7F8A-83AC-46F9-862D-0424D72EF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ADB69-34D5-47D1-9B4E-FB6D666710E2}"/>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271105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874C8-497C-4B1A-9E8A-2D3994127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C86A1B-EA4D-41FA-B275-DF409FDBD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C7D74-EE5F-48ED-AD2C-5CFA1DCF2229}"/>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8E195BA2-EB63-41EC-BC06-3689E4397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59444-0330-468A-A108-6C3AE86311ED}"/>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104619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567F-7B8E-4A85-93DF-F8BE0961B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52332-E7A3-4DEF-B2B2-CEA08D315E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68AFF-2152-4DF7-B5DB-D525AE327CA3}"/>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EB3C71F5-55F0-4DC6-86E8-72308C505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A1CB5-A91D-4228-841A-A9E42CCA9F80}"/>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420732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9351-6C59-4119-A138-969B730D5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21BB1-C2E6-4662-BCF0-6FA9A6B78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8433E-F558-49C5-BF5E-1BA967F3A30C}"/>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F8E303C5-6FB0-4D98-9213-BA23FB773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EE925-F77E-4869-800F-545685423569}"/>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162338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7FB5-7101-4E26-A8C7-E27334729D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D5DCFD-3227-4CB8-8C56-4B8BFB47D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B5FF78-FB4A-405D-8E8B-7638A2FF4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765701-B1C5-44A1-8B78-42726379AB8B}"/>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6" name="Footer Placeholder 5">
            <a:extLst>
              <a:ext uri="{FF2B5EF4-FFF2-40B4-BE49-F238E27FC236}">
                <a16:creationId xmlns:a16="http://schemas.microsoft.com/office/drawing/2014/main" id="{42938C0F-8235-4293-B620-05B22D09B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297392-0185-4929-821E-31BADC9AD870}"/>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392092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85EC-06E4-430E-A4DE-2EBE7091CE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364CFE-8332-4706-9AF3-7F141C040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A5776-46F3-44FE-BEA2-E5860A7813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D7A3BC-E72C-41EE-AA85-2842B83B1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E8D21-E569-45DE-8EA7-C0EC39546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4BB099-F06C-4F82-B36A-2B50E83449A8}"/>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8" name="Footer Placeholder 7">
            <a:extLst>
              <a:ext uri="{FF2B5EF4-FFF2-40B4-BE49-F238E27FC236}">
                <a16:creationId xmlns:a16="http://schemas.microsoft.com/office/drawing/2014/main" id="{26906D3E-8399-4BD7-A605-841865853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B16A11-5069-4B46-9AB6-58BB6106F506}"/>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324881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1A6C-D2D9-4A9C-8CA2-D354C9578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B6E1F7-9C1E-4001-9C92-E9CEC542C2F3}"/>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4" name="Footer Placeholder 3">
            <a:extLst>
              <a:ext uri="{FF2B5EF4-FFF2-40B4-BE49-F238E27FC236}">
                <a16:creationId xmlns:a16="http://schemas.microsoft.com/office/drawing/2014/main" id="{1CDEF78A-41CD-467A-8AA0-C618BB5EB4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1502FF-F730-4D47-B928-013C6E04D39D}"/>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79890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91FD4-1CD9-4ACD-9138-DDC8A3B8E472}"/>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3" name="Footer Placeholder 2">
            <a:extLst>
              <a:ext uri="{FF2B5EF4-FFF2-40B4-BE49-F238E27FC236}">
                <a16:creationId xmlns:a16="http://schemas.microsoft.com/office/drawing/2014/main" id="{1D402392-5D99-4F23-93DE-760AC7CF0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9C3F9C-A476-4CF1-B832-45F52DC96A0B}"/>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172970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324B-680F-43D2-A4AE-C7738CD5D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66DA6D-0472-4CAC-A348-D495D5F5D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691A60-69A6-407D-ADF8-7AE67C61A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6DDD1-F055-4A4C-8688-F9AA49E77DFC}"/>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6" name="Footer Placeholder 5">
            <a:extLst>
              <a:ext uri="{FF2B5EF4-FFF2-40B4-BE49-F238E27FC236}">
                <a16:creationId xmlns:a16="http://schemas.microsoft.com/office/drawing/2014/main" id="{B61B5086-7A13-4A85-A743-ABE745E603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F78FC0-08C5-489D-8EAC-2611B8F65869}"/>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323152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ED0-58D0-4531-9FDF-7D7755535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BFEE8-CC9B-4F96-A96D-EECAB6A1E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2B05B9-0CC9-4F6E-ADD4-A789613FE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51E22-BAB4-47D6-AE21-418CE3640C12}"/>
              </a:ext>
            </a:extLst>
          </p:cNvPr>
          <p:cNvSpPr>
            <a:spLocks noGrp="1"/>
          </p:cNvSpPr>
          <p:nvPr>
            <p:ph type="dt" sz="half" idx="10"/>
          </p:nvPr>
        </p:nvSpPr>
        <p:spPr/>
        <p:txBody>
          <a:bodyPr/>
          <a:lstStyle/>
          <a:p>
            <a:fld id="{BE00003A-1FB4-4824-B2B1-9F3ACB5D8A84}" type="datetimeFigureOut">
              <a:rPr lang="en-IN" smtClean="0"/>
              <a:t>25-09-2020</a:t>
            </a:fld>
            <a:endParaRPr lang="en-IN"/>
          </a:p>
        </p:txBody>
      </p:sp>
      <p:sp>
        <p:nvSpPr>
          <p:cNvPr id="6" name="Footer Placeholder 5">
            <a:extLst>
              <a:ext uri="{FF2B5EF4-FFF2-40B4-BE49-F238E27FC236}">
                <a16:creationId xmlns:a16="http://schemas.microsoft.com/office/drawing/2014/main" id="{1DA5548B-201D-4A08-A347-F7E2EDABAE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0C7B0-CFD4-4523-AF9F-B530E1512E9C}"/>
              </a:ext>
            </a:extLst>
          </p:cNvPr>
          <p:cNvSpPr>
            <a:spLocks noGrp="1"/>
          </p:cNvSpPr>
          <p:nvPr>
            <p:ph type="sldNum" sz="quarter" idx="12"/>
          </p:nvPr>
        </p:nvSpPr>
        <p:spPr/>
        <p:txBody>
          <a:bodyPr/>
          <a:lstStyle/>
          <a:p>
            <a:fld id="{4E422BFD-D5FF-4AD4-95F7-0A30C47D96E3}" type="slidenum">
              <a:rPr lang="en-IN" smtClean="0"/>
              <a:t>‹#›</a:t>
            </a:fld>
            <a:endParaRPr lang="en-IN"/>
          </a:p>
        </p:txBody>
      </p:sp>
    </p:spTree>
    <p:extLst>
      <p:ext uri="{BB962C8B-B14F-4D97-AF65-F5344CB8AC3E}">
        <p14:creationId xmlns:p14="http://schemas.microsoft.com/office/powerpoint/2010/main" val="318966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7F284-B832-4DE9-A696-28289B695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E837-68BC-4150-92F9-7F8DCC5CE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3E607-8771-4984-A1AF-79A854EB0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0003A-1FB4-4824-B2B1-9F3ACB5D8A84}" type="datetimeFigureOut">
              <a:rPr lang="en-IN" smtClean="0"/>
              <a:t>25-09-2020</a:t>
            </a:fld>
            <a:endParaRPr lang="en-IN"/>
          </a:p>
        </p:txBody>
      </p:sp>
      <p:sp>
        <p:nvSpPr>
          <p:cNvPr id="5" name="Footer Placeholder 4">
            <a:extLst>
              <a:ext uri="{FF2B5EF4-FFF2-40B4-BE49-F238E27FC236}">
                <a16:creationId xmlns:a16="http://schemas.microsoft.com/office/drawing/2014/main" id="{446C53CC-44F5-44D0-8AF4-923C4447C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32260D-DC70-4EB4-B712-7962D3074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22BFD-D5FF-4AD4-95F7-0A30C47D96E3}" type="slidenum">
              <a:rPr lang="en-IN" smtClean="0"/>
              <a:t>‹#›</a:t>
            </a:fld>
            <a:endParaRPr lang="en-IN"/>
          </a:p>
        </p:txBody>
      </p:sp>
    </p:spTree>
    <p:extLst>
      <p:ext uri="{BB962C8B-B14F-4D97-AF65-F5344CB8AC3E}">
        <p14:creationId xmlns:p14="http://schemas.microsoft.com/office/powerpoint/2010/main" val="192686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9FB1-A1CE-4B39-876E-E5AC3524EE4E}"/>
              </a:ext>
            </a:extLst>
          </p:cNvPr>
          <p:cNvSpPr>
            <a:spLocks noGrp="1"/>
          </p:cNvSpPr>
          <p:nvPr>
            <p:ph type="title"/>
          </p:nvPr>
        </p:nvSpPr>
        <p:spPr>
          <a:xfrm>
            <a:off x="838200" y="217503"/>
            <a:ext cx="10515600" cy="688019"/>
          </a:xfrm>
        </p:spPr>
        <p:txBody>
          <a:bodyPr>
            <a:normAutofit/>
          </a:bodyPr>
          <a:lstStyle/>
          <a:p>
            <a:r>
              <a:rPr lang="en-IN" sz="2800" dirty="0">
                <a:solidFill>
                  <a:schemeClr val="accent1"/>
                </a:solidFill>
              </a:rPr>
              <a:t>Table of Contents  </a:t>
            </a:r>
          </a:p>
        </p:txBody>
      </p:sp>
      <p:sp>
        <p:nvSpPr>
          <p:cNvPr id="3" name="Content Placeholder 2">
            <a:extLst>
              <a:ext uri="{FF2B5EF4-FFF2-40B4-BE49-F238E27FC236}">
                <a16:creationId xmlns:a16="http://schemas.microsoft.com/office/drawing/2014/main" id="{909B0F3B-7668-4B85-9EFE-1597231C6E80}"/>
              </a:ext>
            </a:extLst>
          </p:cNvPr>
          <p:cNvSpPr>
            <a:spLocks noGrp="1"/>
          </p:cNvSpPr>
          <p:nvPr>
            <p:ph idx="1"/>
          </p:nvPr>
        </p:nvSpPr>
        <p:spPr>
          <a:xfrm>
            <a:off x="838200" y="905522"/>
            <a:ext cx="10515600" cy="5952477"/>
          </a:xfrm>
        </p:spPr>
        <p:txBody>
          <a:bodyPr>
            <a:noAutofit/>
          </a:bodyPr>
          <a:lstStyle/>
          <a:p>
            <a:r>
              <a:rPr lang="en-IN" sz="2400" dirty="0">
                <a:latin typeface="+mj-lt"/>
              </a:rPr>
              <a:t>What is Mobile application testing  :</a:t>
            </a:r>
          </a:p>
          <a:p>
            <a:r>
              <a:rPr lang="en-IN" sz="2400" dirty="0">
                <a:latin typeface="+mj-lt"/>
              </a:rPr>
              <a:t>Types of testing </a:t>
            </a:r>
          </a:p>
          <a:p>
            <a:r>
              <a:rPr lang="en-IN" sz="2400" dirty="0">
                <a:latin typeface="+mj-lt"/>
              </a:rPr>
              <a:t>Mobile Application Testing Strategy :</a:t>
            </a:r>
          </a:p>
          <a:p>
            <a:r>
              <a:rPr lang="en-IN" sz="2400" dirty="0">
                <a:latin typeface="+mj-lt"/>
              </a:rPr>
              <a:t>Types of Mobile Emulators:</a:t>
            </a:r>
          </a:p>
          <a:p>
            <a:r>
              <a:rPr lang="en-US" sz="2400" dirty="0">
                <a:latin typeface="+mj-lt"/>
              </a:rPr>
              <a:t>Difference between emulators and simulators</a:t>
            </a:r>
          </a:p>
          <a:p>
            <a:r>
              <a:rPr lang="en-IN" sz="2400" dirty="0">
                <a:latin typeface="+mj-lt"/>
              </a:rPr>
              <a:t>Native vs Hybrid vs Mobile Web</a:t>
            </a:r>
            <a:endParaRPr lang="en-US" sz="2400" dirty="0">
              <a:latin typeface="+mj-lt"/>
            </a:endParaRPr>
          </a:p>
          <a:p>
            <a:r>
              <a:rPr lang="en-IN" sz="2400" dirty="0">
                <a:latin typeface="+mj-lt"/>
              </a:rPr>
              <a:t>Mobile Operating Systems </a:t>
            </a:r>
          </a:p>
          <a:p>
            <a:r>
              <a:rPr lang="en-IN" sz="2400" dirty="0">
                <a:latin typeface="+mj-lt"/>
              </a:rPr>
              <a:t>Mobile device types </a:t>
            </a:r>
          </a:p>
          <a:p>
            <a:r>
              <a:rPr lang="en-IN" sz="2400" dirty="0">
                <a:latin typeface="+mj-lt"/>
              </a:rPr>
              <a:t>Device vs Application Testing</a:t>
            </a:r>
          </a:p>
          <a:p>
            <a:r>
              <a:rPr lang="en-IN" sz="2400" dirty="0">
                <a:latin typeface="+mj-lt"/>
              </a:rPr>
              <a:t>Mobile UI Testing </a:t>
            </a:r>
            <a:endParaRPr lang="en-US" sz="2400" dirty="0">
              <a:latin typeface="+mj-lt"/>
            </a:endParaRPr>
          </a:p>
          <a:p>
            <a:r>
              <a:rPr lang="en-IN" sz="2400" dirty="0">
                <a:latin typeface="+mj-lt"/>
              </a:rPr>
              <a:t>Android Testing Frameworks </a:t>
            </a:r>
          </a:p>
          <a:p>
            <a:r>
              <a:rPr lang="en-IN" sz="2400" dirty="0">
                <a:latin typeface="+mj-lt"/>
              </a:rPr>
              <a:t>IOS  Testing Frameworks </a:t>
            </a:r>
          </a:p>
        </p:txBody>
      </p:sp>
    </p:spTree>
    <p:extLst>
      <p:ext uri="{BB962C8B-B14F-4D97-AF65-F5344CB8AC3E}">
        <p14:creationId xmlns:p14="http://schemas.microsoft.com/office/powerpoint/2010/main" val="273792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E2F6-0891-46C0-A5FA-139427B81B2D}"/>
              </a:ext>
            </a:extLst>
          </p:cNvPr>
          <p:cNvSpPr>
            <a:spLocks noGrp="1"/>
          </p:cNvSpPr>
          <p:nvPr>
            <p:ph type="title"/>
          </p:nvPr>
        </p:nvSpPr>
        <p:spPr/>
        <p:txBody>
          <a:bodyPr/>
          <a:lstStyle/>
          <a:p>
            <a:br>
              <a:rPr lang="en-IN" dirty="0"/>
            </a:br>
            <a:r>
              <a:rPr lang="en-IN" sz="2800" dirty="0">
                <a:latin typeface="+mn-lt"/>
              </a:rPr>
              <a:t>Security Testing</a:t>
            </a:r>
          </a:p>
        </p:txBody>
      </p:sp>
      <p:sp>
        <p:nvSpPr>
          <p:cNvPr id="3" name="Content Placeholder 2">
            <a:extLst>
              <a:ext uri="{FF2B5EF4-FFF2-40B4-BE49-F238E27FC236}">
                <a16:creationId xmlns:a16="http://schemas.microsoft.com/office/drawing/2014/main" id="{82246E9C-077F-4DB7-850F-E4BDD2026DBF}"/>
              </a:ext>
            </a:extLst>
          </p:cNvPr>
          <p:cNvSpPr>
            <a:spLocks noGrp="1"/>
          </p:cNvSpPr>
          <p:nvPr>
            <p:ph idx="1"/>
          </p:nvPr>
        </p:nvSpPr>
        <p:spPr/>
        <p:txBody>
          <a:bodyPr>
            <a:normAutofit fontScale="92500" lnSpcReduction="20000"/>
          </a:bodyPr>
          <a:lstStyle/>
          <a:p>
            <a:pPr marL="0" indent="0">
              <a:buNone/>
            </a:pPr>
            <a:r>
              <a:rPr lang="en-US" dirty="0">
                <a:latin typeface="+mj-lt"/>
              </a:rPr>
              <a:t>The fundamental objective of security testing is to ensure that the application’s data and networking security requirements are met as per guidelines.</a:t>
            </a:r>
          </a:p>
          <a:p>
            <a:endParaRPr lang="en-US" dirty="0">
              <a:latin typeface="+mj-lt"/>
            </a:endParaRPr>
          </a:p>
          <a:p>
            <a:pPr marL="0" indent="0">
              <a:buNone/>
            </a:pPr>
            <a:r>
              <a:rPr lang="en-US" dirty="0">
                <a:latin typeface="+mj-lt"/>
              </a:rPr>
              <a:t>To validate that the application is able to withstand any brute force attack which is an automated process of trial and error used to guess a person’s username, password or credit-card number.</a:t>
            </a:r>
          </a:p>
          <a:p>
            <a:pPr marL="0" indent="0">
              <a:buNone/>
            </a:pPr>
            <a:r>
              <a:rPr lang="en-US" dirty="0">
                <a:latin typeface="+mj-lt"/>
              </a:rPr>
              <a:t>1. To validate whether an application is not permitting an attacker to access sensitive content or functionality without proper authentication.</a:t>
            </a:r>
          </a:p>
          <a:p>
            <a:pPr marL="0" indent="0">
              <a:buNone/>
            </a:pPr>
            <a:r>
              <a:rPr lang="en-US" dirty="0">
                <a:latin typeface="+mj-lt"/>
              </a:rPr>
              <a:t>2. To validate that the application has a strong password protection system and it does not permit an attacker to obtain, change or recover another user’s password.</a:t>
            </a:r>
            <a:endParaRPr lang="en-IN" dirty="0">
              <a:latin typeface="+mj-lt"/>
            </a:endParaRPr>
          </a:p>
        </p:txBody>
      </p:sp>
    </p:spTree>
    <p:extLst>
      <p:ext uri="{BB962C8B-B14F-4D97-AF65-F5344CB8AC3E}">
        <p14:creationId xmlns:p14="http://schemas.microsoft.com/office/powerpoint/2010/main" val="60370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BFC1-90D2-4C06-96D2-26DDAD71CBD5}"/>
              </a:ext>
            </a:extLst>
          </p:cNvPr>
          <p:cNvSpPr>
            <a:spLocks noGrp="1"/>
          </p:cNvSpPr>
          <p:nvPr>
            <p:ph type="title"/>
          </p:nvPr>
        </p:nvSpPr>
        <p:spPr/>
        <p:txBody>
          <a:bodyPr>
            <a:normAutofit/>
          </a:bodyPr>
          <a:lstStyle/>
          <a:p>
            <a:br>
              <a:rPr lang="en-IN" sz="3200" b="1" dirty="0"/>
            </a:br>
            <a:r>
              <a:rPr lang="en-IN" sz="2800" b="1" dirty="0">
                <a:solidFill>
                  <a:schemeClr val="accent1"/>
                </a:solidFill>
              </a:rPr>
              <a:t>Mobile Application Testing Strategy :</a:t>
            </a:r>
          </a:p>
        </p:txBody>
      </p:sp>
      <p:sp>
        <p:nvSpPr>
          <p:cNvPr id="3" name="Content Placeholder 2">
            <a:extLst>
              <a:ext uri="{FF2B5EF4-FFF2-40B4-BE49-F238E27FC236}">
                <a16:creationId xmlns:a16="http://schemas.microsoft.com/office/drawing/2014/main" id="{F3ED25D5-8CB2-4969-9939-DE4F63AC8700}"/>
              </a:ext>
            </a:extLst>
          </p:cNvPr>
          <p:cNvSpPr>
            <a:spLocks noGrp="1"/>
          </p:cNvSpPr>
          <p:nvPr>
            <p:ph idx="1"/>
          </p:nvPr>
        </p:nvSpPr>
        <p:spPr/>
        <p:txBody>
          <a:bodyPr>
            <a:normAutofit/>
          </a:bodyPr>
          <a:lstStyle/>
          <a:p>
            <a:pPr marL="0" indent="0">
              <a:buNone/>
            </a:pPr>
            <a:r>
              <a:rPr lang="en-US" sz="2400" dirty="0">
                <a:latin typeface="+mj-lt"/>
              </a:rPr>
              <a:t>The Test strategy should make sure that all the quality and performance guidelines are met. A few pointers in this area:</a:t>
            </a:r>
          </a:p>
          <a:p>
            <a:pPr marL="0" indent="0">
              <a:buNone/>
            </a:pPr>
            <a:endParaRPr lang="en-US" sz="2400" dirty="0">
              <a:latin typeface="+mj-lt"/>
            </a:endParaRPr>
          </a:p>
          <a:p>
            <a:pPr marL="0" indent="0">
              <a:buNone/>
            </a:pPr>
            <a:r>
              <a:rPr lang="en-US" sz="2400" dirty="0">
                <a:latin typeface="+mj-lt"/>
              </a:rPr>
              <a:t>1.</a:t>
            </a:r>
            <a:r>
              <a:rPr lang="en-US" sz="2400" b="1" dirty="0">
                <a:latin typeface="+mj-lt"/>
              </a:rPr>
              <a:t>Selection of the devices </a:t>
            </a:r>
            <a:r>
              <a:rPr lang="en-US" sz="2400" dirty="0">
                <a:latin typeface="+mj-lt"/>
              </a:rPr>
              <a:t>:Analyze the market and choose the devices that are widely used. </a:t>
            </a:r>
          </a:p>
          <a:p>
            <a:pPr marL="0" indent="0">
              <a:buNone/>
            </a:pPr>
            <a:r>
              <a:rPr lang="en-US" sz="2400" dirty="0">
                <a:latin typeface="+mj-lt"/>
              </a:rPr>
              <a:t>2.</a:t>
            </a:r>
            <a:r>
              <a:rPr lang="en-US" sz="2400" b="1" dirty="0">
                <a:latin typeface="+mj-lt"/>
              </a:rPr>
              <a:t>Emulators</a:t>
            </a:r>
            <a:r>
              <a:rPr lang="en-US" sz="2400" dirty="0">
                <a:latin typeface="+mj-lt"/>
              </a:rPr>
              <a:t>  : The use of these is extremely useful in the initial stages of development, as they allow quick and efficient checking of the app.</a:t>
            </a:r>
          </a:p>
          <a:p>
            <a:pPr marL="0" indent="0">
              <a:buNone/>
            </a:pPr>
            <a:r>
              <a:rPr lang="en-US" sz="2400" dirty="0">
                <a:latin typeface="+mj-lt"/>
              </a:rPr>
              <a:t>Emulator is a system that runs software from one environment to another environment without changing the software itself</a:t>
            </a:r>
            <a:endParaRPr lang="en-IN" sz="2400" dirty="0">
              <a:latin typeface="+mj-lt"/>
            </a:endParaRPr>
          </a:p>
        </p:txBody>
      </p:sp>
    </p:spTree>
    <p:extLst>
      <p:ext uri="{BB962C8B-B14F-4D97-AF65-F5344CB8AC3E}">
        <p14:creationId xmlns:p14="http://schemas.microsoft.com/office/powerpoint/2010/main" val="159698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C39B-D112-4942-8C39-324DB6DEC83F}"/>
              </a:ext>
            </a:extLst>
          </p:cNvPr>
          <p:cNvSpPr>
            <a:spLocks noGrp="1"/>
          </p:cNvSpPr>
          <p:nvPr>
            <p:ph type="title"/>
          </p:nvPr>
        </p:nvSpPr>
        <p:spPr/>
        <p:txBody>
          <a:bodyPr>
            <a:normAutofit/>
          </a:bodyPr>
          <a:lstStyle/>
          <a:p>
            <a:r>
              <a:rPr lang="en-IN" sz="2800" b="1" dirty="0">
                <a:solidFill>
                  <a:schemeClr val="accent1"/>
                </a:solidFill>
              </a:rPr>
              <a:t>Types of Mobile Emulators:</a:t>
            </a:r>
          </a:p>
        </p:txBody>
      </p:sp>
      <p:sp>
        <p:nvSpPr>
          <p:cNvPr id="3" name="Content Placeholder 2">
            <a:extLst>
              <a:ext uri="{FF2B5EF4-FFF2-40B4-BE49-F238E27FC236}">
                <a16:creationId xmlns:a16="http://schemas.microsoft.com/office/drawing/2014/main" id="{408DFC58-0497-4E1D-A296-F91753EC561C}"/>
              </a:ext>
            </a:extLst>
          </p:cNvPr>
          <p:cNvSpPr>
            <a:spLocks noGrp="1"/>
          </p:cNvSpPr>
          <p:nvPr>
            <p:ph idx="1"/>
          </p:nvPr>
        </p:nvSpPr>
        <p:spPr/>
        <p:txBody>
          <a:bodyPr/>
          <a:lstStyle/>
          <a:p>
            <a:endParaRPr lang="en-IN" dirty="0"/>
          </a:p>
          <a:p>
            <a:r>
              <a:rPr lang="en-IN" b="1" dirty="0">
                <a:latin typeface="+mj-lt"/>
              </a:rPr>
              <a:t>Device Emulator- </a:t>
            </a:r>
            <a:r>
              <a:rPr lang="en-IN" dirty="0">
                <a:latin typeface="+mj-lt"/>
              </a:rPr>
              <a:t>provided by device manufacturers</a:t>
            </a:r>
          </a:p>
          <a:p>
            <a:r>
              <a:rPr lang="en-IN" b="1" dirty="0">
                <a:latin typeface="+mj-lt"/>
              </a:rPr>
              <a:t>Browser Emulator- </a:t>
            </a:r>
            <a:r>
              <a:rPr lang="en-IN" dirty="0">
                <a:latin typeface="+mj-lt"/>
              </a:rPr>
              <a:t>simulates mobile browser environments.</a:t>
            </a:r>
          </a:p>
          <a:p>
            <a:r>
              <a:rPr lang="en-IN" b="1" dirty="0">
                <a:latin typeface="+mj-lt"/>
              </a:rPr>
              <a:t>Operating systems Emulator- </a:t>
            </a:r>
            <a:r>
              <a:rPr lang="en-IN" dirty="0">
                <a:latin typeface="+mj-lt"/>
              </a:rPr>
              <a:t>Apple provides emulators for iPhones,</a:t>
            </a:r>
          </a:p>
          <a:p>
            <a:pPr marL="0" indent="0">
              <a:buNone/>
            </a:pPr>
            <a:r>
              <a:rPr lang="en-IN" dirty="0">
                <a:latin typeface="+mj-lt"/>
              </a:rPr>
              <a:t>Microsoft for Windows phones and Google Android phones</a:t>
            </a:r>
          </a:p>
        </p:txBody>
      </p:sp>
    </p:spTree>
    <p:extLst>
      <p:ext uri="{BB962C8B-B14F-4D97-AF65-F5344CB8AC3E}">
        <p14:creationId xmlns:p14="http://schemas.microsoft.com/office/powerpoint/2010/main" val="306859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006F-2E6C-42AB-A842-8D9711B537CF}"/>
              </a:ext>
            </a:extLst>
          </p:cNvPr>
          <p:cNvSpPr>
            <a:spLocks noGrp="1"/>
          </p:cNvSpPr>
          <p:nvPr>
            <p:ph type="title"/>
          </p:nvPr>
        </p:nvSpPr>
        <p:spPr>
          <a:xfrm>
            <a:off x="838200" y="365126"/>
            <a:ext cx="10515600" cy="522642"/>
          </a:xfrm>
        </p:spPr>
        <p:txBody>
          <a:bodyPr>
            <a:normAutofit/>
          </a:bodyPr>
          <a:lstStyle/>
          <a:p>
            <a:r>
              <a:rPr lang="en-US" sz="2800" b="1" dirty="0">
                <a:solidFill>
                  <a:schemeClr val="accent1"/>
                </a:solidFill>
              </a:rPr>
              <a:t>Difference between emulators and simulators</a:t>
            </a:r>
            <a:endParaRPr lang="en-IN" sz="2800" b="1" dirty="0">
              <a:solidFill>
                <a:schemeClr val="accent1"/>
              </a:solidFill>
            </a:endParaRPr>
          </a:p>
        </p:txBody>
      </p:sp>
      <p:graphicFrame>
        <p:nvGraphicFramePr>
          <p:cNvPr id="4" name="Table 4">
            <a:extLst>
              <a:ext uri="{FF2B5EF4-FFF2-40B4-BE49-F238E27FC236}">
                <a16:creationId xmlns:a16="http://schemas.microsoft.com/office/drawing/2014/main" id="{733923C4-F10D-48D2-9F67-014620064929}"/>
              </a:ext>
            </a:extLst>
          </p:cNvPr>
          <p:cNvGraphicFramePr>
            <a:graphicFrameLocks noGrp="1"/>
          </p:cNvGraphicFramePr>
          <p:nvPr>
            <p:ph idx="1"/>
            <p:extLst>
              <p:ext uri="{D42A27DB-BD31-4B8C-83A1-F6EECF244321}">
                <p14:modId xmlns:p14="http://schemas.microsoft.com/office/powerpoint/2010/main" val="430033611"/>
              </p:ext>
            </p:extLst>
          </p:nvPr>
        </p:nvGraphicFramePr>
        <p:xfrm>
          <a:off x="213064" y="1065320"/>
          <a:ext cx="11887200" cy="5685852"/>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465652866"/>
                    </a:ext>
                  </a:extLst>
                </a:gridCol>
                <a:gridCol w="5943600">
                  <a:extLst>
                    <a:ext uri="{9D8B030D-6E8A-4147-A177-3AD203B41FA5}">
                      <a16:colId xmlns:a16="http://schemas.microsoft.com/office/drawing/2014/main" val="698949631"/>
                    </a:ext>
                  </a:extLst>
                </a:gridCol>
              </a:tblGrid>
              <a:tr h="6462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Emulators</a:t>
                      </a:r>
                      <a:endParaRPr lang="en-IN" sz="2800"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Simulators</a:t>
                      </a:r>
                      <a:endParaRPr lang="en-IN" sz="2800" dirty="0"/>
                    </a:p>
                    <a:p>
                      <a:endParaRPr lang="en-IN" dirty="0"/>
                    </a:p>
                  </a:txBody>
                  <a:tcPr/>
                </a:tc>
                <a:extLst>
                  <a:ext uri="{0D108BD9-81ED-4DB2-BD59-A6C34878D82A}">
                    <a16:rowId xmlns:a16="http://schemas.microsoft.com/office/drawing/2014/main" val="3367459032"/>
                  </a:ext>
                </a:extLst>
              </a:tr>
              <a:tr h="1477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emulator is an application that emulates real mobile device software, hardware and operating systems, allowing us to test and debug our applications.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simulator is a less complex application that simulates internal behavior of a device, but does not emulate hardware and does not work over the real operating system.</a:t>
                      </a:r>
                      <a:endParaRPr lang="en-IN" dirty="0"/>
                    </a:p>
                    <a:p>
                      <a:endParaRPr lang="en-IN" dirty="0"/>
                    </a:p>
                  </a:txBody>
                  <a:tcPr/>
                </a:tc>
                <a:extLst>
                  <a:ext uri="{0D108BD9-81ED-4DB2-BD59-A6C34878D82A}">
                    <a16:rowId xmlns:a16="http://schemas.microsoft.com/office/drawing/2014/main" val="3345692420"/>
                  </a:ext>
                </a:extLst>
              </a:tr>
              <a:tr h="92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Emulator is usually provided by device manufacturer.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simulator may be created by the device manufacturer or by some other company. </a:t>
                      </a:r>
                    </a:p>
                    <a:p>
                      <a:endParaRPr lang="en-IN" dirty="0"/>
                    </a:p>
                  </a:txBody>
                  <a:tcPr/>
                </a:tc>
                <a:extLst>
                  <a:ext uri="{0D108BD9-81ED-4DB2-BD59-A6C34878D82A}">
                    <a16:rowId xmlns:a16="http://schemas.microsoft.com/office/drawing/2014/main" val="3176747036"/>
                  </a:ext>
                </a:extLst>
              </a:tr>
              <a:tr h="92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Emulators are written in machine-level assembly languages.</a:t>
                      </a:r>
                    </a:p>
                    <a:p>
                      <a:endParaRPr lang="en-IN" dirty="0"/>
                    </a:p>
                  </a:txBody>
                  <a:tcPr/>
                </a:tc>
                <a:tc>
                  <a:txBody>
                    <a:bodyPr/>
                    <a:lstStyle/>
                    <a:p>
                      <a:r>
                        <a:rPr lang="en-US" dirty="0"/>
                        <a:t>Simulators are written in high level languages.</a:t>
                      </a:r>
                      <a:endParaRPr lang="en-IN" dirty="0"/>
                    </a:p>
                  </a:txBody>
                  <a:tcPr/>
                </a:tc>
                <a:extLst>
                  <a:ext uri="{0D108BD9-81ED-4DB2-BD59-A6C34878D82A}">
                    <a16:rowId xmlns:a16="http://schemas.microsoft.com/office/drawing/2014/main" val="2046103579"/>
                  </a:ext>
                </a:extLst>
              </a:tr>
              <a:tr h="6462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Emulators are more suitable for debugging.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Simulators can be difficult for debugging purpose.</a:t>
                      </a:r>
                    </a:p>
                    <a:p>
                      <a:endParaRPr lang="en-IN" dirty="0"/>
                    </a:p>
                  </a:txBody>
                  <a:tcPr/>
                </a:tc>
                <a:extLst>
                  <a:ext uri="{0D108BD9-81ED-4DB2-BD59-A6C34878D82A}">
                    <a16:rowId xmlns:a16="http://schemas.microsoft.com/office/drawing/2014/main" val="3776296613"/>
                  </a:ext>
                </a:extLst>
              </a:tr>
              <a:tr h="923278">
                <a:tc>
                  <a:txBody>
                    <a:bodyPr/>
                    <a:lstStyle/>
                    <a:p>
                      <a:r>
                        <a:rPr lang="en-US" dirty="0"/>
                        <a:t>Often an emulator comes as a complete re- implementation of the original software . e.g. - Android (SDK) Emulator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Simulator is just a partial re-implementation of the original software e.g. - iOS Simulator </a:t>
                      </a:r>
                      <a:endParaRPr lang="en-IN" dirty="0"/>
                    </a:p>
                    <a:p>
                      <a:endParaRPr lang="en-IN" dirty="0"/>
                    </a:p>
                  </a:txBody>
                  <a:tcPr/>
                </a:tc>
                <a:extLst>
                  <a:ext uri="{0D108BD9-81ED-4DB2-BD59-A6C34878D82A}">
                    <a16:rowId xmlns:a16="http://schemas.microsoft.com/office/drawing/2014/main" val="3615456204"/>
                  </a:ext>
                </a:extLst>
              </a:tr>
            </a:tbl>
          </a:graphicData>
        </a:graphic>
      </p:graphicFrame>
    </p:spTree>
    <p:extLst>
      <p:ext uri="{BB962C8B-B14F-4D97-AF65-F5344CB8AC3E}">
        <p14:creationId xmlns:p14="http://schemas.microsoft.com/office/powerpoint/2010/main" val="8727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DCA8-ED13-456D-8B1A-C7C961F04223}"/>
              </a:ext>
            </a:extLst>
          </p:cNvPr>
          <p:cNvSpPr>
            <a:spLocks noGrp="1"/>
          </p:cNvSpPr>
          <p:nvPr>
            <p:ph type="title"/>
          </p:nvPr>
        </p:nvSpPr>
        <p:spPr/>
        <p:txBody>
          <a:bodyPr>
            <a:normAutofit/>
          </a:bodyPr>
          <a:lstStyle/>
          <a:p>
            <a:r>
              <a:rPr lang="en-IN" sz="2800" b="1" dirty="0">
                <a:solidFill>
                  <a:schemeClr val="accent1"/>
                </a:solidFill>
              </a:rPr>
              <a:t>Native vs Hybrid vs Mobile Web</a:t>
            </a:r>
          </a:p>
        </p:txBody>
      </p:sp>
      <p:sp>
        <p:nvSpPr>
          <p:cNvPr id="3" name="Content Placeholder 2">
            <a:extLst>
              <a:ext uri="{FF2B5EF4-FFF2-40B4-BE49-F238E27FC236}">
                <a16:creationId xmlns:a16="http://schemas.microsoft.com/office/drawing/2014/main" id="{D1814279-9A9A-4BEF-92E6-3E61CEB879C3}"/>
              </a:ext>
            </a:extLst>
          </p:cNvPr>
          <p:cNvSpPr>
            <a:spLocks noGrp="1"/>
          </p:cNvSpPr>
          <p:nvPr>
            <p:ph idx="1"/>
          </p:nvPr>
        </p:nvSpPr>
        <p:spPr/>
        <p:txBody>
          <a:bodyPr>
            <a:normAutofit fontScale="77500" lnSpcReduction="20000"/>
          </a:bodyPr>
          <a:lstStyle/>
          <a:p>
            <a:r>
              <a:rPr lang="en-IN" b="1" dirty="0"/>
              <a:t>Mobile Web :</a:t>
            </a:r>
          </a:p>
          <a:p>
            <a:pPr marL="0" indent="0">
              <a:buNone/>
            </a:pPr>
            <a:r>
              <a:rPr lang="en-US" dirty="0"/>
              <a:t>Web apps are not real applications; they are actually websites that open in your smartphone with the help of a web browser. Mobile websites have the broadest audience of all the primary types of applications</a:t>
            </a:r>
          </a:p>
          <a:p>
            <a:pPr marL="0" indent="0">
              <a:buNone/>
            </a:pPr>
            <a:r>
              <a:rPr lang="en-US" dirty="0"/>
              <a:t>Example : </a:t>
            </a:r>
            <a:r>
              <a:rPr lang="en-US" dirty="0">
                <a:hlinkClick r:id="rId2"/>
              </a:rPr>
              <a:t>http://www.google.com</a:t>
            </a:r>
            <a:endParaRPr lang="en-US" dirty="0"/>
          </a:p>
          <a:p>
            <a:r>
              <a:rPr lang="en-IN" b="1" dirty="0"/>
              <a:t>Native App</a:t>
            </a:r>
            <a:r>
              <a:rPr lang="en-US" b="1" dirty="0"/>
              <a:t> :</a:t>
            </a:r>
          </a:p>
          <a:p>
            <a:pPr marL="0" indent="0">
              <a:buNone/>
            </a:pPr>
            <a:r>
              <a:rPr lang="en-US" dirty="0"/>
              <a:t>A native app is developed specifically for one platform. It can be installed through an application store (such as Google Play Store or Apple’s App Store)</a:t>
            </a:r>
          </a:p>
          <a:p>
            <a:pPr marL="0" indent="0">
              <a:buNone/>
            </a:pPr>
            <a:r>
              <a:rPr lang="en-US" dirty="0"/>
              <a:t>Example : </a:t>
            </a:r>
            <a:r>
              <a:rPr lang="en-IN" dirty="0"/>
              <a:t>WhatsApp, Facebook</a:t>
            </a:r>
          </a:p>
          <a:p>
            <a:r>
              <a:rPr lang="en-IN" b="1" dirty="0"/>
              <a:t>Hybrid App :</a:t>
            </a:r>
          </a:p>
          <a:p>
            <a:pPr marL="0" indent="0">
              <a:buNone/>
            </a:pPr>
            <a:r>
              <a:rPr lang="en-US" dirty="0"/>
              <a:t>Hybrid Apps are a way to expose content from existing websites in App format. They can be well described as a mixture of Web App and Native App. </a:t>
            </a:r>
          </a:p>
          <a:p>
            <a:pPr marL="0" indent="0">
              <a:buNone/>
            </a:pPr>
            <a:r>
              <a:rPr lang="en-US" dirty="0"/>
              <a:t>Example : </a:t>
            </a:r>
            <a:r>
              <a:rPr lang="en-IN" dirty="0"/>
              <a:t>Instagram, Wikipedia</a:t>
            </a:r>
          </a:p>
          <a:p>
            <a:pPr marL="0" indent="0">
              <a:buNone/>
            </a:pPr>
            <a:endParaRPr lang="en-IN" dirty="0"/>
          </a:p>
        </p:txBody>
      </p:sp>
    </p:spTree>
    <p:extLst>
      <p:ext uri="{BB962C8B-B14F-4D97-AF65-F5344CB8AC3E}">
        <p14:creationId xmlns:p14="http://schemas.microsoft.com/office/powerpoint/2010/main" val="282413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14B-E6D8-4633-BCAD-E1445BE71D26}"/>
              </a:ext>
            </a:extLst>
          </p:cNvPr>
          <p:cNvSpPr>
            <a:spLocks noGrp="1"/>
          </p:cNvSpPr>
          <p:nvPr>
            <p:ph type="title"/>
          </p:nvPr>
        </p:nvSpPr>
        <p:spPr/>
        <p:txBody>
          <a:bodyPr>
            <a:normAutofit/>
          </a:bodyPr>
          <a:lstStyle/>
          <a:p>
            <a:r>
              <a:rPr lang="en-IN" sz="2800" b="1" dirty="0">
                <a:solidFill>
                  <a:schemeClr val="accent1"/>
                </a:solidFill>
              </a:rPr>
              <a:t>Mobile Operating Systems </a:t>
            </a:r>
          </a:p>
        </p:txBody>
      </p:sp>
      <p:graphicFrame>
        <p:nvGraphicFramePr>
          <p:cNvPr id="5" name="Table 5">
            <a:extLst>
              <a:ext uri="{FF2B5EF4-FFF2-40B4-BE49-F238E27FC236}">
                <a16:creationId xmlns:a16="http://schemas.microsoft.com/office/drawing/2014/main" id="{9FE60A22-ECF1-422D-A109-BF657B518B23}"/>
              </a:ext>
            </a:extLst>
          </p:cNvPr>
          <p:cNvGraphicFramePr>
            <a:graphicFrameLocks noGrp="1"/>
          </p:cNvGraphicFramePr>
          <p:nvPr>
            <p:ph idx="1"/>
            <p:extLst>
              <p:ext uri="{D42A27DB-BD31-4B8C-83A1-F6EECF244321}">
                <p14:modId xmlns:p14="http://schemas.microsoft.com/office/powerpoint/2010/main" val="3479662798"/>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03412645"/>
                    </a:ext>
                  </a:extLst>
                </a:gridCol>
                <a:gridCol w="2628900">
                  <a:extLst>
                    <a:ext uri="{9D8B030D-6E8A-4147-A177-3AD203B41FA5}">
                      <a16:colId xmlns:a16="http://schemas.microsoft.com/office/drawing/2014/main" val="180105737"/>
                    </a:ext>
                  </a:extLst>
                </a:gridCol>
                <a:gridCol w="2628900">
                  <a:extLst>
                    <a:ext uri="{9D8B030D-6E8A-4147-A177-3AD203B41FA5}">
                      <a16:colId xmlns:a16="http://schemas.microsoft.com/office/drawing/2014/main" val="537760219"/>
                    </a:ext>
                  </a:extLst>
                </a:gridCol>
                <a:gridCol w="2628900">
                  <a:extLst>
                    <a:ext uri="{9D8B030D-6E8A-4147-A177-3AD203B41FA5}">
                      <a16:colId xmlns:a16="http://schemas.microsoft.com/office/drawing/2014/main" val="2710729610"/>
                    </a:ext>
                  </a:extLst>
                </a:gridCol>
              </a:tblGrid>
              <a:tr h="370840">
                <a:tc>
                  <a:txBody>
                    <a:bodyPr/>
                    <a:lstStyle/>
                    <a:p>
                      <a:r>
                        <a:rPr lang="en-IN" dirty="0"/>
                        <a:t>Operating System</a:t>
                      </a:r>
                    </a:p>
                  </a:txBody>
                  <a:tcPr/>
                </a:tc>
                <a:tc>
                  <a:txBody>
                    <a:bodyPr/>
                    <a:lstStyle/>
                    <a:p>
                      <a:r>
                        <a:rPr lang="en-IN" dirty="0"/>
                        <a:t>Developed by</a:t>
                      </a:r>
                    </a:p>
                  </a:txBody>
                  <a:tcPr/>
                </a:tc>
                <a:tc>
                  <a:txBody>
                    <a:bodyPr/>
                    <a:lstStyle/>
                    <a:p>
                      <a:r>
                        <a:rPr lang="en-US" dirty="0"/>
                        <a:t> Popularity (Low, Medium, High)</a:t>
                      </a:r>
                      <a:endParaRPr lang="en-IN" dirty="0"/>
                    </a:p>
                  </a:txBody>
                  <a:tcPr/>
                </a:tc>
                <a:tc>
                  <a:txBody>
                    <a:bodyPr/>
                    <a:lstStyle/>
                    <a:p>
                      <a:r>
                        <a:rPr lang="en-IN" dirty="0"/>
                        <a:t>Latest available version </a:t>
                      </a:r>
                    </a:p>
                  </a:txBody>
                  <a:tcPr/>
                </a:tc>
                <a:extLst>
                  <a:ext uri="{0D108BD9-81ED-4DB2-BD59-A6C34878D82A}">
                    <a16:rowId xmlns:a16="http://schemas.microsoft.com/office/drawing/2014/main" val="143511200"/>
                  </a:ext>
                </a:extLst>
              </a:tr>
              <a:tr h="370840">
                <a:tc>
                  <a:txBody>
                    <a:bodyPr/>
                    <a:lstStyle/>
                    <a:p>
                      <a:r>
                        <a:rPr lang="en-IN" dirty="0"/>
                        <a:t>Android</a:t>
                      </a:r>
                    </a:p>
                  </a:txBody>
                  <a:tcPr/>
                </a:tc>
                <a:tc>
                  <a:txBody>
                    <a:bodyPr/>
                    <a:lstStyle/>
                    <a:p>
                      <a:r>
                        <a:rPr lang="en-IN" dirty="0"/>
                        <a:t>Google Inc </a:t>
                      </a:r>
                    </a:p>
                  </a:txBody>
                  <a:tcPr/>
                </a:tc>
                <a:tc>
                  <a:txBody>
                    <a:bodyPr/>
                    <a:lstStyle/>
                    <a:p>
                      <a:r>
                        <a:rPr lang="en-IN" dirty="0"/>
                        <a:t>High </a:t>
                      </a:r>
                    </a:p>
                  </a:txBody>
                  <a:tcPr/>
                </a:tc>
                <a:tc>
                  <a:txBody>
                    <a:bodyPr/>
                    <a:lstStyle/>
                    <a:p>
                      <a:r>
                        <a:rPr lang="en-IN" sz="1800" b="0" i="0" kern="1200" dirty="0">
                          <a:solidFill>
                            <a:schemeClr val="dk1"/>
                          </a:solidFill>
                          <a:effectLst/>
                          <a:latin typeface="+mn-lt"/>
                          <a:ea typeface="+mn-ea"/>
                          <a:cs typeface="+mn-cs"/>
                        </a:rPr>
                        <a:t>Android 10</a:t>
                      </a:r>
                      <a:endParaRPr lang="en-IN" b="0" dirty="0"/>
                    </a:p>
                  </a:txBody>
                  <a:tcPr/>
                </a:tc>
                <a:extLst>
                  <a:ext uri="{0D108BD9-81ED-4DB2-BD59-A6C34878D82A}">
                    <a16:rowId xmlns:a16="http://schemas.microsoft.com/office/drawing/2014/main" val="2353189809"/>
                  </a:ext>
                </a:extLst>
              </a:tr>
              <a:tr h="370840">
                <a:tc>
                  <a:txBody>
                    <a:bodyPr/>
                    <a:lstStyle/>
                    <a:p>
                      <a:r>
                        <a:rPr lang="en-IN" dirty="0"/>
                        <a:t>iOS</a:t>
                      </a:r>
                    </a:p>
                  </a:txBody>
                  <a:tcPr/>
                </a:tc>
                <a:tc>
                  <a:txBody>
                    <a:bodyPr/>
                    <a:lstStyle/>
                    <a:p>
                      <a:r>
                        <a:rPr lang="en-IN" dirty="0"/>
                        <a:t>Apple Inc</a:t>
                      </a:r>
                    </a:p>
                  </a:txBody>
                  <a:tcPr/>
                </a:tc>
                <a:tc>
                  <a:txBody>
                    <a:bodyPr/>
                    <a:lstStyle/>
                    <a:p>
                      <a:r>
                        <a:rPr lang="en-IN" dirty="0"/>
                        <a:t>High </a:t>
                      </a:r>
                    </a:p>
                  </a:txBody>
                  <a:tcPr/>
                </a:tc>
                <a:tc>
                  <a:txBody>
                    <a:bodyPr/>
                    <a:lstStyle/>
                    <a:p>
                      <a:r>
                        <a:rPr lang="en-IN" dirty="0"/>
                        <a:t>IOS 14</a:t>
                      </a:r>
                    </a:p>
                  </a:txBody>
                  <a:tcPr/>
                </a:tc>
                <a:extLst>
                  <a:ext uri="{0D108BD9-81ED-4DB2-BD59-A6C34878D82A}">
                    <a16:rowId xmlns:a16="http://schemas.microsoft.com/office/drawing/2014/main" val="2745517613"/>
                  </a:ext>
                </a:extLst>
              </a:tr>
              <a:tr h="370840">
                <a:tc>
                  <a:txBody>
                    <a:bodyPr/>
                    <a:lstStyle/>
                    <a:p>
                      <a:r>
                        <a:rPr lang="en-IN" dirty="0"/>
                        <a:t>Blackberry</a:t>
                      </a:r>
                    </a:p>
                  </a:txBody>
                  <a:tcPr/>
                </a:tc>
                <a:tc>
                  <a:txBody>
                    <a:bodyPr/>
                    <a:lstStyle/>
                    <a:p>
                      <a:r>
                        <a:rPr lang="en-IN" dirty="0"/>
                        <a:t>Blackberry Ltd </a:t>
                      </a:r>
                    </a:p>
                  </a:txBody>
                  <a:tcPr/>
                </a:tc>
                <a:tc>
                  <a:txBody>
                    <a:bodyPr/>
                    <a:lstStyle/>
                    <a:p>
                      <a:r>
                        <a:rPr lang="en-IN" dirty="0"/>
                        <a:t>Low</a:t>
                      </a:r>
                    </a:p>
                  </a:txBody>
                  <a:tcPr/>
                </a:tc>
                <a:tc>
                  <a:txBody>
                    <a:bodyPr/>
                    <a:lstStyle/>
                    <a:p>
                      <a:r>
                        <a:rPr lang="en-IN" dirty="0"/>
                        <a:t>Blackberry 10.2.1</a:t>
                      </a:r>
                    </a:p>
                  </a:txBody>
                  <a:tcPr/>
                </a:tc>
                <a:extLst>
                  <a:ext uri="{0D108BD9-81ED-4DB2-BD59-A6C34878D82A}">
                    <a16:rowId xmlns:a16="http://schemas.microsoft.com/office/drawing/2014/main" val="3924092743"/>
                  </a:ext>
                </a:extLst>
              </a:tr>
              <a:tr h="370840">
                <a:tc>
                  <a:txBody>
                    <a:bodyPr/>
                    <a:lstStyle/>
                    <a:p>
                      <a:r>
                        <a:rPr lang="en-IN" dirty="0"/>
                        <a:t>Windows</a:t>
                      </a:r>
                    </a:p>
                  </a:txBody>
                  <a:tcPr/>
                </a:tc>
                <a:tc>
                  <a:txBody>
                    <a:bodyPr/>
                    <a:lstStyle/>
                    <a:p>
                      <a:r>
                        <a:rPr lang="en-IN" dirty="0"/>
                        <a:t>Microsoft Inc </a:t>
                      </a:r>
                    </a:p>
                  </a:txBody>
                  <a:tcPr/>
                </a:tc>
                <a:tc>
                  <a:txBody>
                    <a:bodyPr/>
                    <a:lstStyle/>
                    <a:p>
                      <a:r>
                        <a:rPr lang="en-IN" dirty="0"/>
                        <a:t>Medium</a:t>
                      </a:r>
                    </a:p>
                  </a:txBody>
                  <a:tcPr/>
                </a:tc>
                <a:tc>
                  <a:txBody>
                    <a:bodyPr/>
                    <a:lstStyle/>
                    <a:p>
                      <a:r>
                        <a:rPr lang="en-IN" dirty="0"/>
                        <a:t>Windows 10 Mobile </a:t>
                      </a:r>
                    </a:p>
                  </a:txBody>
                  <a:tcPr/>
                </a:tc>
                <a:extLst>
                  <a:ext uri="{0D108BD9-81ED-4DB2-BD59-A6C34878D82A}">
                    <a16:rowId xmlns:a16="http://schemas.microsoft.com/office/drawing/2014/main" val="11297607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32575808"/>
                  </a:ext>
                </a:extLst>
              </a:tr>
            </a:tbl>
          </a:graphicData>
        </a:graphic>
      </p:graphicFrame>
    </p:spTree>
    <p:extLst>
      <p:ext uri="{BB962C8B-B14F-4D97-AF65-F5344CB8AC3E}">
        <p14:creationId xmlns:p14="http://schemas.microsoft.com/office/powerpoint/2010/main" val="21650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5CB1-C20E-483E-B2B8-8B89B769FBDC}"/>
              </a:ext>
            </a:extLst>
          </p:cNvPr>
          <p:cNvSpPr>
            <a:spLocks noGrp="1"/>
          </p:cNvSpPr>
          <p:nvPr>
            <p:ph type="title"/>
          </p:nvPr>
        </p:nvSpPr>
        <p:spPr/>
        <p:txBody>
          <a:bodyPr>
            <a:normAutofit/>
          </a:bodyPr>
          <a:lstStyle/>
          <a:p>
            <a:r>
              <a:rPr lang="en-IN" sz="2400" b="1" dirty="0"/>
              <a:t>Mobile Device Types</a:t>
            </a:r>
          </a:p>
        </p:txBody>
      </p:sp>
      <p:graphicFrame>
        <p:nvGraphicFramePr>
          <p:cNvPr id="5" name="Table 5">
            <a:extLst>
              <a:ext uri="{FF2B5EF4-FFF2-40B4-BE49-F238E27FC236}">
                <a16:creationId xmlns:a16="http://schemas.microsoft.com/office/drawing/2014/main" id="{CA4C3E50-3F43-4DA5-8304-CD2EB2B6D305}"/>
              </a:ext>
            </a:extLst>
          </p:cNvPr>
          <p:cNvGraphicFramePr>
            <a:graphicFrameLocks noGrp="1"/>
          </p:cNvGraphicFramePr>
          <p:nvPr>
            <p:ph idx="1"/>
            <p:extLst>
              <p:ext uri="{D42A27DB-BD31-4B8C-83A1-F6EECF244321}">
                <p14:modId xmlns:p14="http://schemas.microsoft.com/office/powerpoint/2010/main" val="3523256755"/>
              </p:ext>
            </p:extLst>
          </p:nvPr>
        </p:nvGraphicFramePr>
        <p:xfrm>
          <a:off x="168676" y="1509204"/>
          <a:ext cx="11869445" cy="5120640"/>
        </p:xfrm>
        <a:graphic>
          <a:graphicData uri="http://schemas.openxmlformats.org/drawingml/2006/table">
            <a:tbl>
              <a:tblPr firstRow="1" bandRow="1">
                <a:tableStyleId>{5C22544A-7EE6-4342-B048-85BDC9FD1C3A}</a:tableStyleId>
              </a:tblPr>
              <a:tblGrid>
                <a:gridCol w="2373889">
                  <a:extLst>
                    <a:ext uri="{9D8B030D-6E8A-4147-A177-3AD203B41FA5}">
                      <a16:colId xmlns:a16="http://schemas.microsoft.com/office/drawing/2014/main" val="3933679759"/>
                    </a:ext>
                  </a:extLst>
                </a:gridCol>
                <a:gridCol w="2373889">
                  <a:extLst>
                    <a:ext uri="{9D8B030D-6E8A-4147-A177-3AD203B41FA5}">
                      <a16:colId xmlns:a16="http://schemas.microsoft.com/office/drawing/2014/main" val="1245498044"/>
                    </a:ext>
                  </a:extLst>
                </a:gridCol>
                <a:gridCol w="2373889">
                  <a:extLst>
                    <a:ext uri="{9D8B030D-6E8A-4147-A177-3AD203B41FA5}">
                      <a16:colId xmlns:a16="http://schemas.microsoft.com/office/drawing/2014/main" val="3859288740"/>
                    </a:ext>
                  </a:extLst>
                </a:gridCol>
                <a:gridCol w="2373889">
                  <a:extLst>
                    <a:ext uri="{9D8B030D-6E8A-4147-A177-3AD203B41FA5}">
                      <a16:colId xmlns:a16="http://schemas.microsoft.com/office/drawing/2014/main" val="2783758519"/>
                    </a:ext>
                  </a:extLst>
                </a:gridCol>
                <a:gridCol w="2373889">
                  <a:extLst>
                    <a:ext uri="{9D8B030D-6E8A-4147-A177-3AD203B41FA5}">
                      <a16:colId xmlns:a16="http://schemas.microsoft.com/office/drawing/2014/main" val="3240650029"/>
                    </a:ext>
                  </a:extLst>
                </a:gridCol>
              </a:tblGrid>
              <a:tr h="355977">
                <a:tc>
                  <a:txBody>
                    <a:bodyPr/>
                    <a:lstStyle/>
                    <a:p>
                      <a:r>
                        <a:rPr lang="en-IN" b="1" dirty="0"/>
                        <a:t>Device</a:t>
                      </a:r>
                    </a:p>
                  </a:txBody>
                  <a:tcPr/>
                </a:tc>
                <a:tc>
                  <a:txBody>
                    <a:bodyPr/>
                    <a:lstStyle/>
                    <a:p>
                      <a:r>
                        <a:rPr lang="en-IN" dirty="0"/>
                        <a:t>Tablets </a:t>
                      </a:r>
                    </a:p>
                  </a:txBody>
                  <a:tcPr/>
                </a:tc>
                <a:tc>
                  <a:txBody>
                    <a:bodyPr/>
                    <a:lstStyle/>
                    <a:p>
                      <a:r>
                        <a:rPr lang="en-IN" dirty="0"/>
                        <a:t>E-book Readers </a:t>
                      </a:r>
                    </a:p>
                  </a:txBody>
                  <a:tcPr/>
                </a:tc>
                <a:tc>
                  <a:txBody>
                    <a:bodyPr/>
                    <a:lstStyle/>
                    <a:p>
                      <a:r>
                        <a:rPr lang="en-IN" dirty="0"/>
                        <a:t>Smartphones</a:t>
                      </a:r>
                    </a:p>
                  </a:txBody>
                  <a:tcPr/>
                </a:tc>
                <a:tc>
                  <a:txBody>
                    <a:bodyPr/>
                    <a:lstStyle/>
                    <a:p>
                      <a:endParaRPr lang="en-IN" dirty="0"/>
                    </a:p>
                  </a:txBody>
                  <a:tcPr/>
                </a:tc>
                <a:extLst>
                  <a:ext uri="{0D108BD9-81ED-4DB2-BD59-A6C34878D82A}">
                    <a16:rowId xmlns:a16="http://schemas.microsoft.com/office/drawing/2014/main" val="3078770632"/>
                  </a:ext>
                </a:extLst>
              </a:tr>
              <a:tr h="2224852">
                <a:tc>
                  <a:txBody>
                    <a:bodyPr/>
                    <a:lstStyle/>
                    <a:p>
                      <a:r>
                        <a:rPr lang="en-IN" b="1" dirty="0"/>
                        <a:t>What it is</a:t>
                      </a:r>
                    </a:p>
                  </a:txBody>
                  <a:tcPr/>
                </a:tc>
                <a:tc>
                  <a:txBody>
                    <a:bodyPr/>
                    <a:lstStyle/>
                    <a:p>
                      <a:r>
                        <a:rPr lang="en-US" dirty="0"/>
                        <a:t>Tablets are portable computer devices. Unlike traditional computers, they don’t have keyboards or mouse, however the entire screen is touch sensitive. </a:t>
                      </a:r>
                      <a:endParaRPr lang="en-IN" dirty="0">
                        <a:solidFill>
                          <a:schemeClr val="bg1"/>
                        </a:solidFill>
                      </a:endParaRPr>
                    </a:p>
                  </a:txBody>
                  <a:tcPr/>
                </a:tc>
                <a:tc>
                  <a:txBody>
                    <a:bodyPr/>
                    <a:lstStyle/>
                    <a:p>
                      <a:r>
                        <a:rPr lang="en-US" dirty="0"/>
                        <a:t>E-book readers—also called e-readers—are similar to tablet computers, except they are mainly designed for reading e-books (digital, downloadable books).</a:t>
                      </a:r>
                      <a:endParaRPr lang="en-IN" dirty="0">
                        <a:solidFill>
                          <a:schemeClr val="bg1"/>
                        </a:solidFill>
                      </a:endParaRPr>
                    </a:p>
                  </a:txBody>
                  <a:tcPr/>
                </a:tc>
                <a:tc>
                  <a:txBody>
                    <a:bodyPr/>
                    <a:lstStyle/>
                    <a:p>
                      <a:r>
                        <a:rPr lang="en-US" dirty="0"/>
                        <a:t>A smartphone is a powerful mobile phone that is designed to run a variety of applications in addition to providing phone service.</a:t>
                      </a:r>
                      <a:endParaRPr lang="en-IN" dirty="0">
                        <a:solidFill>
                          <a:schemeClr val="bg1"/>
                        </a:solidFill>
                      </a:endParaRPr>
                    </a:p>
                  </a:txBody>
                  <a:tcPr/>
                </a:tc>
                <a:tc>
                  <a:txBody>
                    <a:bodyPr/>
                    <a:lstStyle/>
                    <a:p>
                      <a:endParaRPr lang="en-IN" dirty="0">
                        <a:solidFill>
                          <a:schemeClr val="bg1"/>
                        </a:solidFill>
                      </a:endParaRPr>
                    </a:p>
                  </a:txBody>
                  <a:tcPr/>
                </a:tc>
                <a:extLst>
                  <a:ext uri="{0D108BD9-81ED-4DB2-BD59-A6C34878D82A}">
                    <a16:rowId xmlns:a16="http://schemas.microsoft.com/office/drawing/2014/main" val="3506554521"/>
                  </a:ext>
                </a:extLst>
              </a:tr>
              <a:tr h="1156924">
                <a:tc>
                  <a:txBody>
                    <a:bodyPr/>
                    <a:lstStyle/>
                    <a:p>
                      <a:r>
                        <a:rPr lang="en-IN" b="1" dirty="0"/>
                        <a:t>Used for </a:t>
                      </a:r>
                    </a:p>
                  </a:txBody>
                  <a:tcPr/>
                </a:tc>
                <a:tc>
                  <a:txBody>
                    <a:bodyPr/>
                    <a:lstStyle/>
                    <a:p>
                      <a:r>
                        <a:rPr lang="en-US" dirty="0"/>
                        <a:t>Almost all the jobs which we can do with traditional computers or desktops.</a:t>
                      </a:r>
                      <a:endParaRPr lang="en-IN" dirty="0">
                        <a:solidFill>
                          <a:schemeClr val="bg1"/>
                        </a:solidFill>
                      </a:endParaRPr>
                    </a:p>
                  </a:txBody>
                  <a:tcPr/>
                </a:tc>
                <a:tc>
                  <a:txBody>
                    <a:bodyPr/>
                    <a:lstStyle/>
                    <a:p>
                      <a:r>
                        <a:rPr lang="en-IN" dirty="0"/>
                        <a:t>Reading e-books</a:t>
                      </a:r>
                      <a:endParaRPr lang="en-IN" dirty="0">
                        <a:solidFill>
                          <a:schemeClr val="bg1"/>
                        </a:solidFill>
                      </a:endParaRPr>
                    </a:p>
                  </a:txBody>
                  <a:tcPr/>
                </a:tc>
                <a:tc>
                  <a:txBody>
                    <a:bodyPr/>
                    <a:lstStyle/>
                    <a:p>
                      <a:r>
                        <a:rPr lang="en-US" dirty="0"/>
                        <a:t>Web browsing, watching videos, reading e-books, and playing games</a:t>
                      </a:r>
                      <a:endParaRPr lang="en-IN" dirty="0">
                        <a:solidFill>
                          <a:schemeClr val="bg1"/>
                        </a:solidFill>
                      </a:endParaRPr>
                    </a:p>
                  </a:txBody>
                  <a:tcPr/>
                </a:tc>
                <a:tc>
                  <a:txBody>
                    <a:bodyPr/>
                    <a:lstStyle/>
                    <a:p>
                      <a:endParaRPr lang="en-IN" dirty="0">
                        <a:solidFill>
                          <a:schemeClr val="bg1"/>
                        </a:solidFill>
                      </a:endParaRPr>
                    </a:p>
                  </a:txBody>
                  <a:tcPr/>
                </a:tc>
                <a:extLst>
                  <a:ext uri="{0D108BD9-81ED-4DB2-BD59-A6C34878D82A}">
                    <a16:rowId xmlns:a16="http://schemas.microsoft.com/office/drawing/2014/main" val="2603388347"/>
                  </a:ext>
                </a:extLst>
              </a:tr>
              <a:tr h="889941">
                <a:tc>
                  <a:txBody>
                    <a:bodyPr/>
                    <a:lstStyle/>
                    <a:p>
                      <a:r>
                        <a:rPr lang="en-IN" b="1" dirty="0"/>
                        <a:t>Example</a:t>
                      </a:r>
                    </a:p>
                  </a:txBody>
                  <a:tcPr/>
                </a:tc>
                <a:tc>
                  <a:txBody>
                    <a:bodyPr/>
                    <a:lstStyle/>
                    <a:p>
                      <a:r>
                        <a:rPr lang="en-IN" dirty="0"/>
                        <a:t>e Samsung Tablets </a:t>
                      </a:r>
                      <a:endParaRPr lang="en-IN" dirty="0">
                        <a:solidFill>
                          <a:schemeClr val="bg1"/>
                        </a:solidFill>
                      </a:endParaRPr>
                    </a:p>
                  </a:txBody>
                  <a:tcPr/>
                </a:tc>
                <a:tc>
                  <a:txBody>
                    <a:bodyPr/>
                    <a:lstStyle/>
                    <a:p>
                      <a:r>
                        <a:rPr lang="en-US" dirty="0"/>
                        <a:t>Amazon Kindle, Barnes &amp; Noble Nook.</a:t>
                      </a:r>
                      <a:endParaRPr lang="en-IN" dirty="0">
                        <a:solidFill>
                          <a:schemeClr val="bg1"/>
                        </a:solidFill>
                      </a:endParaRPr>
                    </a:p>
                  </a:txBody>
                  <a:tcPr/>
                </a:tc>
                <a:tc>
                  <a:txBody>
                    <a:bodyPr/>
                    <a:lstStyle/>
                    <a:p>
                      <a:r>
                        <a:rPr lang="en-US" dirty="0"/>
                        <a:t>Sony smartphones, Samsung smartphones, Apple iPhone.</a:t>
                      </a:r>
                      <a:endParaRPr lang="en-IN" dirty="0">
                        <a:solidFill>
                          <a:schemeClr val="bg1"/>
                        </a:solidFill>
                      </a:endParaRPr>
                    </a:p>
                  </a:txBody>
                  <a:tcPr/>
                </a:tc>
                <a:tc>
                  <a:txBody>
                    <a:bodyPr/>
                    <a:lstStyle/>
                    <a:p>
                      <a:endParaRPr lang="en-IN" dirty="0">
                        <a:solidFill>
                          <a:schemeClr val="bg1"/>
                        </a:solidFill>
                      </a:endParaRPr>
                    </a:p>
                  </a:txBody>
                  <a:tcPr/>
                </a:tc>
                <a:extLst>
                  <a:ext uri="{0D108BD9-81ED-4DB2-BD59-A6C34878D82A}">
                    <a16:rowId xmlns:a16="http://schemas.microsoft.com/office/drawing/2014/main" val="394664870"/>
                  </a:ext>
                </a:extLst>
              </a:tr>
              <a:tr h="355977">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421310"/>
                  </a:ext>
                </a:extLst>
              </a:tr>
            </a:tbl>
          </a:graphicData>
        </a:graphic>
      </p:graphicFrame>
    </p:spTree>
    <p:extLst>
      <p:ext uri="{BB962C8B-B14F-4D97-AF65-F5344CB8AC3E}">
        <p14:creationId xmlns:p14="http://schemas.microsoft.com/office/powerpoint/2010/main" val="348908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0F0E-011F-4DBC-93F7-4F91BD9A7311}"/>
              </a:ext>
            </a:extLst>
          </p:cNvPr>
          <p:cNvSpPr>
            <a:spLocks noGrp="1"/>
          </p:cNvSpPr>
          <p:nvPr>
            <p:ph type="title"/>
          </p:nvPr>
        </p:nvSpPr>
        <p:spPr>
          <a:xfrm>
            <a:off x="838200" y="365126"/>
            <a:ext cx="10515600" cy="318456"/>
          </a:xfrm>
        </p:spPr>
        <p:txBody>
          <a:bodyPr>
            <a:noAutofit/>
          </a:bodyPr>
          <a:lstStyle/>
          <a:p>
            <a:r>
              <a:rPr lang="en-IN" sz="2800" b="1" dirty="0">
                <a:solidFill>
                  <a:schemeClr val="accent1"/>
                </a:solidFill>
              </a:rPr>
              <a:t>Device vs Application Testing</a:t>
            </a:r>
          </a:p>
        </p:txBody>
      </p:sp>
      <p:sp>
        <p:nvSpPr>
          <p:cNvPr id="3" name="Content Placeholder 2">
            <a:extLst>
              <a:ext uri="{FF2B5EF4-FFF2-40B4-BE49-F238E27FC236}">
                <a16:creationId xmlns:a16="http://schemas.microsoft.com/office/drawing/2014/main" id="{00FCA2C9-33B7-4B96-9788-EBCBDE0DF3ED}"/>
              </a:ext>
            </a:extLst>
          </p:cNvPr>
          <p:cNvSpPr>
            <a:spLocks noGrp="1"/>
          </p:cNvSpPr>
          <p:nvPr>
            <p:ph idx="1"/>
          </p:nvPr>
        </p:nvSpPr>
        <p:spPr>
          <a:xfrm>
            <a:off x="838200" y="852256"/>
            <a:ext cx="10515600" cy="6005744"/>
          </a:xfrm>
        </p:spPr>
        <p:txBody>
          <a:bodyPr>
            <a:normAutofit fontScale="55000" lnSpcReduction="20000"/>
          </a:bodyPr>
          <a:lstStyle/>
          <a:p>
            <a:pPr marL="0" indent="0">
              <a:buNone/>
            </a:pPr>
            <a:r>
              <a:rPr lang="en-US" sz="3600" b="1" dirty="0"/>
              <a:t>Device Testing :</a:t>
            </a:r>
          </a:p>
          <a:p>
            <a:pPr marL="0" indent="0">
              <a:buNone/>
            </a:pPr>
            <a:r>
              <a:rPr lang="en-US" dirty="0"/>
              <a:t> This type of testing is generally being done to ensure the quality of a mobile device. Testing includes hardware and software testing for a mobile. We will discuss here the different types of testing which are generally being carried out on a mobile devices.</a:t>
            </a:r>
          </a:p>
          <a:p>
            <a:pPr marL="0" indent="0">
              <a:buNone/>
            </a:pPr>
            <a:endParaRPr lang="en-US" b="1" dirty="0"/>
          </a:p>
          <a:p>
            <a:pPr marL="0" indent="0">
              <a:buNone/>
            </a:pPr>
            <a:r>
              <a:rPr lang="en-US" b="1" dirty="0"/>
              <a:t>Unit Testing  :</a:t>
            </a:r>
          </a:p>
          <a:p>
            <a:pPr marL="0" indent="0">
              <a:buNone/>
            </a:pPr>
            <a:r>
              <a:rPr lang="en-US" dirty="0"/>
              <a:t>Unit testing is a test phase when portions of a mobile device development are tested, usually by the developer. It may contain hardware testing, software testing, and mechanical testing. </a:t>
            </a:r>
          </a:p>
          <a:p>
            <a:pPr marL="0" indent="0">
              <a:buNone/>
            </a:pPr>
            <a:endParaRPr lang="en-US" b="1" dirty="0"/>
          </a:p>
          <a:p>
            <a:pPr marL="0" indent="0">
              <a:buNone/>
            </a:pPr>
            <a:r>
              <a:rPr lang="en-US" b="1" dirty="0"/>
              <a:t>Factory Testing :</a:t>
            </a:r>
          </a:p>
          <a:p>
            <a:pPr marL="0" indent="0">
              <a:buNone/>
            </a:pPr>
            <a:r>
              <a:rPr lang="en-US" dirty="0"/>
              <a:t> Factory testing is a kind of sanity check on mobile devices. It is conducted automatically to verify that there are no defects brought by the manufacturing or assembling. It mainly includes the following testing</a:t>
            </a:r>
          </a:p>
          <a:p>
            <a:pPr marL="514350" indent="-514350">
              <a:buFont typeface="+mj-lt"/>
              <a:buAutoNum type="arabicPeriod"/>
            </a:pPr>
            <a:r>
              <a:rPr lang="en-IN" dirty="0"/>
              <a:t> Mobile application testing </a:t>
            </a:r>
          </a:p>
          <a:p>
            <a:pPr marL="514350" indent="-514350">
              <a:buFont typeface="+mj-lt"/>
              <a:buAutoNum type="arabicPeriod"/>
            </a:pPr>
            <a:r>
              <a:rPr lang="en-IN" dirty="0"/>
              <a:t> Hardware testing </a:t>
            </a:r>
          </a:p>
          <a:p>
            <a:pPr marL="514350" indent="-514350">
              <a:buFont typeface="+mj-lt"/>
              <a:buAutoNum type="arabicPeriod"/>
            </a:pPr>
            <a:r>
              <a:rPr lang="en-IN" dirty="0"/>
              <a:t>Battery (charging) testing</a:t>
            </a:r>
          </a:p>
          <a:p>
            <a:pPr marL="514350" indent="-514350">
              <a:buFont typeface="+mj-lt"/>
              <a:buAutoNum type="arabicPeriod"/>
            </a:pPr>
            <a:r>
              <a:rPr lang="en-IN" dirty="0"/>
              <a:t> Signal receiving </a:t>
            </a:r>
          </a:p>
          <a:p>
            <a:pPr marL="514350" indent="-514350">
              <a:buFont typeface="+mj-lt"/>
              <a:buAutoNum type="arabicPeriod"/>
            </a:pPr>
            <a:r>
              <a:rPr lang="en-IN" dirty="0"/>
              <a:t>Network testing </a:t>
            </a:r>
          </a:p>
          <a:p>
            <a:pPr marL="514350" indent="-514350">
              <a:buFont typeface="+mj-lt"/>
              <a:buAutoNum type="arabicPeriod"/>
            </a:pPr>
            <a:r>
              <a:rPr lang="en-IN" dirty="0"/>
              <a:t> Protocol testing </a:t>
            </a:r>
          </a:p>
          <a:p>
            <a:pPr marL="514350" indent="-514350">
              <a:buFont typeface="+mj-lt"/>
              <a:buAutoNum type="arabicPeriod"/>
            </a:pPr>
            <a:r>
              <a:rPr lang="en-IN" dirty="0"/>
              <a:t>Mobile games testing </a:t>
            </a:r>
          </a:p>
          <a:p>
            <a:pPr marL="514350" indent="-514350">
              <a:buFont typeface="+mj-lt"/>
              <a:buAutoNum type="arabicPeriod"/>
            </a:pPr>
            <a:r>
              <a:rPr lang="en-IN" dirty="0"/>
              <a:t> Mobile software compatibility testing </a:t>
            </a:r>
          </a:p>
          <a:p>
            <a:pPr marL="0" indent="0">
              <a:buNone/>
            </a:pPr>
            <a:r>
              <a:rPr lang="en-US" b="1" dirty="0"/>
              <a:t>Certification Testing :</a:t>
            </a:r>
          </a:p>
          <a:p>
            <a:pPr marL="0" indent="0">
              <a:buNone/>
            </a:pPr>
            <a:r>
              <a:rPr lang="en-US" dirty="0"/>
              <a:t>Certification testing is the check before a mobile device goes to the market. </a:t>
            </a:r>
            <a:endParaRPr lang="en-IN" dirty="0"/>
          </a:p>
          <a:p>
            <a:pPr marL="0" indent="0">
              <a:buNone/>
            </a:pPr>
            <a:endParaRPr lang="en-IN" dirty="0"/>
          </a:p>
        </p:txBody>
      </p:sp>
    </p:spTree>
    <p:extLst>
      <p:ext uri="{BB962C8B-B14F-4D97-AF65-F5344CB8AC3E}">
        <p14:creationId xmlns:p14="http://schemas.microsoft.com/office/powerpoint/2010/main" val="17898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01B3-DEF1-422C-BBD4-DB4235D951EE}"/>
              </a:ext>
            </a:extLst>
          </p:cNvPr>
          <p:cNvSpPr>
            <a:spLocks noGrp="1"/>
          </p:cNvSpPr>
          <p:nvPr>
            <p:ph type="title"/>
          </p:nvPr>
        </p:nvSpPr>
        <p:spPr>
          <a:xfrm>
            <a:off x="838200" y="379196"/>
            <a:ext cx="10515600" cy="301841"/>
          </a:xfrm>
        </p:spPr>
        <p:txBody>
          <a:bodyPr>
            <a:noAutofit/>
          </a:bodyPr>
          <a:lstStyle/>
          <a:p>
            <a:r>
              <a:rPr lang="en-IN" sz="2000" b="1" dirty="0">
                <a:latin typeface="+mn-lt"/>
              </a:rPr>
              <a:t>Application Testing </a:t>
            </a:r>
          </a:p>
        </p:txBody>
      </p:sp>
      <p:sp>
        <p:nvSpPr>
          <p:cNvPr id="3" name="Content Placeholder 2">
            <a:extLst>
              <a:ext uri="{FF2B5EF4-FFF2-40B4-BE49-F238E27FC236}">
                <a16:creationId xmlns:a16="http://schemas.microsoft.com/office/drawing/2014/main" id="{7673263C-FFBB-46EB-9EB0-6F35C8A90E57}"/>
              </a:ext>
            </a:extLst>
          </p:cNvPr>
          <p:cNvSpPr>
            <a:spLocks noGrp="1"/>
          </p:cNvSpPr>
          <p:nvPr>
            <p:ph idx="1"/>
          </p:nvPr>
        </p:nvSpPr>
        <p:spPr>
          <a:xfrm>
            <a:off x="838200" y="941033"/>
            <a:ext cx="10515600" cy="5235930"/>
          </a:xfrm>
        </p:spPr>
        <p:txBody>
          <a:bodyPr>
            <a:normAutofit/>
          </a:bodyPr>
          <a:lstStyle/>
          <a:p>
            <a:pPr marL="0" indent="0">
              <a:buNone/>
            </a:pPr>
            <a:r>
              <a:rPr lang="en-US" sz="2000" dirty="0"/>
              <a:t>Mobile application testing is a process by which application a software developed for handheld mobile devices is tested for its functionality, usability, and consistency. There are different types of testing which can be performed on a mobile device. </a:t>
            </a:r>
          </a:p>
          <a:p>
            <a:r>
              <a:rPr lang="en-US" sz="2000" dirty="0"/>
              <a:t>Functional Testing </a:t>
            </a:r>
          </a:p>
          <a:p>
            <a:r>
              <a:rPr lang="en-US" sz="2000" dirty="0"/>
              <a:t> Laboratory Testing </a:t>
            </a:r>
          </a:p>
          <a:p>
            <a:r>
              <a:rPr lang="en-US" sz="2000" dirty="0"/>
              <a:t>Performance Testing </a:t>
            </a:r>
          </a:p>
          <a:p>
            <a:r>
              <a:rPr lang="en-US" sz="2000" dirty="0"/>
              <a:t>Memory Leakage Testing </a:t>
            </a:r>
          </a:p>
          <a:p>
            <a:r>
              <a:rPr lang="en-US" sz="2000" dirty="0"/>
              <a:t> Interrupt Testing Usability testing </a:t>
            </a:r>
          </a:p>
          <a:p>
            <a:r>
              <a:rPr lang="en-US" sz="2000" dirty="0"/>
              <a:t> Installation testing </a:t>
            </a:r>
          </a:p>
          <a:p>
            <a:r>
              <a:rPr lang="en-US" sz="2000" dirty="0"/>
              <a:t> Certification Testing </a:t>
            </a:r>
          </a:p>
          <a:p>
            <a:r>
              <a:rPr lang="en-US" sz="2000" dirty="0"/>
              <a:t>Security Testing </a:t>
            </a:r>
            <a:endParaRPr lang="en-IN" sz="2000" dirty="0"/>
          </a:p>
        </p:txBody>
      </p:sp>
    </p:spTree>
    <p:extLst>
      <p:ext uri="{BB962C8B-B14F-4D97-AF65-F5344CB8AC3E}">
        <p14:creationId xmlns:p14="http://schemas.microsoft.com/office/powerpoint/2010/main" val="114128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3DFF-758B-47A5-8FDC-492612B52042}"/>
              </a:ext>
            </a:extLst>
          </p:cNvPr>
          <p:cNvSpPr>
            <a:spLocks noGrp="1"/>
          </p:cNvSpPr>
          <p:nvPr>
            <p:ph type="title"/>
          </p:nvPr>
        </p:nvSpPr>
        <p:spPr/>
        <p:txBody>
          <a:bodyPr>
            <a:normAutofit/>
          </a:bodyPr>
          <a:lstStyle/>
          <a:p>
            <a:r>
              <a:rPr lang="en-IN" sz="2800" b="1" dirty="0">
                <a:solidFill>
                  <a:schemeClr val="accent1"/>
                </a:solidFill>
              </a:rPr>
              <a:t>Mobile UI Testing </a:t>
            </a:r>
          </a:p>
        </p:txBody>
      </p:sp>
      <p:sp>
        <p:nvSpPr>
          <p:cNvPr id="3" name="Content Placeholder 2">
            <a:extLst>
              <a:ext uri="{FF2B5EF4-FFF2-40B4-BE49-F238E27FC236}">
                <a16:creationId xmlns:a16="http://schemas.microsoft.com/office/drawing/2014/main" id="{082FCDDB-B497-4F32-974A-FD9A889E2DE9}"/>
              </a:ext>
            </a:extLst>
          </p:cNvPr>
          <p:cNvSpPr>
            <a:spLocks noGrp="1"/>
          </p:cNvSpPr>
          <p:nvPr>
            <p:ph idx="1"/>
          </p:nvPr>
        </p:nvSpPr>
        <p:spPr/>
        <p:txBody>
          <a:bodyPr>
            <a:normAutofit/>
          </a:bodyPr>
          <a:lstStyle/>
          <a:p>
            <a:pPr marL="0" indent="0">
              <a:buNone/>
            </a:pPr>
            <a:r>
              <a:rPr lang="en-US" sz="2400" dirty="0"/>
              <a:t>The first area to explore in your test plan is the user interface. It is your job as the tester to confirm that your application meets certain expectations, such as: </a:t>
            </a:r>
          </a:p>
          <a:p>
            <a:r>
              <a:rPr lang="en-US" sz="2400" dirty="0"/>
              <a:t> Overall color scheme/theme of the device </a:t>
            </a:r>
          </a:p>
          <a:p>
            <a:r>
              <a:rPr lang="en-US" sz="2400" dirty="0"/>
              <a:t> Style and color of icons </a:t>
            </a:r>
          </a:p>
          <a:p>
            <a:r>
              <a:rPr lang="en-US" sz="2400" dirty="0"/>
              <a:t>Progress indicators when pages are loading </a:t>
            </a:r>
          </a:p>
          <a:p>
            <a:r>
              <a:rPr lang="en-US" sz="2400" dirty="0"/>
              <a:t>Menus and how they are invoked and the typical items they contain </a:t>
            </a:r>
          </a:p>
          <a:p>
            <a:pPr marL="0" indent="0">
              <a:buNone/>
            </a:pPr>
            <a:r>
              <a:rPr lang="en-US" sz="2400" dirty="0"/>
              <a:t> Overall responsiveness of applications on this device </a:t>
            </a:r>
          </a:p>
          <a:p>
            <a:pPr marL="0" indent="0">
              <a:buNone/>
            </a:pPr>
            <a:r>
              <a:rPr lang="en-US" sz="2400" dirty="0"/>
              <a:t>Let’s discuss more on the basics of Mobile UI Testing. </a:t>
            </a:r>
            <a:endParaRPr lang="en-IN" sz="2400" dirty="0"/>
          </a:p>
        </p:txBody>
      </p:sp>
    </p:spTree>
    <p:extLst>
      <p:ext uri="{BB962C8B-B14F-4D97-AF65-F5344CB8AC3E}">
        <p14:creationId xmlns:p14="http://schemas.microsoft.com/office/powerpoint/2010/main" val="376349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80F0-26EF-47B8-BB8C-77D115613A91}"/>
              </a:ext>
            </a:extLst>
          </p:cNvPr>
          <p:cNvSpPr>
            <a:spLocks noGrp="1"/>
          </p:cNvSpPr>
          <p:nvPr>
            <p:ph type="ctrTitle"/>
          </p:nvPr>
        </p:nvSpPr>
        <p:spPr>
          <a:xfrm>
            <a:off x="168675" y="319597"/>
            <a:ext cx="10499325" cy="532659"/>
          </a:xfrm>
        </p:spPr>
        <p:txBody>
          <a:bodyPr>
            <a:normAutofit/>
          </a:bodyPr>
          <a:lstStyle/>
          <a:p>
            <a:pPr algn="l"/>
            <a:r>
              <a:rPr lang="en-IN" sz="2800" dirty="0">
                <a:solidFill>
                  <a:schemeClr val="accent1"/>
                </a:solidFill>
              </a:rPr>
              <a:t>Mobile application testing  :</a:t>
            </a:r>
          </a:p>
        </p:txBody>
      </p:sp>
      <p:sp>
        <p:nvSpPr>
          <p:cNvPr id="3" name="Subtitle 2">
            <a:extLst>
              <a:ext uri="{FF2B5EF4-FFF2-40B4-BE49-F238E27FC236}">
                <a16:creationId xmlns:a16="http://schemas.microsoft.com/office/drawing/2014/main" id="{C16E4D02-3C6C-458B-9784-E8C188FFD724}"/>
              </a:ext>
            </a:extLst>
          </p:cNvPr>
          <p:cNvSpPr>
            <a:spLocks noGrp="1"/>
          </p:cNvSpPr>
          <p:nvPr>
            <p:ph type="subTitle" idx="1"/>
          </p:nvPr>
        </p:nvSpPr>
        <p:spPr>
          <a:xfrm>
            <a:off x="168675" y="967666"/>
            <a:ext cx="11913833" cy="5708342"/>
          </a:xfrm>
        </p:spPr>
        <p:txBody>
          <a:bodyPr>
            <a:normAutofit fontScale="85000" lnSpcReduction="20000"/>
          </a:bodyPr>
          <a:lstStyle/>
          <a:p>
            <a:endParaRPr lang="en-US" b="0" i="0" dirty="0">
              <a:solidFill>
                <a:srgbClr val="222222"/>
              </a:solidFill>
              <a:effectLst/>
            </a:endParaRPr>
          </a:p>
          <a:p>
            <a:pPr algn="l"/>
            <a:r>
              <a:rPr lang="en-US" b="0" i="0" dirty="0">
                <a:solidFill>
                  <a:srgbClr val="222222"/>
                </a:solidFill>
                <a:effectLst/>
              </a:rPr>
              <a:t>Mobile application testing is a process by which application software developed for hand held mobile devices is tested for its functionality, usability and consistency. Mobile application testing can be automated or manual type of testing. </a:t>
            </a:r>
          </a:p>
          <a:p>
            <a:pPr algn="l"/>
            <a:r>
              <a:rPr lang="en-US" b="0" i="0" dirty="0">
                <a:solidFill>
                  <a:srgbClr val="222222"/>
                </a:solidFill>
                <a:effectLst/>
              </a:rPr>
              <a:t>Mobile applications either come pre-installed or can be installed from mobile software distribution platforms.</a:t>
            </a:r>
          </a:p>
          <a:p>
            <a:pPr algn="l"/>
            <a:endParaRPr lang="en-US" b="1" dirty="0">
              <a:solidFill>
                <a:srgbClr val="222222"/>
              </a:solidFill>
              <a:latin typeface="arial" panose="020B0604020202020204" pitchFamily="34" charset="0"/>
            </a:endParaRPr>
          </a:p>
          <a:p>
            <a:pPr algn="l"/>
            <a:r>
              <a:rPr lang="en-US" sz="3300" dirty="0">
                <a:solidFill>
                  <a:schemeClr val="accent1"/>
                </a:solidFill>
                <a:latin typeface="+mj-lt"/>
              </a:rPr>
              <a:t>Types of Testing  :</a:t>
            </a:r>
          </a:p>
          <a:p>
            <a:pPr algn="l"/>
            <a:endParaRPr lang="en-US" b="1" i="0" dirty="0">
              <a:solidFill>
                <a:srgbClr val="222222"/>
              </a:solidFill>
              <a:effectLst/>
            </a:endParaRPr>
          </a:p>
          <a:p>
            <a:pPr algn="l">
              <a:buFont typeface="Arial" panose="020B0604020202020204" pitchFamily="34" charset="0"/>
              <a:buChar char="•"/>
            </a:pPr>
            <a:r>
              <a:rPr lang="en-US" i="0" dirty="0">
                <a:solidFill>
                  <a:srgbClr val="222222"/>
                </a:solidFill>
                <a:effectLst/>
              </a:rPr>
              <a:t> Functional Testing </a:t>
            </a:r>
          </a:p>
          <a:p>
            <a:pPr algn="l">
              <a:buFont typeface="Arial" panose="020B0604020202020204" pitchFamily="34" charset="0"/>
              <a:buChar char="•"/>
            </a:pPr>
            <a:r>
              <a:rPr lang="en-US" i="0" dirty="0">
                <a:solidFill>
                  <a:srgbClr val="222222"/>
                </a:solidFill>
                <a:effectLst/>
              </a:rPr>
              <a:t> Installation Testing </a:t>
            </a:r>
          </a:p>
          <a:p>
            <a:pPr algn="l">
              <a:buFont typeface="Arial" panose="020B0604020202020204" pitchFamily="34" charset="0"/>
              <a:buChar char="•"/>
            </a:pPr>
            <a:r>
              <a:rPr lang="en-US" i="0" dirty="0">
                <a:solidFill>
                  <a:srgbClr val="222222"/>
                </a:solidFill>
                <a:effectLst/>
              </a:rPr>
              <a:t> Usability Testing</a:t>
            </a:r>
          </a:p>
          <a:p>
            <a:pPr algn="l">
              <a:buFont typeface="Arial" panose="020B0604020202020204" pitchFamily="34" charset="0"/>
              <a:buChar char="•"/>
            </a:pPr>
            <a:r>
              <a:rPr lang="en-US" i="0" dirty="0">
                <a:solidFill>
                  <a:srgbClr val="222222"/>
                </a:solidFill>
                <a:effectLst/>
              </a:rPr>
              <a:t> Compatibility Testing</a:t>
            </a:r>
          </a:p>
          <a:p>
            <a:pPr algn="l">
              <a:buFont typeface="Arial" panose="020B0604020202020204" pitchFamily="34" charset="0"/>
              <a:buChar char="•"/>
            </a:pPr>
            <a:r>
              <a:rPr lang="en-US" i="0" dirty="0">
                <a:solidFill>
                  <a:srgbClr val="222222"/>
                </a:solidFill>
                <a:effectLst/>
              </a:rPr>
              <a:t> Interrupt Testing</a:t>
            </a:r>
          </a:p>
          <a:p>
            <a:pPr algn="l">
              <a:buFont typeface="Arial" panose="020B0604020202020204" pitchFamily="34" charset="0"/>
              <a:buChar char="•"/>
            </a:pPr>
            <a:r>
              <a:rPr lang="en-US" i="0" dirty="0">
                <a:solidFill>
                  <a:srgbClr val="222222"/>
                </a:solidFill>
                <a:effectLst/>
              </a:rPr>
              <a:t> Performance Testing</a:t>
            </a:r>
          </a:p>
          <a:p>
            <a:pPr algn="l">
              <a:buFont typeface="Arial" panose="020B0604020202020204" pitchFamily="34" charset="0"/>
              <a:buChar char="•"/>
            </a:pPr>
            <a:r>
              <a:rPr lang="en-US" i="0" dirty="0">
                <a:solidFill>
                  <a:srgbClr val="222222"/>
                </a:solidFill>
                <a:effectLst/>
              </a:rPr>
              <a:t> Load Testing</a:t>
            </a:r>
          </a:p>
          <a:p>
            <a:pPr algn="l">
              <a:buFont typeface="Arial" panose="020B0604020202020204" pitchFamily="34" charset="0"/>
              <a:buChar char="•"/>
            </a:pPr>
            <a:r>
              <a:rPr lang="en-US" i="0" dirty="0">
                <a:solidFill>
                  <a:srgbClr val="222222"/>
                </a:solidFill>
                <a:effectLst/>
              </a:rPr>
              <a:t> Recoverability Testing</a:t>
            </a:r>
          </a:p>
          <a:p>
            <a:pPr algn="l">
              <a:buFont typeface="Arial" panose="020B0604020202020204" pitchFamily="34" charset="0"/>
              <a:buChar char="•"/>
            </a:pPr>
            <a:r>
              <a:rPr lang="en-US" i="0" dirty="0">
                <a:solidFill>
                  <a:srgbClr val="222222"/>
                </a:solidFill>
                <a:effectLst/>
              </a:rPr>
              <a:t> Security Testing</a:t>
            </a:r>
          </a:p>
          <a:p>
            <a:pPr algn="l"/>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46004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E8F9-A35D-4C23-8E11-9B9B9513DD91}"/>
              </a:ext>
            </a:extLst>
          </p:cNvPr>
          <p:cNvSpPr>
            <a:spLocks noGrp="1"/>
          </p:cNvSpPr>
          <p:nvPr>
            <p:ph type="title"/>
          </p:nvPr>
        </p:nvSpPr>
        <p:spPr>
          <a:xfrm>
            <a:off x="838200" y="365126"/>
            <a:ext cx="10515600" cy="315912"/>
          </a:xfrm>
        </p:spPr>
        <p:txBody>
          <a:bodyPr>
            <a:noAutofit/>
          </a:bodyPr>
          <a:lstStyle/>
          <a:p>
            <a:r>
              <a:rPr lang="en-IN" sz="2400" b="1" dirty="0"/>
              <a:t>Screen Orientation/Resolution</a:t>
            </a:r>
          </a:p>
        </p:txBody>
      </p:sp>
      <p:sp>
        <p:nvSpPr>
          <p:cNvPr id="3" name="Content Placeholder 2">
            <a:extLst>
              <a:ext uri="{FF2B5EF4-FFF2-40B4-BE49-F238E27FC236}">
                <a16:creationId xmlns:a16="http://schemas.microsoft.com/office/drawing/2014/main" id="{BD355D64-4213-4C75-800E-DB53CD923DAA}"/>
              </a:ext>
            </a:extLst>
          </p:cNvPr>
          <p:cNvSpPr>
            <a:spLocks noGrp="1"/>
          </p:cNvSpPr>
          <p:nvPr>
            <p:ph idx="1"/>
          </p:nvPr>
        </p:nvSpPr>
        <p:spPr>
          <a:xfrm>
            <a:off x="678402" y="1008879"/>
            <a:ext cx="10515600" cy="3856084"/>
          </a:xfrm>
        </p:spPr>
        <p:txBody>
          <a:bodyPr>
            <a:normAutofit fontScale="62500" lnSpcReduction="20000"/>
          </a:bodyPr>
          <a:lstStyle/>
          <a:p>
            <a:pPr marL="0" indent="0">
              <a:buNone/>
            </a:pPr>
            <a:r>
              <a:rPr lang="en-US" dirty="0"/>
              <a:t>Web content needs to look and feel great across a wide variety of devices and network conditions. It's generally a good idea to test your webpage under the commonly used screen resolutions so that you can be sure that your page is usable.</a:t>
            </a:r>
          </a:p>
          <a:p>
            <a:pPr marL="0" indent="0">
              <a:buNone/>
            </a:pPr>
            <a:r>
              <a:rPr lang="en-US" dirty="0"/>
              <a:t> If you have a multi-column layout, you may also want to check that your columns align correctly and are still viewable when your visitor has a lower resolution. It is also important to know the standard screen resolutions:</a:t>
            </a:r>
          </a:p>
          <a:p>
            <a:pPr marL="0" indent="0">
              <a:buNone/>
            </a:pPr>
            <a:endParaRPr lang="en-US" dirty="0"/>
          </a:p>
          <a:p>
            <a:r>
              <a:rPr lang="en-US" dirty="0"/>
              <a:t> 640 × 480</a:t>
            </a:r>
          </a:p>
          <a:p>
            <a:r>
              <a:rPr lang="en-US" dirty="0"/>
              <a:t> 800 × 600</a:t>
            </a:r>
          </a:p>
          <a:p>
            <a:r>
              <a:rPr lang="en-US" dirty="0"/>
              <a:t> 1024 × 768 </a:t>
            </a:r>
          </a:p>
          <a:p>
            <a:r>
              <a:rPr lang="en-US" dirty="0"/>
              <a:t> 1280 × 800</a:t>
            </a:r>
          </a:p>
          <a:p>
            <a:r>
              <a:rPr lang="en-US" dirty="0"/>
              <a:t> 1366 × 768 </a:t>
            </a:r>
          </a:p>
          <a:p>
            <a:r>
              <a:rPr lang="en-US" dirty="0"/>
              <a:t> 1400 × 900 </a:t>
            </a:r>
          </a:p>
          <a:p>
            <a:r>
              <a:rPr lang="en-US" dirty="0"/>
              <a:t> 1680 × 1050</a:t>
            </a:r>
            <a:endParaRPr lang="en-IN" dirty="0"/>
          </a:p>
        </p:txBody>
      </p:sp>
    </p:spTree>
    <p:extLst>
      <p:ext uri="{BB962C8B-B14F-4D97-AF65-F5344CB8AC3E}">
        <p14:creationId xmlns:p14="http://schemas.microsoft.com/office/powerpoint/2010/main" val="34990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CE28-858E-432E-9670-E2B7365AF120}"/>
              </a:ext>
            </a:extLst>
          </p:cNvPr>
          <p:cNvSpPr>
            <a:spLocks noGrp="1"/>
          </p:cNvSpPr>
          <p:nvPr>
            <p:ph type="title"/>
          </p:nvPr>
        </p:nvSpPr>
        <p:spPr>
          <a:xfrm>
            <a:off x="838200" y="365125"/>
            <a:ext cx="10515600" cy="504887"/>
          </a:xfrm>
        </p:spPr>
        <p:txBody>
          <a:bodyPr>
            <a:noAutofit/>
          </a:bodyPr>
          <a:lstStyle/>
          <a:p>
            <a:r>
              <a:rPr lang="en-IN" sz="3200" b="1" dirty="0"/>
              <a:t>Available Tools</a:t>
            </a:r>
          </a:p>
        </p:txBody>
      </p:sp>
      <p:sp>
        <p:nvSpPr>
          <p:cNvPr id="3" name="Content Placeholder 2">
            <a:extLst>
              <a:ext uri="{FF2B5EF4-FFF2-40B4-BE49-F238E27FC236}">
                <a16:creationId xmlns:a16="http://schemas.microsoft.com/office/drawing/2014/main" id="{2D9D0548-9F1A-4E73-902B-48D11E556AE4}"/>
              </a:ext>
            </a:extLst>
          </p:cNvPr>
          <p:cNvSpPr>
            <a:spLocks noGrp="1"/>
          </p:cNvSpPr>
          <p:nvPr>
            <p:ph idx="1"/>
          </p:nvPr>
        </p:nvSpPr>
        <p:spPr/>
        <p:txBody>
          <a:bodyPr>
            <a:normAutofit/>
          </a:bodyPr>
          <a:lstStyle/>
          <a:p>
            <a:pPr marL="0" indent="0">
              <a:buNone/>
            </a:pPr>
            <a:r>
              <a:rPr lang="en-US" dirty="0"/>
              <a:t>There are quite a few tools available in the market to make mobile UI testing smoother and simpler. </a:t>
            </a:r>
          </a:p>
          <a:p>
            <a:r>
              <a:rPr lang="en-US" dirty="0"/>
              <a:t>For example:</a:t>
            </a:r>
          </a:p>
          <a:p>
            <a:r>
              <a:rPr lang="en-US" dirty="0"/>
              <a:t> Google chrome extension</a:t>
            </a:r>
          </a:p>
          <a:p>
            <a:r>
              <a:rPr lang="en-US" dirty="0"/>
              <a:t> Screen fly</a:t>
            </a:r>
          </a:p>
          <a:p>
            <a:r>
              <a:rPr lang="en-US" dirty="0"/>
              <a:t> Browser Stack</a:t>
            </a:r>
            <a:endParaRPr lang="en-IN" dirty="0"/>
          </a:p>
        </p:txBody>
      </p:sp>
    </p:spTree>
    <p:extLst>
      <p:ext uri="{BB962C8B-B14F-4D97-AF65-F5344CB8AC3E}">
        <p14:creationId xmlns:p14="http://schemas.microsoft.com/office/powerpoint/2010/main" val="15261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96D8-6538-47EF-BA22-346A6040D3E3}"/>
              </a:ext>
            </a:extLst>
          </p:cNvPr>
          <p:cNvSpPr>
            <a:spLocks noGrp="1"/>
          </p:cNvSpPr>
          <p:nvPr>
            <p:ph type="title"/>
          </p:nvPr>
        </p:nvSpPr>
        <p:spPr>
          <a:xfrm>
            <a:off x="838200" y="365126"/>
            <a:ext cx="10515600" cy="473816"/>
          </a:xfrm>
        </p:spPr>
        <p:txBody>
          <a:bodyPr>
            <a:noAutofit/>
          </a:bodyPr>
          <a:lstStyle/>
          <a:p>
            <a:r>
              <a:rPr lang="en-IN" sz="2800" b="1" dirty="0">
                <a:solidFill>
                  <a:schemeClr val="accent1"/>
                </a:solidFill>
              </a:rPr>
              <a:t>Android Testing Frameworks </a:t>
            </a:r>
          </a:p>
        </p:txBody>
      </p:sp>
      <p:sp>
        <p:nvSpPr>
          <p:cNvPr id="3" name="Content Placeholder 2">
            <a:extLst>
              <a:ext uri="{FF2B5EF4-FFF2-40B4-BE49-F238E27FC236}">
                <a16:creationId xmlns:a16="http://schemas.microsoft.com/office/drawing/2014/main" id="{3AE00BF5-03F0-4B5C-AA78-D59A2FAE85EA}"/>
              </a:ext>
            </a:extLst>
          </p:cNvPr>
          <p:cNvSpPr>
            <a:spLocks noGrp="1"/>
          </p:cNvSpPr>
          <p:nvPr>
            <p:ph idx="1"/>
          </p:nvPr>
        </p:nvSpPr>
        <p:spPr>
          <a:xfrm>
            <a:off x="838200" y="1367161"/>
            <a:ext cx="10515600" cy="5264457"/>
          </a:xfrm>
        </p:spPr>
        <p:txBody>
          <a:bodyPr>
            <a:noAutofit/>
          </a:bodyPr>
          <a:lstStyle/>
          <a:p>
            <a:pPr marL="0" indent="0">
              <a:buNone/>
            </a:pPr>
            <a:r>
              <a:rPr lang="en-US" sz="1800" dirty="0"/>
              <a:t>There are many Android testing frameworks available in the market. Let’s take a look at the top 5 on the stack.</a:t>
            </a:r>
          </a:p>
          <a:p>
            <a:r>
              <a:rPr lang="en-US" sz="1800" dirty="0"/>
              <a:t> </a:t>
            </a:r>
            <a:r>
              <a:rPr lang="en-US" sz="1800" b="1" dirty="0" err="1"/>
              <a:t>Robotium</a:t>
            </a:r>
            <a:r>
              <a:rPr lang="en-US" sz="1800" dirty="0"/>
              <a:t>:  </a:t>
            </a:r>
            <a:r>
              <a:rPr lang="en-US" sz="1800" dirty="0" err="1"/>
              <a:t>Robotium</a:t>
            </a:r>
            <a:r>
              <a:rPr lang="en-US" sz="1800" dirty="0"/>
              <a:t> is an open-source test framework for developing functional, system and acceptance test scenarios. It is very similar to Selenium.</a:t>
            </a:r>
          </a:p>
          <a:p>
            <a:r>
              <a:rPr lang="en-US" sz="1800" dirty="0"/>
              <a:t> </a:t>
            </a:r>
            <a:r>
              <a:rPr lang="en-US" sz="1800" b="1" dirty="0"/>
              <a:t> UI Automator</a:t>
            </a:r>
            <a:r>
              <a:rPr lang="en-US" sz="1800" dirty="0"/>
              <a:t>: UI Automator is a test framework by Google that provides advance UI testing of native Android apps and games. It has a Java library containing API to create functional UI tests and also an execution engine to run the tests.</a:t>
            </a:r>
          </a:p>
          <a:p>
            <a:r>
              <a:rPr lang="en-US" sz="1800" dirty="0"/>
              <a:t> </a:t>
            </a:r>
            <a:r>
              <a:rPr lang="en-US" sz="1800" b="1" dirty="0"/>
              <a:t> Appium</a:t>
            </a:r>
            <a:r>
              <a:rPr lang="en-US" sz="1800" dirty="0"/>
              <a:t>: Appium is an open-source test automation framework to test native and hybrid apps and mobile web apps. Appium library functions inside the framework make calls to the Appium server running in the background which operates the connected device.</a:t>
            </a:r>
          </a:p>
          <a:p>
            <a:r>
              <a:rPr lang="en-US" sz="1800" dirty="0"/>
              <a:t> </a:t>
            </a:r>
            <a:r>
              <a:rPr lang="en-US" sz="1800" b="1" dirty="0"/>
              <a:t>Calabash</a:t>
            </a:r>
            <a:r>
              <a:rPr lang="en-US" sz="1800" dirty="0"/>
              <a:t>: Calabash is a functional testing framework that can be used for both iOS and Android functional testing. On paper, it must be one of the easiest frameworks to use and even non-developers should be able to create functional tests using it.</a:t>
            </a:r>
          </a:p>
          <a:p>
            <a:r>
              <a:rPr lang="en-US" sz="1800" dirty="0"/>
              <a:t> </a:t>
            </a:r>
            <a:r>
              <a:rPr lang="en-US" sz="1800" b="1" dirty="0" err="1"/>
              <a:t>Selendroid</a:t>
            </a:r>
            <a:r>
              <a:rPr lang="en-US" sz="1800" b="1" dirty="0"/>
              <a:t>: </a:t>
            </a:r>
            <a:r>
              <a:rPr lang="en-US" sz="1800" dirty="0"/>
              <a:t> </a:t>
            </a:r>
            <a:r>
              <a:rPr lang="en-US" sz="1800" dirty="0" err="1"/>
              <a:t>Selendroid</a:t>
            </a:r>
            <a:r>
              <a:rPr lang="en-US" sz="1800" dirty="0"/>
              <a:t> is a relatively new kid on the block and can be used to functionally test your Android applications. Apparently, if you are used to Selenium, </a:t>
            </a:r>
            <a:r>
              <a:rPr lang="en-US" sz="1800" dirty="0" err="1"/>
              <a:t>Selendroid</a:t>
            </a:r>
            <a:r>
              <a:rPr lang="en-US" sz="1800" dirty="0"/>
              <a:t> should be an easy way to use your knowledge to create your functional tests for Android.</a:t>
            </a:r>
            <a:endParaRPr lang="en-IN" sz="1800" dirty="0"/>
          </a:p>
        </p:txBody>
      </p:sp>
    </p:spTree>
    <p:extLst>
      <p:ext uri="{BB962C8B-B14F-4D97-AF65-F5344CB8AC3E}">
        <p14:creationId xmlns:p14="http://schemas.microsoft.com/office/powerpoint/2010/main" val="321502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E6FF-C0E2-4C3C-85B5-740D76A30E8B}"/>
              </a:ext>
            </a:extLst>
          </p:cNvPr>
          <p:cNvSpPr>
            <a:spLocks noGrp="1"/>
          </p:cNvSpPr>
          <p:nvPr>
            <p:ph type="title"/>
          </p:nvPr>
        </p:nvSpPr>
        <p:spPr/>
        <p:txBody>
          <a:bodyPr>
            <a:normAutofit/>
          </a:bodyPr>
          <a:lstStyle/>
          <a:p>
            <a:r>
              <a:rPr lang="en-IN" sz="2800" b="1" dirty="0">
                <a:solidFill>
                  <a:schemeClr val="accent1"/>
                </a:solidFill>
              </a:rPr>
              <a:t>iOS Testing Frameworks</a:t>
            </a:r>
          </a:p>
        </p:txBody>
      </p:sp>
      <p:sp>
        <p:nvSpPr>
          <p:cNvPr id="3" name="Content Placeholder 2">
            <a:extLst>
              <a:ext uri="{FF2B5EF4-FFF2-40B4-BE49-F238E27FC236}">
                <a16:creationId xmlns:a16="http://schemas.microsoft.com/office/drawing/2014/main" id="{FDDD7386-0492-43D2-9284-2215324313A6}"/>
              </a:ext>
            </a:extLst>
          </p:cNvPr>
          <p:cNvSpPr>
            <a:spLocks noGrp="1"/>
          </p:cNvSpPr>
          <p:nvPr>
            <p:ph idx="1"/>
          </p:nvPr>
        </p:nvSpPr>
        <p:spPr>
          <a:xfrm>
            <a:off x="838200" y="1825625"/>
            <a:ext cx="10515600" cy="4761606"/>
          </a:xfrm>
        </p:spPr>
        <p:txBody>
          <a:bodyPr>
            <a:noAutofit/>
          </a:bodyPr>
          <a:lstStyle/>
          <a:p>
            <a:pPr marL="0" indent="0">
              <a:buNone/>
            </a:pPr>
            <a:r>
              <a:rPr lang="en-US" sz="1800" dirty="0"/>
              <a:t>Like Android testing frameworks, there are many iOS testing frameworks available in the market. Here we will talk about a few popular ones. </a:t>
            </a:r>
          </a:p>
          <a:p>
            <a:r>
              <a:rPr lang="en-US" sz="1800" b="1" dirty="0"/>
              <a:t> Appium: </a:t>
            </a:r>
            <a:r>
              <a:rPr lang="en-US" sz="1800" dirty="0"/>
              <a:t>Appium is an open-source test automation framework to test native and hybrid apps and mobile web apps. Appium library functions inside the framework make calls to the Appium server running in background which operates the connected device.</a:t>
            </a:r>
          </a:p>
          <a:p>
            <a:r>
              <a:rPr lang="en-US" sz="1800" b="1" dirty="0"/>
              <a:t>  Calabash: </a:t>
            </a:r>
            <a:r>
              <a:rPr lang="en-US" sz="1800" dirty="0"/>
              <a:t>Calabash is a functional testing framework that can be used for both iOS and Android functional testing. On paper, it must be one of the easiest frameworks to use and even non-developers should be able to create functional tests using it. </a:t>
            </a:r>
          </a:p>
          <a:p>
            <a:r>
              <a:rPr lang="en-US" sz="1800" b="1" dirty="0"/>
              <a:t>Zucchini: </a:t>
            </a:r>
            <a:r>
              <a:rPr lang="en-US" sz="1800" dirty="0"/>
              <a:t>Zucchini is an open-source visual functional testing framework for iOS applications based on Apple UI Automation.</a:t>
            </a:r>
          </a:p>
          <a:p>
            <a:r>
              <a:rPr lang="en-US" sz="1800" b="1" dirty="0"/>
              <a:t> UI Automation: </a:t>
            </a:r>
            <a:r>
              <a:rPr lang="en-US" sz="1800" dirty="0"/>
              <a:t>For your more typical functional tests (or black-box tests), in which you’re going to write code that simulates an end-user navigating your app, there is UI Automation. UI Automation is provided by Apple and is the Apple sanctioned way of performing iOS functional testing. </a:t>
            </a:r>
          </a:p>
          <a:p>
            <a:r>
              <a:rPr lang="en-US" sz="1800" b="1" dirty="0"/>
              <a:t>FRANK </a:t>
            </a:r>
            <a:r>
              <a:rPr lang="en-US" sz="1800" dirty="0"/>
              <a:t>– BDD for iOS: If you want to do end-to-end testing in iOS and wish you could use BDD and Cucumber, no worries — there’s a tool called Frank that will allow you to create acceptance tests and requirements using Cucumber.</a:t>
            </a:r>
            <a:endParaRPr lang="en-IN" sz="1800" dirty="0"/>
          </a:p>
        </p:txBody>
      </p:sp>
    </p:spTree>
    <p:extLst>
      <p:ext uri="{BB962C8B-B14F-4D97-AF65-F5344CB8AC3E}">
        <p14:creationId xmlns:p14="http://schemas.microsoft.com/office/powerpoint/2010/main" val="204565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970A-64FA-45F1-816E-057D9CCB1D17}"/>
              </a:ext>
            </a:extLst>
          </p:cNvPr>
          <p:cNvSpPr>
            <a:spLocks noGrp="1"/>
          </p:cNvSpPr>
          <p:nvPr>
            <p:ph type="title"/>
          </p:nvPr>
        </p:nvSpPr>
        <p:spPr>
          <a:xfrm>
            <a:off x="749423" y="857837"/>
            <a:ext cx="10515600" cy="780094"/>
          </a:xfrm>
        </p:spPr>
        <p:txBody>
          <a:bodyPr>
            <a:normAutofit/>
          </a:bodyPr>
          <a:lstStyle/>
          <a:p>
            <a:r>
              <a:rPr lang="en-IN" sz="2800" b="1" dirty="0"/>
              <a:t>Functional Testing  :</a:t>
            </a:r>
          </a:p>
        </p:txBody>
      </p:sp>
      <p:sp>
        <p:nvSpPr>
          <p:cNvPr id="3" name="Content Placeholder 2">
            <a:extLst>
              <a:ext uri="{FF2B5EF4-FFF2-40B4-BE49-F238E27FC236}">
                <a16:creationId xmlns:a16="http://schemas.microsoft.com/office/drawing/2014/main" id="{62D41D5D-E678-4517-9839-1552ECB29108}"/>
              </a:ext>
            </a:extLst>
          </p:cNvPr>
          <p:cNvSpPr>
            <a:spLocks noGrp="1"/>
          </p:cNvSpPr>
          <p:nvPr>
            <p:ph idx="1"/>
          </p:nvPr>
        </p:nvSpPr>
        <p:spPr>
          <a:xfrm>
            <a:off x="838200" y="1988598"/>
            <a:ext cx="10515600" cy="3231471"/>
          </a:xfrm>
        </p:spPr>
        <p:txBody>
          <a:bodyPr>
            <a:normAutofit/>
          </a:bodyPr>
          <a:lstStyle/>
          <a:p>
            <a:pPr marL="0" indent="0">
              <a:buNone/>
            </a:pPr>
            <a:r>
              <a:rPr lang="en-US" dirty="0">
                <a:latin typeface="+mj-lt"/>
              </a:rPr>
              <a:t>The functional testing of Mobiles normally consists in the areas of testing user interactions as well as testing the transactions. </a:t>
            </a:r>
          </a:p>
          <a:p>
            <a:pPr marL="0" indent="0">
              <a:buNone/>
            </a:pPr>
            <a:r>
              <a:rPr lang="en-US" dirty="0">
                <a:latin typeface="+mj-lt"/>
              </a:rPr>
              <a:t>- Type of application based upon the business functionality usages (banking, gaming, social or business)</a:t>
            </a:r>
          </a:p>
          <a:p>
            <a:pPr marL="0" indent="0">
              <a:buNone/>
            </a:pPr>
            <a:r>
              <a:rPr lang="en-US" dirty="0">
                <a:latin typeface="+mj-lt"/>
              </a:rPr>
              <a:t>- Target audience type (consumer, enterprise, education)</a:t>
            </a:r>
          </a:p>
          <a:p>
            <a:pPr>
              <a:buFontTx/>
              <a:buChar char="-"/>
            </a:pPr>
            <a:r>
              <a:rPr lang="en-US" dirty="0">
                <a:latin typeface="+mj-lt"/>
              </a:rPr>
              <a:t>Distribution channel which is used to spread the application (e.g. Apple AppStore, Google play, direct distribution)</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305388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D7F4-3354-415B-9073-12826997E00E}"/>
              </a:ext>
            </a:extLst>
          </p:cNvPr>
          <p:cNvSpPr>
            <a:spLocks noGrp="1"/>
          </p:cNvSpPr>
          <p:nvPr>
            <p:ph type="title"/>
          </p:nvPr>
        </p:nvSpPr>
        <p:spPr/>
        <p:txBody>
          <a:bodyPr/>
          <a:lstStyle/>
          <a:p>
            <a:r>
              <a:rPr lang="en-US" sz="2800" i="0" dirty="0">
                <a:solidFill>
                  <a:srgbClr val="222222"/>
                </a:solidFill>
                <a:effectLst/>
                <a:latin typeface="+mn-lt"/>
              </a:rPr>
              <a:t>Installation Testing </a:t>
            </a:r>
            <a:br>
              <a:rPr lang="en-US" i="0" dirty="0">
                <a:solidFill>
                  <a:srgbClr val="2222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4EC3B26-122F-4AF4-9B7B-DA4AF3A4F6B0}"/>
              </a:ext>
            </a:extLst>
          </p:cNvPr>
          <p:cNvSpPr>
            <a:spLocks noGrp="1"/>
          </p:cNvSpPr>
          <p:nvPr>
            <p:ph idx="1"/>
          </p:nvPr>
        </p:nvSpPr>
        <p:spPr/>
        <p:txBody>
          <a:bodyPr/>
          <a:lstStyle/>
          <a:p>
            <a:r>
              <a:rPr lang="en-US" dirty="0">
                <a:latin typeface="+mj-lt"/>
              </a:rPr>
              <a:t>Certain mobile applications come pre-installed on the device whereas others have to be installed from the store. Installation testing verifies that the installation process goes smoothly without the user having to face any difficulty. </a:t>
            </a:r>
          </a:p>
          <a:p>
            <a:endParaRPr lang="en-US" dirty="0">
              <a:latin typeface="+mj-lt"/>
            </a:endParaRPr>
          </a:p>
          <a:p>
            <a:r>
              <a:rPr lang="en-US" dirty="0">
                <a:latin typeface="+mj-lt"/>
              </a:rPr>
              <a:t>This testing process covers installation, updating and uninstalling of an application.</a:t>
            </a:r>
            <a:endParaRPr lang="en-IN" dirty="0">
              <a:latin typeface="+mj-lt"/>
            </a:endParaRPr>
          </a:p>
        </p:txBody>
      </p:sp>
    </p:spTree>
    <p:extLst>
      <p:ext uri="{BB962C8B-B14F-4D97-AF65-F5344CB8AC3E}">
        <p14:creationId xmlns:p14="http://schemas.microsoft.com/office/powerpoint/2010/main" val="184992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1414-C1B4-4C25-9E67-4C96C48A6378}"/>
              </a:ext>
            </a:extLst>
          </p:cNvPr>
          <p:cNvSpPr>
            <a:spLocks noGrp="1"/>
          </p:cNvSpPr>
          <p:nvPr>
            <p:ph type="title"/>
          </p:nvPr>
        </p:nvSpPr>
        <p:spPr/>
        <p:txBody>
          <a:bodyPr>
            <a:normAutofit/>
          </a:bodyPr>
          <a:lstStyle/>
          <a:p>
            <a:r>
              <a:rPr lang="en-IN" sz="2800" dirty="0"/>
              <a:t>Usability Testing</a:t>
            </a:r>
          </a:p>
        </p:txBody>
      </p:sp>
      <p:sp>
        <p:nvSpPr>
          <p:cNvPr id="3" name="Content Placeholder 2">
            <a:extLst>
              <a:ext uri="{FF2B5EF4-FFF2-40B4-BE49-F238E27FC236}">
                <a16:creationId xmlns:a16="http://schemas.microsoft.com/office/drawing/2014/main" id="{5BE93B96-BC4A-496A-AA8C-491DBEEC4311}"/>
              </a:ext>
            </a:extLst>
          </p:cNvPr>
          <p:cNvSpPr>
            <a:spLocks noGrp="1"/>
          </p:cNvSpPr>
          <p:nvPr>
            <p:ph idx="1"/>
          </p:nvPr>
        </p:nvSpPr>
        <p:spPr/>
        <p:txBody>
          <a:bodyPr>
            <a:normAutofit/>
          </a:bodyPr>
          <a:lstStyle/>
          <a:p>
            <a:r>
              <a:rPr lang="en-US" dirty="0">
                <a:latin typeface="+mj-lt"/>
              </a:rPr>
              <a:t>The usability testing process of the Mobile application is performed to have a quick and easy step application with less functionality than a slow and difficult application with many features. </a:t>
            </a:r>
          </a:p>
          <a:p>
            <a:r>
              <a:rPr lang="en-US" dirty="0">
                <a:latin typeface="+mj-lt"/>
              </a:rPr>
              <a:t>The main objective is to ensure that we end up having an easy-to-use, intuitive and similar to industry-accepted interfaces which are widely used.</a:t>
            </a:r>
          </a:p>
          <a:p>
            <a:r>
              <a:rPr lang="en-US" dirty="0">
                <a:latin typeface="+mj-lt"/>
              </a:rPr>
              <a:t>Usability testing is normally performed by manual users since only human beings can understand the sensibility and comfort ability of the other users.</a:t>
            </a:r>
            <a:endParaRPr lang="en-IN" dirty="0">
              <a:latin typeface="+mj-lt"/>
            </a:endParaRPr>
          </a:p>
        </p:txBody>
      </p:sp>
    </p:spTree>
    <p:extLst>
      <p:ext uri="{BB962C8B-B14F-4D97-AF65-F5344CB8AC3E}">
        <p14:creationId xmlns:p14="http://schemas.microsoft.com/office/powerpoint/2010/main" val="25787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FB28-F824-4CC6-88D7-7A13BD280622}"/>
              </a:ext>
            </a:extLst>
          </p:cNvPr>
          <p:cNvSpPr>
            <a:spLocks noGrp="1"/>
          </p:cNvSpPr>
          <p:nvPr>
            <p:ph type="title"/>
          </p:nvPr>
        </p:nvSpPr>
        <p:spPr>
          <a:xfrm>
            <a:off x="838200" y="870012"/>
            <a:ext cx="10515600" cy="820676"/>
          </a:xfrm>
        </p:spPr>
        <p:txBody>
          <a:bodyPr>
            <a:normAutofit/>
          </a:bodyPr>
          <a:lstStyle/>
          <a:p>
            <a:r>
              <a:rPr lang="en-IN" sz="2800" dirty="0">
                <a:latin typeface="+mn-lt"/>
              </a:rPr>
              <a:t>Compatibility Testing</a:t>
            </a:r>
          </a:p>
        </p:txBody>
      </p:sp>
      <p:sp>
        <p:nvSpPr>
          <p:cNvPr id="3" name="Content Placeholder 2">
            <a:extLst>
              <a:ext uri="{FF2B5EF4-FFF2-40B4-BE49-F238E27FC236}">
                <a16:creationId xmlns:a16="http://schemas.microsoft.com/office/drawing/2014/main" id="{FE8BAC7B-FD2B-4C42-B6D0-0F7643BE3FFF}"/>
              </a:ext>
            </a:extLst>
          </p:cNvPr>
          <p:cNvSpPr>
            <a:spLocks noGrp="1"/>
          </p:cNvSpPr>
          <p:nvPr>
            <p:ph idx="1"/>
          </p:nvPr>
        </p:nvSpPr>
        <p:spPr>
          <a:xfrm>
            <a:off x="838200" y="2627789"/>
            <a:ext cx="10515600" cy="3549173"/>
          </a:xfrm>
        </p:spPr>
        <p:txBody>
          <a:bodyPr/>
          <a:lstStyle/>
          <a:p>
            <a:pPr marL="0" indent="0">
              <a:buNone/>
            </a:pPr>
            <a:r>
              <a:rPr lang="en-US" dirty="0">
                <a:latin typeface="+mj-lt"/>
              </a:rPr>
              <a:t>Compatibility testing on mobile devices is performed to ensure that since mobile devices have different size, resolution, screen, version and hardware so the application should be tested across all the devices to ensure that the application works as desired.</a:t>
            </a:r>
            <a:endParaRPr lang="en-IN" dirty="0">
              <a:latin typeface="+mj-lt"/>
            </a:endParaRPr>
          </a:p>
        </p:txBody>
      </p:sp>
    </p:spTree>
    <p:extLst>
      <p:ext uri="{BB962C8B-B14F-4D97-AF65-F5344CB8AC3E}">
        <p14:creationId xmlns:p14="http://schemas.microsoft.com/office/powerpoint/2010/main" val="189718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7A1A1-AC15-43CE-B4C4-87337DADED26}"/>
              </a:ext>
            </a:extLst>
          </p:cNvPr>
          <p:cNvSpPr>
            <a:spLocks noGrp="1"/>
          </p:cNvSpPr>
          <p:nvPr>
            <p:ph type="title"/>
          </p:nvPr>
        </p:nvSpPr>
        <p:spPr/>
        <p:txBody>
          <a:bodyPr>
            <a:normAutofit/>
          </a:bodyPr>
          <a:lstStyle/>
          <a:p>
            <a:r>
              <a:rPr lang="en-IN" sz="2800" dirty="0">
                <a:latin typeface="+mn-lt"/>
              </a:rPr>
              <a:t>Interrupt Testing</a:t>
            </a:r>
          </a:p>
        </p:txBody>
      </p:sp>
      <p:sp>
        <p:nvSpPr>
          <p:cNvPr id="5" name="Content Placeholder 4">
            <a:extLst>
              <a:ext uri="{FF2B5EF4-FFF2-40B4-BE49-F238E27FC236}">
                <a16:creationId xmlns:a16="http://schemas.microsoft.com/office/drawing/2014/main" id="{531D8010-89ED-4B5D-9827-1124112614AA}"/>
              </a:ext>
            </a:extLst>
          </p:cNvPr>
          <p:cNvSpPr>
            <a:spLocks noGrp="1"/>
          </p:cNvSpPr>
          <p:nvPr>
            <p:ph idx="1"/>
          </p:nvPr>
        </p:nvSpPr>
        <p:spPr/>
        <p:txBody>
          <a:bodyPr>
            <a:normAutofit fontScale="77500" lnSpcReduction="20000"/>
          </a:bodyPr>
          <a:lstStyle/>
          <a:p>
            <a:pPr marL="0" indent="0">
              <a:buNone/>
            </a:pPr>
            <a:r>
              <a:rPr lang="en-US" dirty="0">
                <a:latin typeface="+mj-lt"/>
              </a:rPr>
              <a:t>An application while functioning may face several interruptions like incoming calls or network coverage outage and recovery. </a:t>
            </a:r>
          </a:p>
          <a:p>
            <a:pPr marL="0" indent="0">
              <a:buNone/>
            </a:pPr>
            <a:r>
              <a:rPr lang="en-US" dirty="0">
                <a:latin typeface="+mj-lt"/>
              </a:rPr>
              <a:t>                                                                 </a:t>
            </a:r>
          </a:p>
          <a:p>
            <a:pPr marL="0" indent="0">
              <a:buNone/>
            </a:pPr>
            <a:r>
              <a:rPr lang="en-US" dirty="0">
                <a:latin typeface="+mj-lt"/>
              </a:rPr>
              <a:t>The different types of interruptions are:</a:t>
            </a:r>
          </a:p>
          <a:p>
            <a:pPr marL="514350" indent="-514350">
              <a:buFont typeface="+mj-lt"/>
              <a:buAutoNum type="arabicPeriod"/>
            </a:pPr>
            <a:r>
              <a:rPr lang="en-US" dirty="0">
                <a:latin typeface="+mj-lt"/>
              </a:rPr>
              <a:t>Incoming and Outgoing SMS and MMS</a:t>
            </a:r>
          </a:p>
          <a:p>
            <a:pPr marL="514350" indent="-514350">
              <a:buFont typeface="+mj-lt"/>
              <a:buAutoNum type="arabicPeriod"/>
            </a:pPr>
            <a:r>
              <a:rPr lang="en-US" dirty="0">
                <a:latin typeface="+mj-lt"/>
              </a:rPr>
              <a:t>Incoming and Outgoing calls</a:t>
            </a:r>
          </a:p>
          <a:p>
            <a:pPr marL="514350" indent="-514350">
              <a:buFont typeface="+mj-lt"/>
              <a:buAutoNum type="arabicPeriod"/>
            </a:pPr>
            <a:r>
              <a:rPr lang="en-US" dirty="0">
                <a:latin typeface="+mj-lt"/>
              </a:rPr>
              <a:t>Incoming Notifications</a:t>
            </a:r>
          </a:p>
          <a:p>
            <a:pPr marL="514350" indent="-514350">
              <a:buFont typeface="+mj-lt"/>
              <a:buAutoNum type="arabicPeriod"/>
            </a:pPr>
            <a:r>
              <a:rPr lang="en-US" dirty="0">
                <a:latin typeface="+mj-lt"/>
              </a:rPr>
              <a:t>Battery Removal</a:t>
            </a:r>
          </a:p>
          <a:p>
            <a:pPr marL="514350" indent="-514350">
              <a:buFont typeface="+mj-lt"/>
              <a:buAutoNum type="arabicPeriod"/>
            </a:pPr>
            <a:r>
              <a:rPr lang="en-US" dirty="0">
                <a:latin typeface="+mj-lt"/>
              </a:rPr>
              <a:t>Cable Insertion and Removal for data transfer</a:t>
            </a:r>
          </a:p>
          <a:p>
            <a:pPr marL="514350" indent="-514350">
              <a:buFont typeface="+mj-lt"/>
              <a:buAutoNum type="arabicPeriod"/>
            </a:pPr>
            <a:r>
              <a:rPr lang="en-US" dirty="0">
                <a:latin typeface="+mj-lt"/>
              </a:rPr>
              <a:t>Network outage and recovery</a:t>
            </a:r>
          </a:p>
          <a:p>
            <a:pPr marL="514350" indent="-514350">
              <a:buFont typeface="+mj-lt"/>
              <a:buAutoNum type="arabicPeriod"/>
            </a:pPr>
            <a:r>
              <a:rPr lang="en-US" dirty="0">
                <a:latin typeface="+mj-lt"/>
              </a:rPr>
              <a:t>Media Player on/off</a:t>
            </a:r>
          </a:p>
          <a:p>
            <a:pPr marL="514350" indent="-514350">
              <a:buFont typeface="+mj-lt"/>
              <a:buAutoNum type="arabicPeriod"/>
            </a:pPr>
            <a:r>
              <a:rPr lang="en-US" dirty="0">
                <a:latin typeface="+mj-lt"/>
              </a:rPr>
              <a:t>Device Power cycle</a:t>
            </a:r>
            <a:endParaRPr lang="en-IN" dirty="0">
              <a:latin typeface="+mj-lt"/>
            </a:endParaRPr>
          </a:p>
        </p:txBody>
      </p:sp>
    </p:spTree>
    <p:extLst>
      <p:ext uri="{BB962C8B-B14F-4D97-AF65-F5344CB8AC3E}">
        <p14:creationId xmlns:p14="http://schemas.microsoft.com/office/powerpoint/2010/main" val="242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D5E1-0AF2-42C9-9BE6-DAD38671755A}"/>
              </a:ext>
            </a:extLst>
          </p:cNvPr>
          <p:cNvSpPr>
            <a:spLocks noGrp="1"/>
          </p:cNvSpPr>
          <p:nvPr>
            <p:ph type="title"/>
          </p:nvPr>
        </p:nvSpPr>
        <p:spPr/>
        <p:txBody>
          <a:bodyPr/>
          <a:lstStyle/>
          <a:p>
            <a:br>
              <a:rPr lang="en-IN" dirty="0"/>
            </a:br>
            <a:r>
              <a:rPr lang="en-IN" sz="2800" dirty="0">
                <a:latin typeface="+mn-lt"/>
              </a:rPr>
              <a:t>Recoverability Testing</a:t>
            </a:r>
          </a:p>
        </p:txBody>
      </p:sp>
      <p:sp>
        <p:nvSpPr>
          <p:cNvPr id="3" name="Content Placeholder 2">
            <a:extLst>
              <a:ext uri="{FF2B5EF4-FFF2-40B4-BE49-F238E27FC236}">
                <a16:creationId xmlns:a16="http://schemas.microsoft.com/office/drawing/2014/main" id="{08D14AE9-6B75-4A1E-9DAC-DA1B8240DAF9}"/>
              </a:ext>
            </a:extLst>
          </p:cNvPr>
          <p:cNvSpPr>
            <a:spLocks noGrp="1"/>
          </p:cNvSpPr>
          <p:nvPr>
            <p:ph idx="1"/>
          </p:nvPr>
        </p:nvSpPr>
        <p:spPr/>
        <p:txBody>
          <a:bodyPr/>
          <a:lstStyle/>
          <a:p>
            <a:r>
              <a:rPr lang="en-US" dirty="0">
                <a:latin typeface="+mj-lt"/>
              </a:rPr>
              <a:t>Crash recovery and transaction interruptions Validation of the effective application recovery situation post unexpected interruption/crash scenarios.</a:t>
            </a:r>
          </a:p>
          <a:p>
            <a:r>
              <a:rPr lang="en-US" dirty="0">
                <a:latin typeface="+mj-lt"/>
              </a:rPr>
              <a:t>Verification of how the application handles a transaction during a power failure(i.e. Battery dies or a sudden manual shutdown of the device)</a:t>
            </a:r>
            <a:endParaRPr lang="en-IN" dirty="0">
              <a:latin typeface="+mj-lt"/>
            </a:endParaRPr>
          </a:p>
        </p:txBody>
      </p:sp>
    </p:spTree>
    <p:extLst>
      <p:ext uri="{BB962C8B-B14F-4D97-AF65-F5344CB8AC3E}">
        <p14:creationId xmlns:p14="http://schemas.microsoft.com/office/powerpoint/2010/main" val="136971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0343-1321-449E-87BA-49C2DEAEA49F}"/>
              </a:ext>
            </a:extLst>
          </p:cNvPr>
          <p:cNvSpPr>
            <a:spLocks noGrp="1"/>
          </p:cNvSpPr>
          <p:nvPr>
            <p:ph type="title"/>
          </p:nvPr>
        </p:nvSpPr>
        <p:spPr/>
        <p:txBody>
          <a:bodyPr/>
          <a:lstStyle/>
          <a:p>
            <a:r>
              <a:rPr lang="en-IN" sz="2800" dirty="0">
                <a:latin typeface="+mn-lt"/>
              </a:rPr>
              <a:t>Performance and Load Testing</a:t>
            </a:r>
            <a:br>
              <a:rPr lang="en-IN" dirty="0"/>
            </a:br>
            <a:endParaRPr lang="en-IN" dirty="0"/>
          </a:p>
        </p:txBody>
      </p:sp>
      <p:sp>
        <p:nvSpPr>
          <p:cNvPr id="3" name="Content Placeholder 2">
            <a:extLst>
              <a:ext uri="{FF2B5EF4-FFF2-40B4-BE49-F238E27FC236}">
                <a16:creationId xmlns:a16="http://schemas.microsoft.com/office/drawing/2014/main" id="{A451C29D-39CF-4275-B051-76151078FB01}"/>
              </a:ext>
            </a:extLst>
          </p:cNvPr>
          <p:cNvSpPr>
            <a:spLocks noGrp="1"/>
          </p:cNvSpPr>
          <p:nvPr>
            <p:ph idx="1"/>
          </p:nvPr>
        </p:nvSpPr>
        <p:spPr/>
        <p:txBody>
          <a:bodyPr>
            <a:normAutofit/>
          </a:bodyPr>
          <a:lstStyle/>
          <a:p>
            <a:endParaRPr lang="en-US" dirty="0"/>
          </a:p>
          <a:p>
            <a:r>
              <a:rPr lang="en-US" sz="2400" dirty="0">
                <a:latin typeface="+mj-lt"/>
              </a:rPr>
              <a:t>Application performs acceptably under certain performance requirements such as access by a huge number of users or the removal of a key infrastructure part like a database server.</a:t>
            </a:r>
          </a:p>
          <a:p>
            <a:pPr marL="0" indent="0">
              <a:buNone/>
            </a:pPr>
            <a:endParaRPr lang="en-US" sz="2400" dirty="0">
              <a:latin typeface="+mj-lt"/>
            </a:endParaRPr>
          </a:p>
          <a:p>
            <a:r>
              <a:rPr lang="en-US" sz="2400" dirty="0">
                <a:latin typeface="+mj-lt"/>
              </a:rPr>
              <a:t>When many users all attempt to download, load, and use your app or game simultaneously, slow load times or crashes can occur causing many customers to abandon your app, game, or website. In-country human testing done manually is the most effective way to test load</a:t>
            </a:r>
            <a:endParaRPr lang="en-IN" sz="2400" dirty="0">
              <a:latin typeface="+mj-lt"/>
            </a:endParaRPr>
          </a:p>
        </p:txBody>
      </p:sp>
    </p:spTree>
    <p:extLst>
      <p:ext uri="{BB962C8B-B14F-4D97-AF65-F5344CB8AC3E}">
        <p14:creationId xmlns:p14="http://schemas.microsoft.com/office/powerpoint/2010/main" val="113133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2261</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Calibri</vt:lpstr>
      <vt:lpstr>Calibri Light</vt:lpstr>
      <vt:lpstr>Office Theme</vt:lpstr>
      <vt:lpstr>Table of Contents  </vt:lpstr>
      <vt:lpstr>Mobile application testing  :</vt:lpstr>
      <vt:lpstr>Functional Testing  :</vt:lpstr>
      <vt:lpstr>Installation Testing  </vt:lpstr>
      <vt:lpstr>Usability Testing</vt:lpstr>
      <vt:lpstr>Compatibility Testing</vt:lpstr>
      <vt:lpstr>Interrupt Testing</vt:lpstr>
      <vt:lpstr> Recoverability Testing</vt:lpstr>
      <vt:lpstr>Performance and Load Testing </vt:lpstr>
      <vt:lpstr> Security Testing</vt:lpstr>
      <vt:lpstr> Mobile Application Testing Strategy :</vt:lpstr>
      <vt:lpstr>Types of Mobile Emulators:</vt:lpstr>
      <vt:lpstr>Difference between emulators and simulators</vt:lpstr>
      <vt:lpstr>Native vs Hybrid vs Mobile Web</vt:lpstr>
      <vt:lpstr>Mobile Operating Systems </vt:lpstr>
      <vt:lpstr>Mobile Device Types</vt:lpstr>
      <vt:lpstr>Device vs Application Testing</vt:lpstr>
      <vt:lpstr>Application Testing </vt:lpstr>
      <vt:lpstr>Mobile UI Testing </vt:lpstr>
      <vt:lpstr>Screen Orientation/Resolution</vt:lpstr>
      <vt:lpstr>Available Tools</vt:lpstr>
      <vt:lpstr>Android Testing Frameworks </vt:lpstr>
      <vt:lpstr>iOS Testing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Testing</dc:title>
  <dc:creator>dayan</dc:creator>
  <cp:lastModifiedBy>dayan</cp:lastModifiedBy>
  <cp:revision>22</cp:revision>
  <dcterms:created xsi:type="dcterms:W3CDTF">2020-09-24T17:42:35Z</dcterms:created>
  <dcterms:modified xsi:type="dcterms:W3CDTF">2020-09-27T15:48:18Z</dcterms:modified>
</cp:coreProperties>
</file>