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0" r:id="rId5"/>
    <p:sldId id="262"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B4CCD7-7A57-4FC9-91E3-6F7C042239A6}"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48401-6C14-483B-A9C2-F9C2ED28BD88}" type="slidenum">
              <a:rPr lang="en-IN" smtClean="0"/>
              <a:t>‹#›</a:t>
            </a:fld>
            <a:endParaRPr lang="en-IN"/>
          </a:p>
        </p:txBody>
      </p:sp>
    </p:spTree>
    <p:extLst>
      <p:ext uri="{BB962C8B-B14F-4D97-AF65-F5344CB8AC3E}">
        <p14:creationId xmlns:p14="http://schemas.microsoft.com/office/powerpoint/2010/main" val="355905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B4CCD7-7A57-4FC9-91E3-6F7C042239A6}"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48401-6C14-483B-A9C2-F9C2ED28BD88}" type="slidenum">
              <a:rPr lang="en-IN" smtClean="0"/>
              <a:t>‹#›</a:t>
            </a:fld>
            <a:endParaRPr lang="en-IN"/>
          </a:p>
        </p:txBody>
      </p:sp>
    </p:spTree>
    <p:extLst>
      <p:ext uri="{BB962C8B-B14F-4D97-AF65-F5344CB8AC3E}">
        <p14:creationId xmlns:p14="http://schemas.microsoft.com/office/powerpoint/2010/main" val="516012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B4CCD7-7A57-4FC9-91E3-6F7C042239A6}"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48401-6C14-483B-A9C2-F9C2ED28BD8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25423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B4CCD7-7A57-4FC9-91E3-6F7C042239A6}"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48401-6C14-483B-A9C2-F9C2ED28BD88}" type="slidenum">
              <a:rPr lang="en-IN" smtClean="0"/>
              <a:t>‹#›</a:t>
            </a:fld>
            <a:endParaRPr lang="en-IN"/>
          </a:p>
        </p:txBody>
      </p:sp>
    </p:spTree>
    <p:extLst>
      <p:ext uri="{BB962C8B-B14F-4D97-AF65-F5344CB8AC3E}">
        <p14:creationId xmlns:p14="http://schemas.microsoft.com/office/powerpoint/2010/main" val="3950519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B4CCD7-7A57-4FC9-91E3-6F7C042239A6}"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48401-6C14-483B-A9C2-F9C2ED28BD8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0002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B4CCD7-7A57-4FC9-91E3-6F7C042239A6}"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48401-6C14-483B-A9C2-F9C2ED28BD88}" type="slidenum">
              <a:rPr lang="en-IN" smtClean="0"/>
              <a:t>‹#›</a:t>
            </a:fld>
            <a:endParaRPr lang="en-IN"/>
          </a:p>
        </p:txBody>
      </p:sp>
    </p:spTree>
    <p:extLst>
      <p:ext uri="{BB962C8B-B14F-4D97-AF65-F5344CB8AC3E}">
        <p14:creationId xmlns:p14="http://schemas.microsoft.com/office/powerpoint/2010/main" val="2037610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B4CCD7-7A57-4FC9-91E3-6F7C042239A6}"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48401-6C14-483B-A9C2-F9C2ED28BD88}" type="slidenum">
              <a:rPr lang="en-IN" smtClean="0"/>
              <a:t>‹#›</a:t>
            </a:fld>
            <a:endParaRPr lang="en-IN"/>
          </a:p>
        </p:txBody>
      </p:sp>
    </p:spTree>
    <p:extLst>
      <p:ext uri="{BB962C8B-B14F-4D97-AF65-F5344CB8AC3E}">
        <p14:creationId xmlns:p14="http://schemas.microsoft.com/office/powerpoint/2010/main" val="2706234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B4CCD7-7A57-4FC9-91E3-6F7C042239A6}"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48401-6C14-483B-A9C2-F9C2ED28BD88}" type="slidenum">
              <a:rPr lang="en-IN" smtClean="0"/>
              <a:t>‹#›</a:t>
            </a:fld>
            <a:endParaRPr lang="en-IN"/>
          </a:p>
        </p:txBody>
      </p:sp>
    </p:spTree>
    <p:extLst>
      <p:ext uri="{BB962C8B-B14F-4D97-AF65-F5344CB8AC3E}">
        <p14:creationId xmlns:p14="http://schemas.microsoft.com/office/powerpoint/2010/main" val="1849520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B4CCD7-7A57-4FC9-91E3-6F7C042239A6}"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48401-6C14-483B-A9C2-F9C2ED28BD88}" type="slidenum">
              <a:rPr lang="en-IN" smtClean="0"/>
              <a:t>‹#›</a:t>
            </a:fld>
            <a:endParaRPr lang="en-IN"/>
          </a:p>
        </p:txBody>
      </p:sp>
    </p:spTree>
    <p:extLst>
      <p:ext uri="{BB962C8B-B14F-4D97-AF65-F5344CB8AC3E}">
        <p14:creationId xmlns:p14="http://schemas.microsoft.com/office/powerpoint/2010/main" val="2189838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B4CCD7-7A57-4FC9-91E3-6F7C042239A6}"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48401-6C14-483B-A9C2-F9C2ED28BD88}" type="slidenum">
              <a:rPr lang="en-IN" smtClean="0"/>
              <a:t>‹#›</a:t>
            </a:fld>
            <a:endParaRPr lang="en-IN"/>
          </a:p>
        </p:txBody>
      </p:sp>
    </p:spTree>
    <p:extLst>
      <p:ext uri="{BB962C8B-B14F-4D97-AF65-F5344CB8AC3E}">
        <p14:creationId xmlns:p14="http://schemas.microsoft.com/office/powerpoint/2010/main" val="711249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B4CCD7-7A57-4FC9-91E3-6F7C042239A6}"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48401-6C14-483B-A9C2-F9C2ED28BD88}" type="slidenum">
              <a:rPr lang="en-IN" smtClean="0"/>
              <a:t>‹#›</a:t>
            </a:fld>
            <a:endParaRPr lang="en-IN"/>
          </a:p>
        </p:txBody>
      </p:sp>
    </p:spTree>
    <p:extLst>
      <p:ext uri="{BB962C8B-B14F-4D97-AF65-F5344CB8AC3E}">
        <p14:creationId xmlns:p14="http://schemas.microsoft.com/office/powerpoint/2010/main" val="2845253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B4CCD7-7A57-4FC9-91E3-6F7C042239A6}" type="datetimeFigureOut">
              <a:rPr lang="en-IN" smtClean="0"/>
              <a:t>21-05-2025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348401-6C14-483B-A9C2-F9C2ED28BD88}" type="slidenum">
              <a:rPr lang="en-IN" smtClean="0"/>
              <a:t>‹#›</a:t>
            </a:fld>
            <a:endParaRPr lang="en-IN"/>
          </a:p>
        </p:txBody>
      </p:sp>
    </p:spTree>
    <p:extLst>
      <p:ext uri="{BB962C8B-B14F-4D97-AF65-F5344CB8AC3E}">
        <p14:creationId xmlns:p14="http://schemas.microsoft.com/office/powerpoint/2010/main" val="192793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B4CCD7-7A57-4FC9-91E3-6F7C042239A6}" type="datetimeFigureOut">
              <a:rPr lang="en-IN" smtClean="0"/>
              <a:t>21-05-2025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348401-6C14-483B-A9C2-F9C2ED28BD88}" type="slidenum">
              <a:rPr lang="en-IN" smtClean="0"/>
              <a:t>‹#›</a:t>
            </a:fld>
            <a:endParaRPr lang="en-IN"/>
          </a:p>
        </p:txBody>
      </p:sp>
    </p:spTree>
    <p:extLst>
      <p:ext uri="{BB962C8B-B14F-4D97-AF65-F5344CB8AC3E}">
        <p14:creationId xmlns:p14="http://schemas.microsoft.com/office/powerpoint/2010/main" val="3882238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B4CCD7-7A57-4FC9-91E3-6F7C042239A6}" type="datetimeFigureOut">
              <a:rPr lang="en-IN" smtClean="0"/>
              <a:t>21-05-2025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348401-6C14-483B-A9C2-F9C2ED28BD88}" type="slidenum">
              <a:rPr lang="en-IN" smtClean="0"/>
              <a:t>‹#›</a:t>
            </a:fld>
            <a:endParaRPr lang="en-IN"/>
          </a:p>
        </p:txBody>
      </p:sp>
    </p:spTree>
    <p:extLst>
      <p:ext uri="{BB962C8B-B14F-4D97-AF65-F5344CB8AC3E}">
        <p14:creationId xmlns:p14="http://schemas.microsoft.com/office/powerpoint/2010/main" val="2198741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B4CCD7-7A57-4FC9-91E3-6F7C042239A6}"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48401-6C14-483B-A9C2-F9C2ED28BD88}" type="slidenum">
              <a:rPr lang="en-IN" smtClean="0"/>
              <a:t>‹#›</a:t>
            </a:fld>
            <a:endParaRPr lang="en-IN"/>
          </a:p>
        </p:txBody>
      </p:sp>
    </p:spTree>
    <p:extLst>
      <p:ext uri="{BB962C8B-B14F-4D97-AF65-F5344CB8AC3E}">
        <p14:creationId xmlns:p14="http://schemas.microsoft.com/office/powerpoint/2010/main" val="3330481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B4CCD7-7A57-4FC9-91E3-6F7C042239A6}"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48401-6C14-483B-A9C2-F9C2ED28BD88}" type="slidenum">
              <a:rPr lang="en-IN" smtClean="0"/>
              <a:t>‹#›</a:t>
            </a:fld>
            <a:endParaRPr lang="en-IN"/>
          </a:p>
        </p:txBody>
      </p:sp>
    </p:spTree>
    <p:extLst>
      <p:ext uri="{BB962C8B-B14F-4D97-AF65-F5344CB8AC3E}">
        <p14:creationId xmlns:p14="http://schemas.microsoft.com/office/powerpoint/2010/main" val="3441346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B4CCD7-7A57-4FC9-91E3-6F7C042239A6}" type="datetimeFigureOut">
              <a:rPr lang="en-IN" smtClean="0"/>
              <a:t>21-05-2025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8348401-6C14-483B-A9C2-F9C2ED28BD88}" type="slidenum">
              <a:rPr lang="en-IN" smtClean="0"/>
              <a:t>‹#›</a:t>
            </a:fld>
            <a:endParaRPr lang="en-IN"/>
          </a:p>
        </p:txBody>
      </p:sp>
    </p:spTree>
    <p:extLst>
      <p:ext uri="{BB962C8B-B14F-4D97-AF65-F5344CB8AC3E}">
        <p14:creationId xmlns:p14="http://schemas.microsoft.com/office/powerpoint/2010/main" val="34170374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780F1-44E2-F2BE-17BC-A4B2B4F73FD5}"/>
              </a:ext>
            </a:extLst>
          </p:cNvPr>
          <p:cNvSpPr>
            <a:spLocks noGrp="1"/>
          </p:cNvSpPr>
          <p:nvPr>
            <p:ph type="ctrTitle"/>
          </p:nvPr>
        </p:nvSpPr>
        <p:spPr>
          <a:xfrm>
            <a:off x="1524000" y="1600199"/>
            <a:ext cx="9288544" cy="963891"/>
          </a:xfrm>
        </p:spPr>
        <p:txBody>
          <a:bodyPr>
            <a:normAutofit fontScale="90000"/>
          </a:bodyPr>
          <a:lstStyle/>
          <a:p>
            <a:r>
              <a:rPr lang="en-IN" dirty="0"/>
              <a:t>Good cabs Performance Analysis</a:t>
            </a:r>
          </a:p>
        </p:txBody>
      </p:sp>
      <p:sp>
        <p:nvSpPr>
          <p:cNvPr id="3" name="Subtitle 2">
            <a:extLst>
              <a:ext uri="{FF2B5EF4-FFF2-40B4-BE49-F238E27FC236}">
                <a16:creationId xmlns:a16="http://schemas.microsoft.com/office/drawing/2014/main" id="{3184741C-A197-6C54-B159-A71CCD194BFE}"/>
              </a:ext>
            </a:extLst>
          </p:cNvPr>
          <p:cNvSpPr>
            <a:spLocks noGrp="1"/>
          </p:cNvSpPr>
          <p:nvPr>
            <p:ph type="subTitle" idx="1"/>
          </p:nvPr>
        </p:nvSpPr>
        <p:spPr>
          <a:xfrm>
            <a:off x="1524000" y="3602038"/>
            <a:ext cx="9144000" cy="564609"/>
          </a:xfrm>
        </p:spPr>
        <p:txBody>
          <a:bodyPr/>
          <a:lstStyle/>
          <a:p>
            <a:r>
              <a:rPr lang="en-IN" dirty="0"/>
              <a:t>Insights for Operational Excellence</a:t>
            </a:r>
          </a:p>
        </p:txBody>
      </p:sp>
    </p:spTree>
    <p:extLst>
      <p:ext uri="{BB962C8B-B14F-4D97-AF65-F5344CB8AC3E}">
        <p14:creationId xmlns:p14="http://schemas.microsoft.com/office/powerpoint/2010/main" val="3027394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6A01D-D206-878C-FE83-812254004318}"/>
              </a:ext>
            </a:extLst>
          </p:cNvPr>
          <p:cNvSpPr>
            <a:spLocks noGrp="1"/>
          </p:cNvSpPr>
          <p:nvPr>
            <p:ph type="title"/>
          </p:nvPr>
        </p:nvSpPr>
        <p:spPr/>
        <p:txBody>
          <a:bodyPr/>
          <a:lstStyle/>
          <a:p>
            <a:r>
              <a:rPr lang="en-IN" dirty="0"/>
              <a:t>Problem Statement</a:t>
            </a:r>
          </a:p>
        </p:txBody>
      </p:sp>
      <p:sp>
        <p:nvSpPr>
          <p:cNvPr id="4" name="Rectangle 1">
            <a:extLst>
              <a:ext uri="{FF2B5EF4-FFF2-40B4-BE49-F238E27FC236}">
                <a16:creationId xmlns:a16="http://schemas.microsoft.com/office/drawing/2014/main" id="{2B9F9329-5B72-BED7-AE25-C2FD1F82B486}"/>
              </a:ext>
            </a:extLst>
          </p:cNvPr>
          <p:cNvSpPr>
            <a:spLocks noGrp="1" noChangeArrowheads="1"/>
          </p:cNvSpPr>
          <p:nvPr>
            <p:ph idx="1"/>
          </p:nvPr>
        </p:nvSpPr>
        <p:spPr bwMode="auto">
          <a:xfrm>
            <a:off x="507650" y="1963524"/>
            <a:ext cx="972043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Goodcabs is a cab service company focusing on tier-2 cities in India.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Their goal for 2025 is to improve service efficiency and passenger satisfaction.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dirty="0">
                <a:solidFill>
                  <a:schemeClr val="tx1"/>
                </a:solidFill>
                <a:latin typeface="Arial" panose="020B0604020202020204" pitchFamily="34" charset="0"/>
              </a:rPr>
              <a:t>Provide</a:t>
            </a:r>
            <a:r>
              <a:rPr kumimoji="0" lang="en-US" altLang="en-US" sz="1800" b="0" i="0" u="none" strike="noStrike" cap="none" normalizeH="0" baseline="0" dirty="0">
                <a:ln>
                  <a:noFill/>
                </a:ln>
                <a:solidFill>
                  <a:schemeClr val="tx1"/>
                </a:solidFill>
                <a:effectLst/>
                <a:latin typeface="Arial" panose="020B0604020202020204" pitchFamily="34" charset="0"/>
              </a:rPr>
              <a:t> actionable insights to assess company performance.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319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80106E2-9B37-6F68-A130-553B0FFBD98A}"/>
              </a:ext>
            </a:extLst>
          </p:cNvPr>
          <p:cNvSpPr>
            <a:spLocks noChangeArrowheads="1"/>
          </p:cNvSpPr>
          <p:nvPr/>
        </p:nvSpPr>
        <p:spPr bwMode="auto">
          <a:xfrm>
            <a:off x="1640264" y="1966830"/>
            <a:ext cx="748474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Metrics Analysis:</a:t>
            </a:r>
            <a:r>
              <a:rPr kumimoji="0" lang="en-US" altLang="en-US" sz="1800" b="0" i="0" u="none" strike="noStrike" cap="none" normalizeH="0" baseline="0" dirty="0">
                <a:ln>
                  <a:noFill/>
                </a:ln>
                <a:solidFill>
                  <a:schemeClr val="tx1"/>
                </a:solidFill>
                <a:effectLst/>
                <a:latin typeface="Arial" panose="020B0604020202020204" pitchFamily="34" charset="0"/>
              </a:rPr>
              <a:t> Answering business-critical questions.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Dashboard Design:</a:t>
            </a:r>
            <a:r>
              <a:rPr kumimoji="0" lang="en-US" altLang="en-US" sz="1800" b="0" i="0" u="none" strike="noStrike" cap="none" normalizeH="0" baseline="0" dirty="0">
                <a:ln>
                  <a:noFill/>
                </a:ln>
                <a:solidFill>
                  <a:schemeClr val="tx1"/>
                </a:solidFill>
                <a:effectLst/>
                <a:latin typeface="Arial" panose="020B0604020202020204" pitchFamily="34" charset="0"/>
              </a:rPr>
              <a:t> Creating a self-explanatory Power BI dashboard.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Exploration:</a:t>
            </a:r>
            <a:r>
              <a:rPr kumimoji="0" lang="en-US" altLang="en-US" sz="1800" b="0" i="0" u="none" strike="noStrike" cap="none" normalizeH="0" baseline="0" dirty="0">
                <a:ln>
                  <a:noFill/>
                </a:ln>
                <a:solidFill>
                  <a:schemeClr val="tx1"/>
                </a:solidFill>
                <a:effectLst/>
                <a:latin typeface="Arial" panose="020B0604020202020204" pitchFamily="34" charset="0"/>
              </a:rPr>
              <a:t> Understanding metadata and datasets. </a:t>
            </a:r>
          </a:p>
        </p:txBody>
      </p:sp>
      <p:sp>
        <p:nvSpPr>
          <p:cNvPr id="5" name="Title 1">
            <a:extLst>
              <a:ext uri="{FF2B5EF4-FFF2-40B4-BE49-F238E27FC236}">
                <a16:creationId xmlns:a16="http://schemas.microsoft.com/office/drawing/2014/main" id="{17B2F3A6-50F3-6B5D-671C-185BBF8011E5}"/>
              </a:ext>
            </a:extLst>
          </p:cNvPr>
          <p:cNvSpPr txBox="1">
            <a:spLocks/>
          </p:cNvSpPr>
          <p:nvPr/>
        </p:nvSpPr>
        <p:spPr>
          <a:xfrm>
            <a:off x="1093509" y="1055802"/>
            <a:ext cx="5002491" cy="735291"/>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Tasks</a:t>
            </a:r>
          </a:p>
        </p:txBody>
      </p:sp>
    </p:spTree>
    <p:extLst>
      <p:ext uri="{BB962C8B-B14F-4D97-AF65-F5344CB8AC3E}">
        <p14:creationId xmlns:p14="http://schemas.microsoft.com/office/powerpoint/2010/main" val="234982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FF041-2248-9B9F-A9AE-716243C01D33}"/>
              </a:ext>
            </a:extLst>
          </p:cNvPr>
          <p:cNvSpPr>
            <a:spLocks noGrp="1"/>
          </p:cNvSpPr>
          <p:nvPr>
            <p:ph type="ctrTitle"/>
          </p:nvPr>
        </p:nvSpPr>
        <p:spPr>
          <a:xfrm>
            <a:off x="1507067" y="1008668"/>
            <a:ext cx="4478954" cy="1096899"/>
          </a:xfrm>
        </p:spPr>
        <p:txBody>
          <a:bodyPr/>
          <a:lstStyle/>
          <a:p>
            <a:pPr algn="l"/>
            <a:r>
              <a:rPr lang="en-IN" sz="3600" dirty="0"/>
              <a:t>Actions</a:t>
            </a:r>
            <a:r>
              <a:rPr lang="en-IN" dirty="0"/>
              <a:t> </a:t>
            </a:r>
            <a:r>
              <a:rPr lang="en-IN" sz="3600" dirty="0"/>
              <a:t>Taken</a:t>
            </a:r>
          </a:p>
        </p:txBody>
      </p:sp>
      <p:sp>
        <p:nvSpPr>
          <p:cNvPr id="4" name="Rectangle 1">
            <a:extLst>
              <a:ext uri="{FF2B5EF4-FFF2-40B4-BE49-F238E27FC236}">
                <a16:creationId xmlns:a16="http://schemas.microsoft.com/office/drawing/2014/main" id="{EA5E934D-F335-6D97-A76B-07DF1F71E05F}"/>
              </a:ext>
            </a:extLst>
          </p:cNvPr>
          <p:cNvSpPr>
            <a:spLocks noGrp="1" noChangeArrowheads="1"/>
          </p:cNvSpPr>
          <p:nvPr>
            <p:ph type="subTitle" idx="1"/>
          </p:nvPr>
        </p:nvSpPr>
        <p:spPr bwMode="auto">
          <a:xfrm>
            <a:off x="1610762" y="2511868"/>
            <a:ext cx="696216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Data </a:t>
            </a:r>
            <a:r>
              <a:rPr kumimoji="0" lang="en-US" altLang="en-US" sz="1800" b="1" i="0" u="none" strike="noStrike" cap="none" normalizeH="0" baseline="0" dirty="0">
                <a:ln>
                  <a:noFill/>
                </a:ln>
                <a:solidFill>
                  <a:schemeClr val="tx1"/>
                </a:solidFill>
                <a:effectLst/>
                <a:latin typeface="Arial" panose="020B0604020202020204" pitchFamily="34" charset="0"/>
              </a:rPr>
              <a:t>clea</a:t>
            </a:r>
            <a:r>
              <a:rPr lang="en-US" altLang="en-US" b="1" dirty="0">
                <a:solidFill>
                  <a:schemeClr val="tx1"/>
                </a:solidFill>
                <a:latin typeface="Arial" panose="020B0604020202020204" pitchFamily="34" charset="0"/>
              </a:rPr>
              <a:t>ning</a:t>
            </a:r>
            <a:r>
              <a:rPr lang="en-US" altLang="en-US" dirty="0">
                <a:solidFill>
                  <a:schemeClr val="tx1"/>
                </a:solidFill>
                <a:latin typeface="Arial" panose="020B0604020202020204" pitchFamily="34" charset="0"/>
              </a:rPr>
              <a:t> and </a:t>
            </a:r>
            <a:r>
              <a:rPr lang="en-US" altLang="en-US" b="1" dirty="0">
                <a:solidFill>
                  <a:schemeClr val="tx1"/>
                </a:solidFill>
                <a:latin typeface="Arial" panose="020B0604020202020204" pitchFamily="34" charset="0"/>
              </a:rPr>
              <a:t>validation.</a:t>
            </a:r>
          </a:p>
          <a:p>
            <a:pPr marR="0" lvl="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Identified trends in </a:t>
            </a:r>
            <a:r>
              <a:rPr kumimoji="0" lang="en-US" altLang="en-US" sz="1800" b="1" i="0" u="none" strike="noStrike" cap="none" normalizeH="0" baseline="0" dirty="0">
                <a:ln>
                  <a:noFill/>
                </a:ln>
                <a:solidFill>
                  <a:schemeClr val="tx1"/>
                </a:solidFill>
                <a:effectLst/>
                <a:latin typeface="Arial" panose="020B0604020202020204" pitchFamily="34" charset="0"/>
              </a:rPr>
              <a:t>trip volumes and passenger satisfaction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Performed thorough </a:t>
            </a:r>
            <a:r>
              <a:rPr kumimoji="0" lang="en-US" altLang="en-US" sz="1800" b="1" i="0" u="none" strike="noStrike" cap="none" normalizeH="0" baseline="0" dirty="0">
                <a:ln>
                  <a:noFill/>
                </a:ln>
                <a:solidFill>
                  <a:schemeClr val="tx1"/>
                </a:solidFill>
                <a:effectLst/>
                <a:latin typeface="Arial" panose="020B0604020202020204" pitchFamily="34" charset="0"/>
              </a:rPr>
              <a:t>data cleaning and validation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Analyzed </a:t>
            </a:r>
            <a:r>
              <a:rPr kumimoji="0" lang="en-US" altLang="en-US" sz="1800" b="1" i="0" u="none" strike="noStrike" cap="none" normalizeH="0" baseline="0" dirty="0">
                <a:ln>
                  <a:noFill/>
                </a:ln>
                <a:solidFill>
                  <a:schemeClr val="tx1"/>
                </a:solidFill>
                <a:effectLst/>
                <a:latin typeface="Arial" panose="020B0604020202020204" pitchFamily="34" charset="0"/>
              </a:rPr>
              <a:t>repeat vs. new passengers</a:t>
            </a:r>
            <a:r>
              <a:rPr kumimoji="0" lang="en-US" altLang="en-US" sz="1800" b="0" i="0" u="none" strike="noStrike" cap="none" normalizeH="0" baseline="0" dirty="0">
                <a:ln>
                  <a:noFill/>
                </a:ln>
                <a:solidFill>
                  <a:schemeClr val="tx1"/>
                </a:solidFill>
                <a:effectLst/>
                <a:latin typeface="Arial" panose="020B0604020202020204" pitchFamily="34" charset="0"/>
              </a:rPr>
              <a:t> to gauge retention.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p:txBody>
      </p:sp>
    </p:spTree>
    <p:extLst>
      <p:ext uri="{BB962C8B-B14F-4D97-AF65-F5344CB8AC3E}">
        <p14:creationId xmlns:p14="http://schemas.microsoft.com/office/powerpoint/2010/main" val="1935841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0186-9E59-12BA-9224-28D9C60230DE}"/>
              </a:ext>
            </a:extLst>
          </p:cNvPr>
          <p:cNvSpPr>
            <a:spLocks noGrp="1"/>
          </p:cNvSpPr>
          <p:nvPr>
            <p:ph type="ctrTitle"/>
          </p:nvPr>
        </p:nvSpPr>
        <p:spPr>
          <a:xfrm>
            <a:off x="1093509" y="1055802"/>
            <a:ext cx="5002491" cy="735291"/>
          </a:xfrm>
        </p:spPr>
        <p:txBody>
          <a:bodyPr/>
          <a:lstStyle/>
          <a:p>
            <a:pPr algn="l"/>
            <a:r>
              <a:rPr lang="en-IN" sz="3600" dirty="0"/>
              <a:t>Key Insights &amp; Findings</a:t>
            </a:r>
          </a:p>
        </p:txBody>
      </p:sp>
      <p:sp>
        <p:nvSpPr>
          <p:cNvPr id="4" name="Rectangle 1">
            <a:extLst>
              <a:ext uri="{FF2B5EF4-FFF2-40B4-BE49-F238E27FC236}">
                <a16:creationId xmlns:a16="http://schemas.microsoft.com/office/drawing/2014/main" id="{398A870B-6523-3A85-B3F5-16730AABBB6C}"/>
              </a:ext>
            </a:extLst>
          </p:cNvPr>
          <p:cNvSpPr>
            <a:spLocks noGrp="1" noChangeArrowheads="1"/>
          </p:cNvSpPr>
          <p:nvPr>
            <p:ph type="subTitle" idx="1"/>
          </p:nvPr>
        </p:nvSpPr>
        <p:spPr bwMode="auto">
          <a:xfrm>
            <a:off x="1093509" y="2247379"/>
            <a:ext cx="759172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There is an opportunity to improve repeated passenger rate in cities like Coimbatore, Lucknow, Surat, </a:t>
            </a:r>
            <a:r>
              <a:rPr kumimoji="0" lang="en-US" altLang="en-US" sz="1800" b="0" i="0" u="none" strike="noStrike" cap="none" normalizeH="0" baseline="0" dirty="0" err="1">
                <a:ln>
                  <a:noFill/>
                </a:ln>
                <a:solidFill>
                  <a:schemeClr val="tx1"/>
                </a:solidFill>
                <a:effectLst/>
                <a:latin typeface="Arial" panose="020B0604020202020204" pitchFamily="34" charset="0"/>
              </a:rPr>
              <a:t>Vododara</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The average passenger rating and average driver rating decreased from January to June.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There is an opportunity to focus on average driver rating and average passenger rating in business cities like Vadodara, Lucknow, Surat.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More revenue is generated February and March month compared to other months. </a:t>
            </a:r>
            <a:r>
              <a:rPr lang="en-US" altLang="en-US" dirty="0">
                <a:solidFill>
                  <a:schemeClr val="tx1"/>
                </a:solidFill>
                <a:latin typeface="Arial" panose="020B0604020202020204" pitchFamily="34" charset="0"/>
              </a:rPr>
              <a:t>Hence</a:t>
            </a:r>
            <a:r>
              <a:rPr kumimoji="0" lang="en-US" altLang="en-US" sz="1800" b="0" i="0" u="none" strike="noStrike" cap="none" normalizeH="0" baseline="0" dirty="0">
                <a:ln>
                  <a:noFill/>
                </a:ln>
                <a:solidFill>
                  <a:schemeClr val="tx1"/>
                </a:solidFill>
                <a:effectLst/>
                <a:latin typeface="Arial" panose="020B0604020202020204" pitchFamily="34" charset="0"/>
              </a:rPr>
              <a:t> increasing the numbers of cars in those months gives more revenue.</a:t>
            </a:r>
          </a:p>
        </p:txBody>
      </p:sp>
    </p:spTree>
    <p:extLst>
      <p:ext uri="{BB962C8B-B14F-4D97-AF65-F5344CB8AC3E}">
        <p14:creationId xmlns:p14="http://schemas.microsoft.com/office/powerpoint/2010/main" val="3590471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05229-FE37-66BB-1D6C-0929199AAC80}"/>
              </a:ext>
            </a:extLst>
          </p:cNvPr>
          <p:cNvSpPr>
            <a:spLocks noGrp="1"/>
          </p:cNvSpPr>
          <p:nvPr>
            <p:ph type="ctrTitle"/>
          </p:nvPr>
        </p:nvSpPr>
        <p:spPr>
          <a:xfrm>
            <a:off x="1299678" y="607820"/>
            <a:ext cx="6901642" cy="532824"/>
          </a:xfrm>
        </p:spPr>
        <p:txBody>
          <a:bodyPr/>
          <a:lstStyle/>
          <a:p>
            <a:pPr algn="l"/>
            <a:r>
              <a:rPr lang="en-IN" sz="3600" dirty="0"/>
              <a:t>Recommendations &amp; Next Steps</a:t>
            </a:r>
          </a:p>
        </p:txBody>
      </p:sp>
      <p:sp>
        <p:nvSpPr>
          <p:cNvPr id="4" name="Rectangle 1">
            <a:extLst>
              <a:ext uri="{FF2B5EF4-FFF2-40B4-BE49-F238E27FC236}">
                <a16:creationId xmlns:a16="http://schemas.microsoft.com/office/drawing/2014/main" id="{C0632E02-BB0F-45D3-21AE-125522B8387B}"/>
              </a:ext>
            </a:extLst>
          </p:cNvPr>
          <p:cNvSpPr>
            <a:spLocks noGrp="1" noChangeArrowheads="1"/>
          </p:cNvSpPr>
          <p:nvPr>
            <p:ph type="subTitle" idx="1"/>
          </p:nvPr>
        </p:nvSpPr>
        <p:spPr bwMode="auto">
          <a:xfrm>
            <a:off x="1299678" y="1725866"/>
            <a:ext cx="845301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Jaipur, Kochi, Chandigarh being tier 2 cities, there is an opportunity to introduce EV cars which would reduce pollution and cost of average fare per km.</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Tourism cities like Kochi and Jaipur experience more traffic during weekends and business cities like Lucknow and Surat have more traffic during weekdays. It would be good to allocate cabs and drivers based on the requirement.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Increase the trips or allocate more vehicles in cities like Mysore, Coimbatore, Vishakhapatnam, Vadodara.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Create ad campaigns and marketing in these cities or provide discount coupons or cashback to attract more customers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Mysore has the high average/km which impacted the trips. Hence there is a need to reduce the fare to increase the passenger frequency. </a:t>
            </a:r>
          </a:p>
        </p:txBody>
      </p:sp>
    </p:spTree>
    <p:extLst>
      <p:ext uri="{BB962C8B-B14F-4D97-AF65-F5344CB8AC3E}">
        <p14:creationId xmlns:p14="http://schemas.microsoft.com/office/powerpoint/2010/main" val="22821875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25</TotalTime>
  <Words>328</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Trebuchet MS</vt:lpstr>
      <vt:lpstr>Wingdings</vt:lpstr>
      <vt:lpstr>Wingdings 3</vt:lpstr>
      <vt:lpstr>Facet</vt:lpstr>
      <vt:lpstr>Good cabs Performance Analysis</vt:lpstr>
      <vt:lpstr>Problem Statement</vt:lpstr>
      <vt:lpstr>PowerPoint Presentation</vt:lpstr>
      <vt:lpstr>Actions Taken</vt:lpstr>
      <vt:lpstr>Key Insights &amp; Findings</vt:lpstr>
      <vt:lpstr>Recommendations &amp;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Srinath Kadudas</dc:creator>
  <cp:lastModifiedBy>Srinath Kadudas</cp:lastModifiedBy>
  <cp:revision>4</cp:revision>
  <dcterms:created xsi:type="dcterms:W3CDTF">2025-05-21T09:58:04Z</dcterms:created>
  <dcterms:modified xsi:type="dcterms:W3CDTF">2025-05-21T13:57:08Z</dcterms:modified>
</cp:coreProperties>
</file>