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AA0140-4950-42FE-8B37-FA448737E619}">
  <a:tblStyle styleId="{1AAA0140-4950-42FE-8B37-FA448737E6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751fbad01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751fbad0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751fbad01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751fbad0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751fbad01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751fbad0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751fbad0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751fbad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751fbad0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751fbad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51fbad0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51fbad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51fbad0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51fbad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751fbad0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751fbad0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751fbad01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751fbad0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751fbad01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751fbad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98625" y="1618150"/>
            <a:ext cx="81147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Optimizing Roulette with Proximal Policy Optimization: A Reinforcement Learning Approach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Dissertation Project P</a:t>
            </a:r>
            <a:r>
              <a:rPr lang="en-US"/>
              <a:t>roposal </a:t>
            </a:r>
            <a:r>
              <a:rPr lang="en-US">
                <a:solidFill>
                  <a:srgbClr val="888888"/>
                </a:solidFill>
              </a:rPr>
              <a:t>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Risk Register</a:t>
            </a:r>
            <a:endParaRPr/>
          </a:p>
        </p:txBody>
      </p:sp>
      <p:graphicFrame>
        <p:nvGraphicFramePr>
          <p:cNvPr id="145" name="Google Shape;145;p22"/>
          <p:cNvGraphicFramePr/>
          <p:nvPr/>
        </p:nvGraphicFramePr>
        <p:xfrm>
          <a:off x="457188" y="147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{1AAA0140-4950-42FE-8B37-FA448737E619}</a:tableStyleId>
              </a:tblPr>
              <a:tblGrid>
                <a:gridCol w="2581550"/>
                <a:gridCol w="1459425"/>
                <a:gridCol w="1437725"/>
                <a:gridCol w="2750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Risk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Likelihood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Impact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Mitigation Strategy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Convergence failure for the PPO agent</a:t>
                      </a:r>
                      <a:endParaRPr b="1" i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Medium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High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Use curriculum learning and structured rewards (Pendyala et al., 2024)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CFE2F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Bug in the payout algorithm of the simulator</a:t>
                      </a:r>
                      <a:endParaRPr b="1" i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Medium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Medium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Apply unit testing and compare outcomes to theoretical probabilities.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</a:t>
                      </a:r>
                      <a:r>
                        <a:rPr b="1" i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nsufficient processing power</a:t>
                      </a:r>
                      <a:endParaRPr b="1" i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Low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Medium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Leverage university GPU resources or cloud-based alternatives.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Lack of statistically significant results</a:t>
                      </a:r>
                      <a:endParaRPr b="1" i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Medium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Medium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Increase number of simulation runs; add robustness checks to analysis.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Deliverables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521250" y="1792275"/>
            <a:ext cx="4129800" cy="35142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Complete roulette simulator with realistic constraints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Benchmark systems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Trained PPO agent with model files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Evaluation notebooks with charts &amp; analysis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Full dissertation document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400" y="1792275"/>
            <a:ext cx="4034126" cy="35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457200" y="1600200"/>
            <a:ext cx="8229600" cy="487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Boss, D. J., &amp; Zajic, A. W.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(2010).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Casino Security and Gaming Surveillance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. CRC Press.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Cheng, A., Auerbach, M., Hunt, E. A., Chang, T. P., Pusic, M., Nadkarni, V., &amp; Kessler, D.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(2014). Designing and conducting simulation-based research.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Pediatrics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, 133(6), 1091–1101.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Ethier, S. N., &amp; Hoppe, F. M.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(2019). Teaching a university course on the mathematics of gambling.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arXiv preprint arXiv:1911.03008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Jensen, M.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(1998).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Secrets of Winning Roulette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. Cardoza Publishing.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Katakam, A.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(2025). Continuous variable analyses: T-test, Mann–Whitney test, and Wilcoxon signed-rank test. In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Translational Gastroenterology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(pp. 135–136). Academic Press.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Kavanagh, T. M.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(2009). Roulette and the Ancien Régime of Gambling.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Nottingham French Studies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, 48(1), 1–13.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Padakandla, S.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(2021). A survey of reinforcement learning algorithms for dynamically varying environments.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ACM Computing Surveys (CSUR)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, 54(6), 1–25.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Pendyala, A., Atamna, A., &amp; Glasmachers, T.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(2024, August). Solving a Real-World Optimization Problem Using Proximal Policy Optimization with Curriculum Learning and Reward Engineering. In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Joint European Conference on Machine Learning and Knowledge Discovery in Databases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(pp. 150–165). Springer Nature Switzerland.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Pflaumer, P.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(2019). A statistical analysis of the roulette martingale system: examples, formulas and simulations with R.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Schulman, J., Wolski, F., Dhariwal, P., Radford, A., &amp; Klimov, O.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(2017). Proximal Policy Optimization Algorithms.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arXiv preprint arXiv:1707.06347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Silver, D., Schrittwieser, J., Simonyan, K., Antonoglou, I., Huang, A., Guez, A., ... &amp; Hassabis, D.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(2017). Mastering the game of Go without human knowledge.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, 550(7676), 354–359.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Tesauro, G.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(1995). Temporal difference learning and TD-Gammon.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Communications of the ACM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, 38(3), 58–68.</a:t>
            </a:r>
            <a:br>
              <a:rPr lang="en-US" sz="1052">
                <a:latin typeface="Arial"/>
                <a:ea typeface="Arial"/>
                <a:cs typeface="Arial"/>
                <a:sym typeface="Arial"/>
              </a:rPr>
            </a:b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052">
                <a:latin typeface="Arial"/>
                <a:ea typeface="Arial"/>
                <a:cs typeface="Arial"/>
                <a:sym typeface="Arial"/>
              </a:rPr>
              <a:t>Zhao, M.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 (2020). Continuous Blackjack: Equilibrium, Deviation and Adaptive Strategy. </a:t>
            </a:r>
            <a:r>
              <a:rPr i="1" lang="en-US" sz="1052">
                <a:latin typeface="Arial"/>
                <a:ea typeface="Arial"/>
                <a:cs typeface="Arial"/>
                <a:sym typeface="Arial"/>
              </a:rPr>
              <a:t>arXiv preprint arXiv:2011.10315</a:t>
            </a:r>
            <a:r>
              <a:rPr lang="en-US" sz="1052">
                <a:latin typeface="Arial"/>
                <a:ea typeface="Arial"/>
                <a:cs typeface="Arial"/>
                <a:sym typeface="Arial"/>
              </a:rPr>
              <a:t>.</a:t>
            </a:r>
            <a:endParaRPr sz="10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2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Simulated Roulette Spins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≥10,000 simulated spins of European Roulette (0-36)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Features: Winning Number, Color, Even/Odd, Dozen, Column, Outcome, Reward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Simulation done using NumPy &amp; Pandas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Allows safe and scalable experimentation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Enables the agent to learn outcome distributions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Useful for training and testing multiple strategies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include bankroll tracking for financial modeling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Background &amp; Motivation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29125" y="1561800"/>
            <a:ext cx="4322100" cy="43080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-310705" lvl="0" marL="457200" rtl="0" algn="l">
              <a:spcBef>
                <a:spcPts val="360"/>
              </a:spcBef>
              <a:spcAft>
                <a:spcPts val="0"/>
              </a:spcAft>
              <a:buSzPct val="100000"/>
              <a:buFont typeface="Comfortaa"/>
              <a:buChar char="❖"/>
            </a:pPr>
            <a:r>
              <a:rPr lang="en-US" sz="1847">
                <a:latin typeface="Comfortaa"/>
                <a:ea typeface="Comfortaa"/>
                <a:cs typeface="Comfortaa"/>
                <a:sym typeface="Comfortaa"/>
              </a:rPr>
              <a:t>Roulette, originating in the 18th century, is designed as a game of pure chance with a built-in house edge (2.7% European, 5.26% American).</a:t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-310705" lvl="0" marL="457200" rtl="0" algn="l">
              <a:spcBef>
                <a:spcPts val="360"/>
              </a:spcBef>
              <a:spcAft>
                <a:spcPts val="0"/>
              </a:spcAft>
              <a:buSzPct val="100000"/>
              <a:buFont typeface="Comfortaa"/>
              <a:buChar char="❖"/>
            </a:pPr>
            <a:r>
              <a:rPr lang="en-US" sz="1847">
                <a:latin typeface="Comfortaa"/>
                <a:ea typeface="Comfortaa"/>
                <a:cs typeface="Comfortaa"/>
                <a:sym typeface="Comfortaa"/>
              </a:rPr>
              <a:t>Traditional systems (e.g., Martingale, Fibonacci) follow mechanical patterns and ignore the prior outcomes or biases of the wheel.</a:t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-310705" lvl="0" marL="457200" rtl="0" algn="l">
              <a:spcBef>
                <a:spcPts val="360"/>
              </a:spcBef>
              <a:spcAft>
                <a:spcPts val="0"/>
              </a:spcAft>
              <a:buSzPct val="100000"/>
              <a:buFont typeface="Comfortaa"/>
              <a:buChar char="❖"/>
            </a:pPr>
            <a:r>
              <a:rPr lang="en-US" sz="1847">
                <a:latin typeface="Comfortaa"/>
                <a:ea typeface="Comfortaa"/>
                <a:cs typeface="Comfortaa"/>
                <a:sym typeface="Comfortaa"/>
              </a:rPr>
              <a:t>Reinforcement Learning (RL) has shown strong performance in dynamic environments by learning optimal strategies from feedback.</a:t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-310705" lvl="0" marL="457200" rtl="0" algn="l">
              <a:spcBef>
                <a:spcPts val="360"/>
              </a:spcBef>
              <a:spcAft>
                <a:spcPts val="0"/>
              </a:spcAft>
              <a:buSzPct val="100000"/>
              <a:buFont typeface="Comfortaa"/>
              <a:buChar char="❖"/>
            </a:pPr>
            <a:r>
              <a:rPr lang="en-US" sz="1847">
                <a:latin typeface="Comfortaa"/>
                <a:ea typeface="Comfortaa"/>
                <a:cs typeface="Comfortaa"/>
                <a:sym typeface="Comfortaa"/>
              </a:rPr>
              <a:t>This project explores whether RL, particularly PPO, can identify and exploit short-term patterns under realistic constraints.</a:t>
            </a:r>
            <a:endParaRPr sz="1847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325" y="1561800"/>
            <a:ext cx="4098150" cy="43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198451"/>
            <a:ext cx="8229600" cy="124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/>
              <a:t>Problem Statement &amp; Research Questions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946000"/>
            <a:ext cx="4309200" cy="34374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Classical betting systems cannot respond to game changes or adjust dynamically.</a:t>
            </a:r>
            <a:endParaRPr sz="1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Casino regulation and surveillance render physical prediction methods ineffective.</a:t>
            </a:r>
            <a:endParaRPr sz="1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❖"/>
            </a:pPr>
            <a:r>
              <a:rPr lang="en-US" sz="1400"/>
              <a:t>Research Question:</a:t>
            </a:r>
            <a:endParaRPr sz="1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360"/>
              </a:spcBef>
              <a:spcAft>
                <a:spcPts val="0"/>
              </a:spcAft>
              <a:buSzPts val="1400"/>
              <a:buChar char="➢"/>
            </a:pPr>
            <a:r>
              <a:rPr i="1" lang="en-US" sz="1400"/>
              <a:t>Can a PPO agent trained in a constrained, realistic roulette simulation outperform traditional static betting systems in short-term cumulative return and risk-adjusted performance?</a:t>
            </a:r>
            <a:endParaRPr i="1" sz="14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400" y="1946000"/>
            <a:ext cx="3816451" cy="33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Aim &amp; Objectives</a:t>
            </a:r>
            <a:endParaRPr b="1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Aim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To develop and evaluate a PPO-based adaptive roulette betting strategy for short-term gain within realistic constraints.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Objectives: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To build a high-fidelity European roulette simulator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To 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implement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a baseline strategies (Martingale, Fibonacci, Flat)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Train PPO agent using environment feedback.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To measure performance using return, drawdown, and risk metrics.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To perform statistical comparison of PPO and traditional strategies.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To properly document all the findings and methodologies in a comprehensive final report.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Intended User Group &amp; Benefits</a:t>
            </a:r>
            <a:endParaRPr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52500" y="16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{1AAA0140-4950-42FE-8B37-FA448737E619}</a:tableStyleId>
              </a:tblPr>
              <a:tblGrid>
                <a:gridCol w="2413000"/>
                <a:gridCol w="2413000"/>
                <a:gridCol w="2413000"/>
              </a:tblGrid>
              <a:tr h="52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User Group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Requirements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Benefits</a:t>
                      </a:r>
                      <a:endParaRPr b="1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AI Researchers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PPO training scenarios &amp; benchmark tools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RL testbed in stochastic domain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Casino Analysts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Strategy behavior insights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Risk detection &amp; bias identification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09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Educators/Students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Simplified code &amp; visual outputs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Teaching RL/game theory with practical example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8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General Publi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Interactive simulation with virtual currency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Risk-free exploration of strategies</a:t>
                      </a:r>
                      <a:endParaRPr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fortaa"/>
                <a:ea typeface="Comfortaa"/>
                <a:cs typeface="Comfortaa"/>
                <a:sym typeface="Comfortaa"/>
              </a:rPr>
              <a:t>Literature Review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4757400" cy="3770100"/>
          </a:xfrm>
          <a:prstGeom prst="rect">
            <a:avLst/>
          </a:prstGeom>
          <a:solidFill>
            <a:srgbClr val="CFE2F3"/>
          </a:solidFill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440">
                <a:latin typeface="Comfortaa"/>
                <a:ea typeface="Comfortaa"/>
                <a:cs typeface="Comfortaa"/>
                <a:sym typeface="Comfortaa"/>
              </a:rPr>
              <a:t>Classic systems optimize variance but can’t beat negative expectation (Pflaumer, 2019).</a:t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440">
                <a:latin typeface="Comfortaa"/>
                <a:ea typeface="Comfortaa"/>
                <a:cs typeface="Comfortaa"/>
                <a:sym typeface="Comfortaa"/>
              </a:rPr>
              <a:t>PPO (Schulman et al., 2017) improves RL training via stable policy updates and clipped objectives.</a:t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440">
                <a:latin typeface="Comfortaa"/>
                <a:ea typeface="Comfortaa"/>
                <a:cs typeface="Comfortaa"/>
                <a:sym typeface="Comfortaa"/>
              </a:rPr>
              <a:t>RL has produced good results in games like Go (Silver, 2017) and Backgammon (Tesauro, 1995).</a:t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440">
                <a:latin typeface="Comfortaa"/>
                <a:ea typeface="Comfortaa"/>
                <a:cs typeface="Comfortaa"/>
                <a:sym typeface="Comfortaa"/>
              </a:rPr>
              <a:t>Few studies apply PPO to gambling or simulate full roulette environments with statistical testing.</a:t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770"/>
              <a:buNone/>
            </a:pPr>
            <a:r>
              <a:rPr lang="en-US" sz="1440">
                <a:latin typeface="Comfortaa"/>
                <a:ea typeface="Comfortaa"/>
                <a:cs typeface="Comfortaa"/>
                <a:sym typeface="Comfortaa"/>
              </a:rPr>
              <a:t>This project extends PPO research to roulette under realistic betting and table conditions.</a:t>
            </a:r>
            <a:endParaRPr sz="144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000" y="1570038"/>
            <a:ext cx="3624602" cy="38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</a:t>
            </a:r>
            <a:r>
              <a:rPr lang="en-US"/>
              <a:t>Methodology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4373100" cy="4526100"/>
          </a:xfrm>
          <a:prstGeom prst="rect">
            <a:avLst/>
          </a:prstGeom>
          <a:solidFill>
            <a:srgbClr val="C9DAF8"/>
          </a:solidFill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61950" lvl="0" marL="457200" rtl="0" algn="l">
              <a:spcBef>
                <a:spcPts val="360"/>
              </a:spcBef>
              <a:spcAft>
                <a:spcPts val="0"/>
              </a:spcAft>
              <a:buSzPts val="2100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Simulator: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Python-based; replicates European roulette, payouts, bet types, and rules.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Baselines: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Martingale, Fibonacci, Flat betting strategies.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PPO Agent:</a:t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State Space: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Recent outcomes, bankroll, past bets.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Action Space: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Bet type, selection, stake size.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➢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Reward: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Change in bankroll, penalized for over-risky bets.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Comfortaa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Data: 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Generated via simulations; training on 1M spins, evaluation on 1,000×5,000 spin episodes.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-US" sz="1400">
                <a:latin typeface="Comfortaa"/>
                <a:ea typeface="Comfortaa"/>
                <a:cs typeface="Comfortaa"/>
                <a:sym typeface="Comfortaa"/>
              </a:rPr>
              <a:t>Statistical Testing:</a:t>
            </a:r>
            <a:r>
              <a:rPr lang="en-US" sz="1400">
                <a:latin typeface="Comfortaa"/>
                <a:ea typeface="Comfortaa"/>
                <a:cs typeface="Comfortaa"/>
                <a:sym typeface="Comfortaa"/>
              </a:rPr>
              <a:t> Paired t-tests &amp; Wilcoxon signed-rank tests to compare PPO vs. baselines.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025" y="1600200"/>
            <a:ext cx="3766774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50"/>
            <a:ext cx="4168200" cy="1143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EAD1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Stack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4168200" cy="4782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Python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NumPy &amp; Pandas for simulation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Matplotlib for visualization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OpenAI Gym for environment modeling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TensorFlow/PyTorch for PPO algorithm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Google Colab / Jupyter for notebooks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Scikit-learn (for baseline comparisons)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Git for version control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  <a:p>
            <a:pPr indent="-228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❖"/>
            </a:pPr>
            <a:r>
              <a:rPr lang="en-US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Streamlit for demo dashboard (optional)</a:t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779900" y="274650"/>
            <a:ext cx="4364100" cy="1143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Plan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4780025" y="1600200"/>
            <a:ext cx="4364100" cy="47820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993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1 – Requirements &amp; Simulator Development</a:t>
            </a:r>
            <a:endParaRPr sz="3115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Requirements analysis and simulator design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Start developing the roulette simulator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0399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2–3: Baseline Strategy Implementation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Implement and validate Martingale, Fibonacci, and Flat systems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0399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3–4: PPO Setup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Set up PPO environment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Begin defining state/action/reward structure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0399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4–5: PPO Training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Train PPO agent with hyperparameter tuning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Monitor convergence and performance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0399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5–6: Evaluation Phase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Run large-scale simulations (1,000×5,000 spins)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Begin data collection and cleanup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0399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6–7: Data Analysis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Clean, organize, and prepare data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Generate visualizations and comparison metrics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03993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mfortaa"/>
              <a:buChar char="❖"/>
            </a:pPr>
            <a:r>
              <a:rPr lang="en-US" sz="3115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</a:t>
            </a: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Week 1–8: Final Documentation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Prepare report, interface (if applicable), and presentation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-292893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Comfortaa"/>
              <a:buChar char="-"/>
            </a:pPr>
            <a:r>
              <a:rPr lang="en-US" sz="3115">
                <a:latin typeface="Comfortaa"/>
                <a:ea typeface="Comfortaa"/>
                <a:cs typeface="Comfortaa"/>
                <a:sym typeface="Comfortaa"/>
              </a:rPr>
              <a:t>Final edits and submission in Week 8</a:t>
            </a:r>
            <a:endParaRPr sz="3115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Gantt Chart</a:t>
            </a:r>
            <a:endParaRPr b="1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69275"/>
            <a:ext cx="8356050" cy="38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