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506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9AA0A6"/>
          </p15:clr>
        </p15:guide>
        <p15:guide id="2" pos="38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d23667022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d23667022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d2366702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d2366702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d2366702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d23667022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d2366702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d2366702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d2366702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1d2366702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d23667022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d23667022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d23667022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1d23667022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d23667022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1d23667022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d23667022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d23667022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d2366702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d2366702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d2366702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d2366702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190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4380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7854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10013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34113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4508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043984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27830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67179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963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80371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00445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291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997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051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25070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5927356"/>
      </p:ext>
    </p:extLst>
  </p:cSld>
  <p:clrMap bg1="lt1" tx1="dk1" bg2="lt2" tx2="dk2" accent1="accent1" accent2="accent2" accent3="accent3" accent4="accent4" accent5="accent5" accent6="accent6" hlink="hlink" folHlink="folHlink"/>
  <p:sldLayoutIdLst>
    <p:sldLayoutId id="2147485067" r:id="rId1"/>
    <p:sldLayoutId id="2147485068" r:id="rId2"/>
    <p:sldLayoutId id="2147485069" r:id="rId3"/>
    <p:sldLayoutId id="2147485070" r:id="rId4"/>
    <p:sldLayoutId id="2147485071" r:id="rId5"/>
    <p:sldLayoutId id="2147485072" r:id="rId6"/>
    <p:sldLayoutId id="2147485073" r:id="rId7"/>
    <p:sldLayoutId id="2147485074" r:id="rId8"/>
    <p:sldLayoutId id="2147485075" r:id="rId9"/>
    <p:sldLayoutId id="2147485076" r:id="rId10"/>
    <p:sldLayoutId id="2147485077" r:id="rId11"/>
    <p:sldLayoutId id="2147485078" r:id="rId12"/>
    <p:sldLayoutId id="2147485079" r:id="rId13"/>
    <p:sldLayoutId id="2147485080" r:id="rId14"/>
    <p:sldLayoutId id="2147485081" r:id="rId15"/>
    <p:sldLayoutId id="2147485082"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vidhya.com/blog/2021/09/adaboost-algorithm-a-complete-guide-for-beginner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vitalflux.com/hard-vs-soft-voting-classifier-python-example/" TargetMode="External"/><Relationship Id="rId5" Type="http://schemas.openxmlformats.org/officeDocument/2006/relationships/hyperlink" Target="https://www.youtube.com/watch?v=v6VJ2RO66Ag" TargetMode="External"/><Relationship Id="rId4" Type="http://schemas.openxmlformats.org/officeDocument/2006/relationships/hyperlink" Target="https://www.datacamp.com/tutorial/adaboost-classifier-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1000202" y="1884297"/>
            <a:ext cx="10399200" cy="4509300"/>
          </a:xfrm>
          <a:prstGeom prst="rect">
            <a:avLst/>
          </a:prstGeom>
          <a:noFill/>
          <a:ln>
            <a:noFill/>
          </a:ln>
        </p:spPr>
        <p:txBody>
          <a:bodyPr spcFirstLastPara="1" wrap="square" lIns="91425" tIns="45700" rIns="91425" bIns="45700" anchor="b" anchorCtr="0">
            <a:noAutofit/>
          </a:bodyPr>
          <a:lstStyle/>
          <a:p>
            <a:pPr marL="0" marR="429894" lvl="0" indent="0" algn="ctr" rtl="0">
              <a:lnSpc>
                <a:spcPct val="150000"/>
              </a:lnSpc>
              <a:spcBef>
                <a:spcPts val="0"/>
              </a:spcBef>
              <a:spcAft>
                <a:spcPts val="0"/>
              </a:spcAft>
              <a:buClr>
                <a:srgbClr val="262626"/>
              </a:buClr>
              <a:buSzPts val="4000"/>
              <a:buFont typeface="Times New Roman"/>
              <a:buNone/>
            </a:pPr>
            <a:r>
              <a:rPr lang="en-US" sz="4000" dirty="0">
                <a:latin typeface="Times New Roman"/>
                <a:ea typeface="Times New Roman"/>
                <a:cs typeface="Times New Roman"/>
                <a:sym typeface="Times New Roman"/>
              </a:rPr>
              <a:t>      </a:t>
            </a:r>
            <a:br>
              <a:rPr lang="en-US" sz="4000" dirty="0">
                <a:latin typeface="Times New Roman"/>
                <a:ea typeface="Times New Roman"/>
                <a:cs typeface="Times New Roman"/>
                <a:sym typeface="Times New Roman"/>
              </a:rPr>
            </a:br>
            <a:br>
              <a:rPr lang="en-US" sz="4000" dirty="0">
                <a:latin typeface="Times New Roman"/>
                <a:ea typeface="Times New Roman"/>
                <a:cs typeface="Times New Roman"/>
                <a:sym typeface="Times New Roman"/>
              </a:rPr>
            </a:br>
            <a:r>
              <a:rPr lang="en-US" sz="4000" b="1" dirty="0">
                <a:latin typeface="Times New Roman"/>
                <a:ea typeface="Times New Roman"/>
                <a:cs typeface="Times New Roman"/>
                <a:sym typeface="Times New Roman"/>
              </a:rPr>
              <a:t>MALICIOUS URL DETECTION</a:t>
            </a:r>
            <a:endParaRPr sz="4000" b="1" dirty="0">
              <a:latin typeface="Times New Roman"/>
              <a:ea typeface="Times New Roman"/>
              <a:cs typeface="Times New Roman"/>
              <a:sym typeface="Times New Roman"/>
            </a:endParaRPr>
          </a:p>
          <a:p>
            <a:pPr marL="0" marR="429894" lvl="0" indent="0" algn="ctr" rtl="0">
              <a:lnSpc>
                <a:spcPct val="150000"/>
              </a:lnSpc>
              <a:spcBef>
                <a:spcPts val="0"/>
              </a:spcBef>
              <a:spcAft>
                <a:spcPts val="0"/>
              </a:spcAft>
              <a:buClr>
                <a:srgbClr val="262626"/>
              </a:buClr>
              <a:buSzPts val="4000"/>
              <a:buFont typeface="Times New Roman"/>
              <a:buNone/>
            </a:pPr>
            <a:r>
              <a:rPr lang="en-US" sz="4000" b="1" dirty="0">
                <a:latin typeface="Times New Roman"/>
                <a:ea typeface="Times New Roman"/>
                <a:cs typeface="Times New Roman"/>
                <a:sym typeface="Times New Roman"/>
              </a:rPr>
              <a:t>USING </a:t>
            </a:r>
            <a:endParaRPr sz="4000" b="1" dirty="0">
              <a:latin typeface="Times New Roman"/>
              <a:ea typeface="Times New Roman"/>
              <a:cs typeface="Times New Roman"/>
              <a:sym typeface="Times New Roman"/>
            </a:endParaRPr>
          </a:p>
          <a:p>
            <a:pPr marL="0" marR="429894" lvl="0" indent="0" algn="ctr" rtl="0">
              <a:lnSpc>
                <a:spcPct val="150000"/>
              </a:lnSpc>
              <a:spcBef>
                <a:spcPts val="0"/>
              </a:spcBef>
              <a:spcAft>
                <a:spcPts val="0"/>
              </a:spcAft>
              <a:buClr>
                <a:srgbClr val="262626"/>
              </a:buClr>
              <a:buSzPts val="4000"/>
              <a:buFont typeface="Times New Roman"/>
              <a:buNone/>
            </a:pPr>
            <a:r>
              <a:rPr lang="en-US" sz="4000" b="1" dirty="0">
                <a:latin typeface="Times New Roman"/>
                <a:ea typeface="Times New Roman"/>
                <a:cs typeface="Times New Roman"/>
                <a:sym typeface="Times New Roman"/>
              </a:rPr>
              <a:t>MACHINE LEARNING</a:t>
            </a:r>
            <a:endParaRPr sz="4000" b="1" dirty="0">
              <a:latin typeface="Times New Roman"/>
              <a:ea typeface="Times New Roman"/>
              <a:cs typeface="Times New Roman"/>
              <a:sym typeface="Times New Roman"/>
            </a:endParaRPr>
          </a:p>
          <a:p>
            <a:pPr marL="0" marR="429894" lvl="0" indent="0" algn="ctr" rtl="0">
              <a:lnSpc>
                <a:spcPct val="150000"/>
              </a:lnSpc>
              <a:spcBef>
                <a:spcPts val="0"/>
              </a:spcBef>
              <a:spcAft>
                <a:spcPts val="0"/>
              </a:spcAft>
              <a:buClr>
                <a:srgbClr val="262626"/>
              </a:buClr>
              <a:buSzPts val="4000"/>
              <a:buFont typeface="Times New Roman"/>
              <a:buNone/>
            </a:pPr>
            <a:r>
              <a:rPr lang="en-US" sz="4000" dirty="0">
                <a:latin typeface="Times New Roman"/>
                <a:ea typeface="Times New Roman"/>
                <a:cs typeface="Times New Roman"/>
                <a:sym typeface="Times New Roman"/>
              </a:rPr>
              <a:t>under the guidance of</a:t>
            </a:r>
            <a:endParaRPr sz="4000" dirty="0">
              <a:latin typeface="Times New Roman"/>
              <a:ea typeface="Times New Roman"/>
              <a:cs typeface="Times New Roman"/>
              <a:sym typeface="Times New Roman"/>
            </a:endParaRPr>
          </a:p>
          <a:p>
            <a:pPr marL="0" marR="429894" lvl="0" indent="0" algn="ctr" rtl="0">
              <a:lnSpc>
                <a:spcPct val="150000"/>
              </a:lnSpc>
              <a:spcBef>
                <a:spcPts val="0"/>
              </a:spcBef>
              <a:spcAft>
                <a:spcPts val="0"/>
              </a:spcAft>
              <a:buClr>
                <a:srgbClr val="262626"/>
              </a:buClr>
              <a:buSzPts val="4000"/>
              <a:buFont typeface="Times New Roman"/>
              <a:buNone/>
            </a:pPr>
            <a:r>
              <a:rPr lang="en-US" sz="4000" b="1" dirty="0">
                <a:latin typeface="Times New Roman"/>
                <a:ea typeface="Times New Roman"/>
                <a:cs typeface="Times New Roman"/>
                <a:sym typeface="Times New Roman"/>
              </a:rPr>
              <a:t>Dr. </a:t>
            </a:r>
            <a:r>
              <a:rPr lang="en-US" sz="4000" b="1" dirty="0" err="1">
                <a:latin typeface="Times New Roman"/>
                <a:ea typeface="Times New Roman"/>
                <a:cs typeface="Times New Roman"/>
                <a:sym typeface="Times New Roman"/>
              </a:rPr>
              <a:t>Motahar</a:t>
            </a:r>
            <a:r>
              <a:rPr lang="en-US" sz="4000" b="1" dirty="0">
                <a:latin typeface="Times New Roman"/>
                <a:ea typeface="Times New Roman"/>
                <a:cs typeface="Times New Roman"/>
                <a:sym typeface="Times New Roman"/>
              </a:rPr>
              <a:t> Reza</a:t>
            </a:r>
            <a:endParaRPr sz="4000" b="1" dirty="0">
              <a:latin typeface="Times New Roman"/>
              <a:ea typeface="Times New Roman"/>
              <a:cs typeface="Times New Roman"/>
              <a:sym typeface="Times New Roman"/>
            </a:endParaRPr>
          </a:p>
          <a:p>
            <a:pPr marL="0" marR="429894" lvl="0" indent="0" algn="ctr" rtl="0">
              <a:lnSpc>
                <a:spcPct val="150000"/>
              </a:lnSpc>
              <a:spcBef>
                <a:spcPts val="0"/>
              </a:spcBef>
              <a:spcAft>
                <a:spcPts val="0"/>
              </a:spcAft>
              <a:buClr>
                <a:srgbClr val="262626"/>
              </a:buClr>
              <a:buSzPts val="4000"/>
              <a:buFont typeface="Times New Roman"/>
              <a:buNone/>
            </a:pPr>
            <a:r>
              <a:rPr lang="en-US" sz="4000" dirty="0">
                <a:latin typeface="Times New Roman"/>
                <a:ea typeface="Times New Roman"/>
                <a:cs typeface="Times New Roman"/>
                <a:sym typeface="Times New Roman"/>
              </a:rPr>
              <a:t>Department Of Mathematics</a:t>
            </a:r>
            <a:br>
              <a:rPr lang="en-US" sz="4000" dirty="0">
                <a:latin typeface="Times New Roman"/>
                <a:ea typeface="Times New Roman"/>
                <a:cs typeface="Times New Roman"/>
                <a:sym typeface="Times New Roman"/>
              </a:rPr>
            </a:br>
            <a:endParaRPr sz="4000" dirty="0"/>
          </a:p>
        </p:txBody>
      </p:sp>
      <p:sp>
        <p:nvSpPr>
          <p:cNvPr id="165" name="Google Shape;165;p18"/>
          <p:cNvSpPr txBox="1">
            <a:spLocks noGrp="1"/>
          </p:cNvSpPr>
          <p:nvPr>
            <p:ph type="subTitle" idx="1"/>
          </p:nvPr>
        </p:nvSpPr>
        <p:spPr>
          <a:xfrm>
            <a:off x="7696550" y="5695475"/>
            <a:ext cx="4228800" cy="109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b="1"/>
              <a:t>Shivani Donthi (222022502019)</a:t>
            </a:r>
            <a:endParaRPr b="1"/>
          </a:p>
          <a:p>
            <a:pPr marL="0" lvl="0" indent="0" algn="l" rtl="0">
              <a:spcBef>
                <a:spcPts val="1000"/>
              </a:spcBef>
              <a:spcAft>
                <a:spcPts val="0"/>
              </a:spcAft>
              <a:buSzPts val="1800"/>
              <a:buNone/>
            </a:pPr>
            <a:r>
              <a:rPr lang="en-US" b="1"/>
              <a:t>Srinath Tummala (222022502027)</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858125" y="66493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Effect of Oversampling technique</a:t>
            </a:r>
            <a:endParaRPr dirty="0"/>
          </a:p>
        </p:txBody>
      </p:sp>
      <p:pic>
        <p:nvPicPr>
          <p:cNvPr id="224" name="Google Shape;224;p27"/>
          <p:cNvPicPr preferRelativeResize="0"/>
          <p:nvPr/>
        </p:nvPicPr>
        <p:blipFill>
          <a:blip r:embed="rId3">
            <a:alphaModFix/>
          </a:blip>
          <a:stretch>
            <a:fillRect/>
          </a:stretch>
        </p:blipFill>
        <p:spPr>
          <a:xfrm>
            <a:off x="3037425" y="1945935"/>
            <a:ext cx="6553200" cy="33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691506" y="585612"/>
            <a:ext cx="9959700" cy="1187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METHODOLOGY</a:t>
            </a:r>
            <a:endParaRPr dirty="0"/>
          </a:p>
        </p:txBody>
      </p:sp>
      <p:pic>
        <p:nvPicPr>
          <p:cNvPr id="230" name="Google Shape;230;p28"/>
          <p:cNvPicPr preferRelativeResize="0"/>
          <p:nvPr/>
        </p:nvPicPr>
        <p:blipFill>
          <a:blip r:embed="rId3">
            <a:alphaModFix/>
          </a:blip>
          <a:stretch>
            <a:fillRect/>
          </a:stretch>
        </p:blipFill>
        <p:spPr>
          <a:xfrm>
            <a:off x="2000250" y="1876675"/>
            <a:ext cx="3970084" cy="3381125"/>
          </a:xfrm>
          <a:prstGeom prst="rect">
            <a:avLst/>
          </a:prstGeom>
          <a:noFill/>
          <a:ln>
            <a:noFill/>
          </a:ln>
        </p:spPr>
      </p:pic>
      <p:pic>
        <p:nvPicPr>
          <p:cNvPr id="231" name="Google Shape;231;p28"/>
          <p:cNvPicPr preferRelativeResize="0"/>
          <p:nvPr/>
        </p:nvPicPr>
        <p:blipFill>
          <a:blip r:embed="rId4">
            <a:alphaModFix/>
          </a:blip>
          <a:stretch>
            <a:fillRect/>
          </a:stretch>
        </p:blipFill>
        <p:spPr>
          <a:xfrm>
            <a:off x="6412095" y="1876675"/>
            <a:ext cx="5239005" cy="3381125"/>
          </a:xfrm>
          <a:prstGeom prst="rect">
            <a:avLst/>
          </a:prstGeom>
          <a:noFill/>
          <a:ln>
            <a:noFill/>
          </a:ln>
        </p:spPr>
      </p:pic>
      <p:sp>
        <p:nvSpPr>
          <p:cNvPr id="232" name="Google Shape;232;p28"/>
          <p:cNvSpPr txBox="1"/>
          <p:nvPr/>
        </p:nvSpPr>
        <p:spPr>
          <a:xfrm>
            <a:off x="3488638" y="5361175"/>
            <a:ext cx="99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Century Gothic"/>
                <a:ea typeface="Century Gothic"/>
                <a:cs typeface="Century Gothic"/>
                <a:sym typeface="Century Gothic"/>
              </a:rPr>
              <a:t>[5] </a:t>
            </a:r>
            <a:endParaRPr b="1">
              <a:latin typeface="Century Gothic"/>
              <a:ea typeface="Century Gothic"/>
              <a:cs typeface="Century Gothic"/>
              <a:sym typeface="Century Gothic"/>
            </a:endParaRPr>
          </a:p>
        </p:txBody>
      </p:sp>
      <p:sp>
        <p:nvSpPr>
          <p:cNvPr id="233" name="Google Shape;233;p28"/>
          <p:cNvSpPr txBox="1"/>
          <p:nvPr/>
        </p:nvSpPr>
        <p:spPr>
          <a:xfrm>
            <a:off x="8344450" y="5361175"/>
            <a:ext cx="137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chemeClr val="dk1"/>
                </a:solidFill>
                <a:latin typeface="Century Gothic"/>
                <a:ea typeface="Century Gothic"/>
                <a:cs typeface="Century Gothic"/>
                <a:sym typeface="Century Gothic"/>
              </a:rPr>
              <a:t>[6] </a:t>
            </a:r>
            <a:endParaRPr>
              <a:latin typeface="Century Gothic"/>
              <a:ea typeface="Century Gothic"/>
              <a:cs typeface="Century Gothic"/>
              <a:sym typeface="Century Gothic"/>
            </a:endParaRPr>
          </a:p>
        </p:txBody>
      </p:sp>
      <p:sp>
        <p:nvSpPr>
          <p:cNvPr id="234" name="Google Shape;234;p28"/>
          <p:cNvSpPr txBox="1"/>
          <p:nvPr/>
        </p:nvSpPr>
        <p:spPr>
          <a:xfrm>
            <a:off x="1691500" y="1311600"/>
            <a:ext cx="3970200" cy="46170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800" b="1" dirty="0">
                <a:solidFill>
                  <a:srgbClr val="3F3F3F"/>
                </a:solidFill>
                <a:latin typeface="Century Gothic"/>
                <a:ea typeface="Century Gothic"/>
                <a:cs typeface="Century Gothic"/>
                <a:sym typeface="Century Gothic"/>
              </a:rPr>
              <a:t>AdaBoost Algorithm:</a:t>
            </a:r>
            <a:endParaRPr dirty="0">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9"/>
          <p:cNvPicPr preferRelativeResize="0"/>
          <p:nvPr/>
        </p:nvPicPr>
        <p:blipFill rotWithShape="1">
          <a:blip r:embed="rId3">
            <a:alphaModFix/>
          </a:blip>
          <a:srcRect l="1566" r="1128" b="3034"/>
          <a:stretch/>
        </p:blipFill>
        <p:spPr>
          <a:xfrm>
            <a:off x="1959450" y="1354450"/>
            <a:ext cx="9334500" cy="4782399"/>
          </a:xfrm>
          <a:prstGeom prst="rect">
            <a:avLst/>
          </a:prstGeom>
          <a:noFill/>
          <a:ln>
            <a:noFill/>
          </a:ln>
        </p:spPr>
      </p:pic>
      <p:sp>
        <p:nvSpPr>
          <p:cNvPr id="240" name="Google Shape;240;p29"/>
          <p:cNvSpPr txBox="1"/>
          <p:nvPr/>
        </p:nvSpPr>
        <p:spPr>
          <a:xfrm>
            <a:off x="1755325" y="762000"/>
            <a:ext cx="3796500" cy="866874"/>
          </a:xfrm>
          <a:prstGeom prst="rect">
            <a:avLst/>
          </a:prstGeom>
          <a:noFill/>
          <a:ln>
            <a:noFill/>
          </a:ln>
        </p:spPr>
        <p:txBody>
          <a:bodyPr spcFirstLastPara="1" wrap="square" lIns="91425" tIns="91425" rIns="91425" bIns="91425" anchor="t" anchorCtr="0">
            <a:spAutoFit/>
          </a:bodyPr>
          <a:lstStyle/>
          <a:p>
            <a:pPr lvl="0" algn="l" rtl="0">
              <a:spcBef>
                <a:spcPts val="1000"/>
              </a:spcBef>
              <a:spcAft>
                <a:spcPts val="0"/>
              </a:spcAft>
              <a:buClr>
                <a:schemeClr val="dk1"/>
              </a:buClr>
              <a:buSzPts val="1100"/>
            </a:pPr>
            <a:r>
              <a:rPr lang="en-US" sz="1800" b="1" dirty="0">
                <a:solidFill>
                  <a:srgbClr val="3F3F3F"/>
                </a:solidFill>
                <a:latin typeface="Century Gothic"/>
                <a:ea typeface="Century Gothic"/>
                <a:cs typeface="Century Gothic"/>
                <a:sym typeface="Century Gothic"/>
              </a:rPr>
              <a:t>Random Forest Algorithm:</a:t>
            </a:r>
            <a:endParaRPr sz="1800" b="1" dirty="0">
              <a:solidFill>
                <a:srgbClr val="3F3F3F"/>
              </a:solidFill>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41" name="Google Shape;241;p29"/>
          <p:cNvSpPr txBox="1"/>
          <p:nvPr/>
        </p:nvSpPr>
        <p:spPr>
          <a:xfrm>
            <a:off x="5701400" y="6300100"/>
            <a:ext cx="209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b="1">
                <a:solidFill>
                  <a:schemeClr val="dk1"/>
                </a:solidFill>
                <a:latin typeface="Century Gothic"/>
                <a:ea typeface="Century Gothic"/>
                <a:cs typeface="Century Gothic"/>
                <a:sym typeface="Century Gothic"/>
              </a:rPr>
              <a:t>[7] </a:t>
            </a:r>
            <a:endParaRPr>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idx="1"/>
          </p:nvPr>
        </p:nvSpPr>
        <p:spPr>
          <a:xfrm>
            <a:off x="1745550" y="759275"/>
            <a:ext cx="2350200" cy="560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t>Voting Classifier:</a:t>
            </a:r>
            <a:endParaRPr b="1" dirty="0"/>
          </a:p>
        </p:txBody>
      </p:sp>
      <p:pic>
        <p:nvPicPr>
          <p:cNvPr id="247" name="Google Shape;247;p30"/>
          <p:cNvPicPr preferRelativeResize="0"/>
          <p:nvPr/>
        </p:nvPicPr>
        <p:blipFill>
          <a:blip r:embed="rId3">
            <a:alphaModFix/>
          </a:blip>
          <a:stretch>
            <a:fillRect/>
          </a:stretch>
        </p:blipFill>
        <p:spPr>
          <a:xfrm>
            <a:off x="2622700" y="1823988"/>
            <a:ext cx="2976650" cy="3346075"/>
          </a:xfrm>
          <a:prstGeom prst="rect">
            <a:avLst/>
          </a:prstGeom>
          <a:noFill/>
          <a:ln>
            <a:noFill/>
          </a:ln>
        </p:spPr>
      </p:pic>
      <p:pic>
        <p:nvPicPr>
          <p:cNvPr id="248" name="Google Shape;248;p30"/>
          <p:cNvPicPr preferRelativeResize="0"/>
          <p:nvPr/>
        </p:nvPicPr>
        <p:blipFill>
          <a:blip r:embed="rId4">
            <a:alphaModFix/>
          </a:blip>
          <a:stretch>
            <a:fillRect/>
          </a:stretch>
        </p:blipFill>
        <p:spPr>
          <a:xfrm>
            <a:off x="6289401" y="1824000"/>
            <a:ext cx="3437716" cy="3346050"/>
          </a:xfrm>
          <a:prstGeom prst="rect">
            <a:avLst/>
          </a:prstGeom>
          <a:noFill/>
          <a:ln>
            <a:noFill/>
          </a:ln>
        </p:spPr>
      </p:pic>
      <p:sp>
        <p:nvSpPr>
          <p:cNvPr id="249" name="Google Shape;249;p30"/>
          <p:cNvSpPr txBox="1"/>
          <p:nvPr/>
        </p:nvSpPr>
        <p:spPr>
          <a:xfrm>
            <a:off x="4422300" y="5483675"/>
            <a:ext cx="334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Century Gothic"/>
                <a:ea typeface="Century Gothic"/>
                <a:cs typeface="Century Gothic"/>
                <a:sym typeface="Century Gothic"/>
              </a:rPr>
              <a:t>[8]</a:t>
            </a:r>
            <a:endParaRPr b="1">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1858125" y="56968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Performance Analysis</a:t>
            </a:r>
            <a:endParaRPr dirty="0"/>
          </a:p>
        </p:txBody>
      </p:sp>
      <p:pic>
        <p:nvPicPr>
          <p:cNvPr id="255" name="Google Shape;255;p31"/>
          <p:cNvPicPr preferRelativeResize="0"/>
          <p:nvPr/>
        </p:nvPicPr>
        <p:blipFill>
          <a:blip r:embed="rId3">
            <a:alphaModFix/>
          </a:blip>
          <a:stretch>
            <a:fillRect/>
          </a:stretch>
        </p:blipFill>
        <p:spPr>
          <a:xfrm>
            <a:off x="6830775" y="3428987"/>
            <a:ext cx="4366525" cy="3164725"/>
          </a:xfrm>
          <a:prstGeom prst="rect">
            <a:avLst/>
          </a:prstGeom>
          <a:noFill/>
          <a:ln>
            <a:noFill/>
          </a:ln>
        </p:spPr>
      </p:pic>
      <p:pic>
        <p:nvPicPr>
          <p:cNvPr id="256" name="Google Shape;256;p31"/>
          <p:cNvPicPr preferRelativeResize="0"/>
          <p:nvPr/>
        </p:nvPicPr>
        <p:blipFill>
          <a:blip r:embed="rId4">
            <a:alphaModFix/>
          </a:blip>
          <a:stretch>
            <a:fillRect/>
          </a:stretch>
        </p:blipFill>
        <p:spPr>
          <a:xfrm>
            <a:off x="1858121" y="3483700"/>
            <a:ext cx="4635802" cy="3164750"/>
          </a:xfrm>
          <a:prstGeom prst="rect">
            <a:avLst/>
          </a:prstGeom>
          <a:noFill/>
          <a:ln>
            <a:noFill/>
          </a:ln>
        </p:spPr>
      </p:pic>
      <p:pic>
        <p:nvPicPr>
          <p:cNvPr id="257" name="Google Shape;257;p31"/>
          <p:cNvPicPr preferRelativeResize="0"/>
          <p:nvPr/>
        </p:nvPicPr>
        <p:blipFill>
          <a:blip r:embed="rId5">
            <a:alphaModFix/>
          </a:blip>
          <a:stretch>
            <a:fillRect/>
          </a:stretch>
        </p:blipFill>
        <p:spPr>
          <a:xfrm>
            <a:off x="3189825" y="1247738"/>
            <a:ext cx="6248400" cy="2181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1694875" y="56968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Model Evaluation/Validation</a:t>
            </a:r>
            <a:endParaRPr dirty="0"/>
          </a:p>
        </p:txBody>
      </p:sp>
      <p:pic>
        <p:nvPicPr>
          <p:cNvPr id="263" name="Google Shape;263;p32"/>
          <p:cNvPicPr preferRelativeResize="0"/>
          <p:nvPr/>
        </p:nvPicPr>
        <p:blipFill>
          <a:blip r:embed="rId3">
            <a:alphaModFix/>
          </a:blip>
          <a:stretch>
            <a:fillRect/>
          </a:stretch>
        </p:blipFill>
        <p:spPr>
          <a:xfrm>
            <a:off x="5551700" y="1676500"/>
            <a:ext cx="6381774" cy="3861600"/>
          </a:xfrm>
          <a:prstGeom prst="rect">
            <a:avLst/>
          </a:prstGeom>
          <a:noFill/>
          <a:ln>
            <a:noFill/>
          </a:ln>
        </p:spPr>
      </p:pic>
      <p:pic>
        <p:nvPicPr>
          <p:cNvPr id="264" name="Google Shape;264;p32"/>
          <p:cNvPicPr preferRelativeResize="0"/>
          <p:nvPr/>
        </p:nvPicPr>
        <p:blipFill>
          <a:blip r:embed="rId4">
            <a:alphaModFix/>
          </a:blip>
          <a:stretch>
            <a:fillRect/>
          </a:stretch>
        </p:blipFill>
        <p:spPr>
          <a:xfrm>
            <a:off x="753275" y="1676498"/>
            <a:ext cx="4507825" cy="3861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1776500" y="66493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Model Results</a:t>
            </a:r>
            <a:endParaRPr dirty="0"/>
          </a:p>
        </p:txBody>
      </p:sp>
      <p:pic>
        <p:nvPicPr>
          <p:cNvPr id="270" name="Google Shape;270;p33"/>
          <p:cNvPicPr preferRelativeResize="0"/>
          <p:nvPr/>
        </p:nvPicPr>
        <p:blipFill>
          <a:blip r:embed="rId3">
            <a:alphaModFix/>
          </a:blip>
          <a:stretch>
            <a:fillRect/>
          </a:stretch>
        </p:blipFill>
        <p:spPr>
          <a:xfrm>
            <a:off x="1404250" y="1540450"/>
            <a:ext cx="9552224" cy="1952625"/>
          </a:xfrm>
          <a:prstGeom prst="rect">
            <a:avLst/>
          </a:prstGeom>
          <a:noFill/>
          <a:ln>
            <a:noFill/>
          </a:ln>
        </p:spPr>
      </p:pic>
      <p:pic>
        <p:nvPicPr>
          <p:cNvPr id="271" name="Google Shape;271;p33"/>
          <p:cNvPicPr preferRelativeResize="0"/>
          <p:nvPr/>
        </p:nvPicPr>
        <p:blipFill rotWithShape="1">
          <a:blip r:embed="rId4">
            <a:alphaModFix/>
          </a:blip>
          <a:srcRect l="6846" r="12800"/>
          <a:stretch/>
        </p:blipFill>
        <p:spPr>
          <a:xfrm>
            <a:off x="1404250" y="4148925"/>
            <a:ext cx="9552225" cy="1798000"/>
          </a:xfrm>
          <a:prstGeom prst="rect">
            <a:avLst/>
          </a:prstGeom>
          <a:noFill/>
          <a:ln>
            <a:noFill/>
          </a:ln>
        </p:spPr>
      </p:pic>
      <p:sp>
        <p:nvSpPr>
          <p:cNvPr id="272" name="Google Shape;272;p33"/>
          <p:cNvSpPr txBox="1"/>
          <p:nvPr/>
        </p:nvSpPr>
        <p:spPr>
          <a:xfrm>
            <a:off x="4755750" y="3620900"/>
            <a:ext cx="268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Result for Benign URL</a:t>
            </a:r>
            <a:endParaRPr b="1">
              <a:latin typeface="Times New Roman"/>
              <a:ea typeface="Times New Roman"/>
              <a:cs typeface="Times New Roman"/>
              <a:sym typeface="Times New Roman"/>
            </a:endParaRPr>
          </a:p>
        </p:txBody>
      </p:sp>
      <p:sp>
        <p:nvSpPr>
          <p:cNvPr id="273" name="Google Shape;273;p33"/>
          <p:cNvSpPr txBox="1"/>
          <p:nvPr/>
        </p:nvSpPr>
        <p:spPr>
          <a:xfrm>
            <a:off x="4207263" y="6164050"/>
            <a:ext cx="394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Result for Malicious URL</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1898950" y="71936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Conclusion</a:t>
            </a:r>
            <a:endParaRPr dirty="0"/>
          </a:p>
        </p:txBody>
      </p:sp>
      <p:sp>
        <p:nvSpPr>
          <p:cNvPr id="279" name="Google Shape;279;p34"/>
          <p:cNvSpPr txBox="1">
            <a:spLocks noGrp="1"/>
          </p:cNvSpPr>
          <p:nvPr>
            <p:ph idx="1"/>
          </p:nvPr>
        </p:nvSpPr>
        <p:spPr>
          <a:xfrm>
            <a:off x="1898950" y="1374425"/>
            <a:ext cx="9725400" cy="5483700"/>
          </a:xfrm>
          <a:prstGeom prst="rect">
            <a:avLst/>
          </a:prstGeom>
        </p:spPr>
        <p:txBody>
          <a:bodyPr spcFirstLastPara="1" wrap="square" lIns="91425" tIns="45700" rIns="91425" bIns="45700" anchor="t" anchorCtr="0">
            <a:noAutofit/>
          </a:bodyPr>
          <a:lstStyle/>
          <a:p>
            <a:pPr marL="400050" indent="-285750">
              <a:buSzPts val="1800"/>
            </a:pPr>
            <a:r>
              <a:rPr lang="en-US" b="1" dirty="0">
                <a:latin typeface="Times New Roman"/>
                <a:ea typeface="Times New Roman"/>
                <a:cs typeface="Times New Roman"/>
                <a:sym typeface="Times New Roman"/>
              </a:rPr>
              <a:t>ADVANTAGES:</a:t>
            </a:r>
            <a:endParaRPr b="1"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Machine Learning algorithms are efficient to do binary classification and to detect the malicious URLs.</a:t>
            </a:r>
            <a:endParaRPr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Advantages of malicious URL detection using a machine learning model is that it accepts the URL as user input and detects and classifies it as benign or malicious one. If the URL is malicious then the alert message box opens stating that “Avoid clicking on such URLs”, else “Safe URL” is printed.</a:t>
            </a:r>
            <a:endParaRPr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Model does binary classification with 99% accuracy. This model can be used in the cyber security domain and also to avoid digital attacks by knowing the malicious and benign URLs in prior. Safety measures can be taken if the URL is found malicious.</a:t>
            </a:r>
            <a:endParaRPr dirty="0">
              <a:latin typeface="Times New Roman"/>
              <a:ea typeface="Times New Roman"/>
              <a:cs typeface="Times New Roman"/>
              <a:sym typeface="Times New Roman"/>
            </a:endParaRPr>
          </a:p>
          <a:p>
            <a:pPr marL="1371600" lvl="0" indent="0" algn="l" rtl="0">
              <a:spcBef>
                <a:spcPts val="1000"/>
              </a:spcBef>
              <a:spcAft>
                <a:spcPts val="0"/>
              </a:spcAft>
              <a:buNone/>
            </a:pPr>
            <a:endParaRPr dirty="0">
              <a:latin typeface="Times New Roman"/>
              <a:ea typeface="Times New Roman"/>
              <a:cs typeface="Times New Roman"/>
              <a:sym typeface="Times New Roman"/>
            </a:endParaRPr>
          </a:p>
          <a:p>
            <a:pPr marL="400050" indent="-285750">
              <a:buSzPts val="1800"/>
            </a:pPr>
            <a:r>
              <a:rPr lang="en-US" b="1" dirty="0">
                <a:latin typeface="Times New Roman"/>
                <a:ea typeface="Times New Roman"/>
                <a:cs typeface="Times New Roman"/>
                <a:sym typeface="Times New Roman"/>
              </a:rPr>
              <a:t>LIMITATIONS:</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Every application requires that it should be trained specifically. </a:t>
            </a:r>
            <a:endParaRPr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Need huge quantity of customized, structured training data.</a:t>
            </a:r>
            <a:endParaRPr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 The Learning model is required to be supervised learning i.e. Training data must be labelled/structured data. </a:t>
            </a:r>
            <a:endParaRPr dirty="0">
              <a:latin typeface="Times New Roman"/>
              <a:ea typeface="Times New Roman"/>
              <a:cs typeface="Times New Roman"/>
              <a:sym typeface="Times New Roman"/>
            </a:endParaRPr>
          </a:p>
          <a:p>
            <a:pPr marL="13716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Needs rigorous training.</a:t>
            </a:r>
            <a:endParaRPr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1885325" y="69216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Future Work and Recommendations</a:t>
            </a:r>
            <a:endParaRPr dirty="0"/>
          </a:p>
        </p:txBody>
      </p:sp>
      <p:sp>
        <p:nvSpPr>
          <p:cNvPr id="285" name="Google Shape;285;p35"/>
          <p:cNvSpPr txBox="1">
            <a:spLocks noGrp="1"/>
          </p:cNvSpPr>
          <p:nvPr>
            <p:ph idx="1"/>
          </p:nvPr>
        </p:nvSpPr>
        <p:spPr>
          <a:xfrm>
            <a:off x="1380062" y="1727850"/>
            <a:ext cx="8915400" cy="3777600"/>
          </a:xfrm>
          <a:prstGeom prst="rect">
            <a:avLst/>
          </a:prstGeom>
        </p:spPr>
        <p:txBody>
          <a:bodyPr spcFirstLastPara="1" wrap="square" lIns="91425" tIns="45700" rIns="91425" bIns="45700" anchor="t" anchorCtr="0">
            <a:normAutofit/>
          </a:bodyPr>
          <a:lstStyle/>
          <a:p>
            <a:pPr marL="400050" lvl="0" indent="-285750" algn="l" rtl="0">
              <a:spcBef>
                <a:spcPts val="1000"/>
              </a:spcBef>
              <a:spcAft>
                <a:spcPts val="0"/>
              </a:spcAft>
              <a:buSzPts val="1800"/>
              <a:buFont typeface="Wingdings" panose="05000000000000000000" pitchFamily="2" charset="2"/>
              <a:buChar char="Ø"/>
            </a:pPr>
            <a:r>
              <a:rPr lang="en-US" dirty="0">
                <a:latin typeface="Times New Roman"/>
                <a:ea typeface="Times New Roman"/>
                <a:cs typeface="Times New Roman"/>
                <a:sym typeface="Times New Roman"/>
              </a:rPr>
              <a:t>To build ready-to-use machine learning models for detection of Malicious URLs.</a:t>
            </a:r>
            <a:endParaRPr dirty="0">
              <a:latin typeface="Times New Roman"/>
              <a:ea typeface="Times New Roman"/>
              <a:cs typeface="Times New Roman"/>
              <a:sym typeface="Times New Roman"/>
            </a:endParaRPr>
          </a:p>
          <a:p>
            <a:pPr marL="400050" lvl="0" indent="-285750" algn="l" rtl="0">
              <a:spcBef>
                <a:spcPts val="0"/>
              </a:spcBef>
              <a:spcAft>
                <a:spcPts val="0"/>
              </a:spcAft>
              <a:buSzPts val="1800"/>
              <a:buFont typeface="Wingdings" panose="05000000000000000000" pitchFamily="2" charset="2"/>
              <a:buChar char="Ø"/>
            </a:pPr>
            <a:r>
              <a:rPr lang="en-US" dirty="0">
                <a:latin typeface="Times New Roman"/>
                <a:ea typeface="Times New Roman"/>
                <a:cs typeface="Times New Roman"/>
                <a:sym typeface="Times New Roman"/>
              </a:rPr>
              <a:t>Blacklisting of malicious URLs that have been detected as malicious ones.</a:t>
            </a:r>
            <a:endParaRPr dirty="0">
              <a:latin typeface="Times New Roman"/>
              <a:ea typeface="Times New Roman"/>
              <a:cs typeface="Times New Roman"/>
              <a:sym typeface="Times New Roman"/>
            </a:endParaRPr>
          </a:p>
          <a:p>
            <a:pPr marL="400050" lvl="0" indent="-285750" algn="l" rtl="0">
              <a:spcBef>
                <a:spcPts val="0"/>
              </a:spcBef>
              <a:spcAft>
                <a:spcPts val="0"/>
              </a:spcAft>
              <a:buSzPts val="1800"/>
              <a:buFont typeface="Wingdings" panose="05000000000000000000" pitchFamily="2" charset="2"/>
              <a:buChar char="Ø"/>
            </a:pPr>
            <a:r>
              <a:rPr lang="en-US" dirty="0">
                <a:latin typeface="Times New Roman"/>
                <a:ea typeface="Times New Roman"/>
                <a:cs typeface="Times New Roman"/>
                <a:sym typeface="Times New Roman"/>
              </a:rPr>
              <a:t>To make domain specific applications based on suspicious words or keywords.</a:t>
            </a:r>
            <a:endParaRPr dirty="0">
              <a:latin typeface="Times New Roman"/>
              <a:ea typeface="Times New Roman"/>
              <a:cs typeface="Times New Roman"/>
              <a:sym typeface="Times New Roman"/>
            </a:endParaRPr>
          </a:p>
          <a:p>
            <a:pPr marL="400050" lvl="0" indent="-285750" algn="l" rtl="0">
              <a:spcBef>
                <a:spcPts val="0"/>
              </a:spcBef>
              <a:spcAft>
                <a:spcPts val="0"/>
              </a:spcAft>
              <a:buSzPts val="1800"/>
              <a:buFont typeface="Wingdings" panose="05000000000000000000" pitchFamily="2" charset="2"/>
              <a:buChar char="Ø"/>
            </a:pPr>
            <a:r>
              <a:rPr lang="en-US" dirty="0">
                <a:latin typeface="Times New Roman"/>
                <a:ea typeface="Times New Roman"/>
                <a:cs typeface="Times New Roman"/>
                <a:sym typeface="Times New Roman"/>
              </a:rPr>
              <a:t>To try out deep learning algorithms</a:t>
            </a:r>
            <a:endParaRPr dirty="0">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pic>
        <p:nvPicPr>
          <p:cNvPr id="286" name="Google Shape;286;p35"/>
          <p:cNvPicPr preferRelativeResize="0"/>
          <p:nvPr/>
        </p:nvPicPr>
        <p:blipFill>
          <a:blip r:embed="rId3">
            <a:alphaModFix/>
          </a:blip>
          <a:stretch>
            <a:fillRect/>
          </a:stretch>
        </p:blipFill>
        <p:spPr>
          <a:xfrm>
            <a:off x="1584163" y="3429000"/>
            <a:ext cx="10487025" cy="2076450"/>
          </a:xfrm>
          <a:prstGeom prst="rect">
            <a:avLst/>
          </a:prstGeom>
          <a:noFill/>
          <a:ln>
            <a:noFill/>
          </a:ln>
        </p:spPr>
      </p:pic>
      <p:sp>
        <p:nvSpPr>
          <p:cNvPr id="287" name="Google Shape;287;p35"/>
          <p:cNvSpPr txBox="1"/>
          <p:nvPr/>
        </p:nvSpPr>
        <p:spPr>
          <a:xfrm>
            <a:off x="1584200" y="5578925"/>
            <a:ext cx="104871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This is an example of how this project can be implemented to specific domains. </a:t>
            </a:r>
            <a:endParaRPr sz="1600">
              <a:latin typeface="Times New Roman"/>
              <a:ea typeface="Times New Roman"/>
              <a:cs typeface="Times New Roman"/>
              <a:sym typeface="Times New Roman"/>
            </a:endParaRPr>
          </a:p>
          <a:p>
            <a:pPr marL="0" lvl="0" indent="0" algn="ctr" rtl="0">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1762875" y="6241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References</a:t>
            </a:r>
            <a:endParaRPr dirty="0"/>
          </a:p>
        </p:txBody>
      </p:sp>
      <p:sp>
        <p:nvSpPr>
          <p:cNvPr id="293" name="Google Shape;293;p36"/>
          <p:cNvSpPr txBox="1">
            <a:spLocks noGrp="1"/>
          </p:cNvSpPr>
          <p:nvPr>
            <p:ph idx="1"/>
          </p:nvPr>
        </p:nvSpPr>
        <p:spPr>
          <a:xfrm>
            <a:off x="2970200" y="1303575"/>
            <a:ext cx="8915400" cy="5227800"/>
          </a:xfrm>
          <a:prstGeom prst="rect">
            <a:avLst/>
          </a:prstGeom>
        </p:spPr>
        <p:txBody>
          <a:bodyPr spcFirstLastPara="1" wrap="square" lIns="91425" tIns="45700" rIns="91425" bIns="45700" anchor="t" anchorCtr="0">
            <a:normAutofit fontScale="92500"/>
          </a:bodyPr>
          <a:lstStyle/>
          <a:p>
            <a:pPr marL="0" lvl="0" indent="0" algn="l" rtl="0">
              <a:spcBef>
                <a:spcPts val="1000"/>
              </a:spcBef>
              <a:spcAft>
                <a:spcPts val="0"/>
              </a:spcAft>
              <a:buNone/>
            </a:pPr>
            <a:r>
              <a:rPr lang="en-US" dirty="0">
                <a:latin typeface="Times New Roman"/>
                <a:ea typeface="Times New Roman"/>
                <a:cs typeface="Times New Roman"/>
                <a:sym typeface="Times New Roman"/>
              </a:rPr>
              <a:t>[1] C.D.N.N.T.V. Xuan, "Malicious URL detection based on machine learning," International</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Journal of Advanced Computer Science and Applications, vol. 11, no. 1, pp. 148-153, 2020.</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[2]V. V. V. N, "Malicious-URL Detection using Logistic Regression Technique," International</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Journal of Engineering and Management Research, vol. 09, no. 06, pp. 108-113, 2019.</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[3]R.A.G.S. Naresh, "Malicious URL detection system using combined SVM and logistic</a:t>
            </a:r>
            <a:endParaRPr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dirty="0">
                <a:latin typeface="Times New Roman"/>
                <a:ea typeface="Times New Roman"/>
                <a:cs typeface="Times New Roman"/>
                <a:sym typeface="Times New Roman"/>
              </a:rPr>
              <a:t>regression model," International Journal of Advanced Research in Engineering and Technology,</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vol. 11, no. 4, pp. 63-73, 2020.</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[4] </a:t>
            </a:r>
            <a:r>
              <a:rPr lang="en-US" dirty="0">
                <a:solidFill>
                  <a:schemeClr val="dk1"/>
                </a:solidFill>
                <a:latin typeface="Times New Roman"/>
                <a:ea typeface="Times New Roman"/>
                <a:cs typeface="Times New Roman"/>
                <a:sym typeface="Times New Roman"/>
              </a:rPr>
              <a:t>C. D. N. N. T. V. Xuan, "Malicious URL detection based on machine learning," </a:t>
            </a:r>
            <a:r>
              <a:rPr lang="en-US" i="1" dirty="0">
                <a:solidFill>
                  <a:schemeClr val="dk1"/>
                </a:solidFill>
                <a:latin typeface="Times New Roman"/>
                <a:ea typeface="Times New Roman"/>
                <a:cs typeface="Times New Roman"/>
                <a:sym typeface="Times New Roman"/>
              </a:rPr>
              <a:t>International Journal of Advanced Computer Science and Applications, </a:t>
            </a:r>
            <a:r>
              <a:rPr lang="en-US" dirty="0">
                <a:solidFill>
                  <a:schemeClr val="dk1"/>
                </a:solidFill>
                <a:latin typeface="Times New Roman"/>
                <a:ea typeface="Times New Roman"/>
                <a:cs typeface="Times New Roman"/>
                <a:sym typeface="Times New Roman"/>
              </a:rPr>
              <a:t>vol. 11, no. 1, pp. 148-153, 2020. </a:t>
            </a:r>
            <a:endParaRPr dirty="0">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[5] </a:t>
            </a:r>
            <a:r>
              <a:rPr lang="en-US"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Analytics Vidhya - </a:t>
            </a:r>
            <a:r>
              <a:rPr lang="en-US" dirty="0" err="1">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Adaboost</a:t>
            </a:r>
            <a:r>
              <a:rPr lang="en-US"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Guide</a:t>
            </a:r>
            <a:endParaRPr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[6] </a:t>
            </a:r>
            <a:r>
              <a:rPr lang="en-US" dirty="0" err="1">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DataCamp</a:t>
            </a:r>
            <a:r>
              <a:rPr lang="en-US" dirty="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 </a:t>
            </a:r>
            <a:r>
              <a:rPr lang="en-US" dirty="0" err="1">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Adaboost</a:t>
            </a:r>
            <a:r>
              <a:rPr lang="en-US" dirty="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Tutorial</a:t>
            </a:r>
            <a:endParaRPr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[7] </a:t>
            </a:r>
            <a:r>
              <a:rPr lang="en-US" dirty="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Normalized Nerd - Random Forest Algorithm Explanation</a:t>
            </a:r>
            <a:endParaRPr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US" dirty="0">
                <a:latin typeface="Times New Roman"/>
                <a:ea typeface="Times New Roman"/>
                <a:cs typeface="Times New Roman"/>
                <a:sym typeface="Times New Roman"/>
              </a:rPr>
              <a:t>[8] </a:t>
            </a:r>
            <a:r>
              <a:rPr lang="en-US" dirty="0" err="1">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VitaFlux</a:t>
            </a:r>
            <a:r>
              <a:rPr lang="en-US" dirty="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 Hard Voting vs Soft Voting</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640106" y="656429"/>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INTRODUCTION</a:t>
            </a:r>
            <a:endParaRPr dirty="0"/>
          </a:p>
        </p:txBody>
      </p:sp>
      <p:sp>
        <p:nvSpPr>
          <p:cNvPr id="171" name="Google Shape;171;p19"/>
          <p:cNvSpPr txBox="1">
            <a:spLocks noGrp="1"/>
          </p:cNvSpPr>
          <p:nvPr>
            <p:ph idx="1"/>
          </p:nvPr>
        </p:nvSpPr>
        <p:spPr>
          <a:xfrm>
            <a:off x="242047" y="1237128"/>
            <a:ext cx="11878236" cy="56208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Noto Sans Symbols"/>
              <a:buChar char="⮚"/>
            </a:pPr>
            <a:r>
              <a:rPr lang="en-US" sz="1800" dirty="0">
                <a:latin typeface="Times New Roman"/>
                <a:ea typeface="Times New Roman"/>
                <a:cs typeface="Times New Roman"/>
                <a:sym typeface="Times New Roman"/>
              </a:rPr>
              <a:t>URLs allow Internet users to move from one website to another. Fully represent access to content stored on servers somewhere in the world. URLs are available by simply clicking on a link or image or typing in our browsers.</a:t>
            </a:r>
            <a:endParaRPr dirty="0"/>
          </a:p>
          <a:p>
            <a:pPr marL="342900" lvl="0" indent="-228600" algn="l" rtl="0">
              <a:spcBef>
                <a:spcPts val="1000"/>
              </a:spcBef>
              <a:spcAft>
                <a:spcPts val="0"/>
              </a:spcAft>
              <a:buSzPts val="1800"/>
              <a:buFont typeface="Noto Sans Symbols"/>
              <a:buNone/>
            </a:pPr>
            <a:endParaRPr sz="1800" dirty="0">
              <a:latin typeface="Times New Roman"/>
              <a:ea typeface="Times New Roman"/>
              <a:cs typeface="Times New Roman"/>
              <a:sym typeface="Times New Roman"/>
            </a:endParaRPr>
          </a:p>
          <a:p>
            <a:pPr marL="342900" lvl="0" indent="-342900" algn="l" rtl="0">
              <a:spcBef>
                <a:spcPts val="1000"/>
              </a:spcBef>
              <a:spcAft>
                <a:spcPts val="0"/>
              </a:spcAft>
              <a:buSzPts val="1800"/>
              <a:buFont typeface="Noto Sans Symbols"/>
              <a:buChar char="⮚"/>
            </a:pPr>
            <a:r>
              <a:rPr lang="en-US" sz="1800" dirty="0">
                <a:latin typeface="Times New Roman"/>
                <a:ea typeface="Times New Roman"/>
                <a:cs typeface="Times New Roman"/>
                <a:sym typeface="Times New Roman"/>
              </a:rPr>
              <a:t>A favorite method used by attackers and children of text is to deceive the social media because regular users still click on any link or visit any URL they find.</a:t>
            </a:r>
            <a:endParaRPr dirty="0"/>
          </a:p>
          <a:p>
            <a:pPr marL="0" lvl="0" indent="0" algn="l" rtl="0">
              <a:spcBef>
                <a:spcPts val="1000"/>
              </a:spcBef>
              <a:spcAft>
                <a:spcPts val="0"/>
              </a:spcAft>
              <a:buSzPts val="1800"/>
              <a:buNone/>
            </a:pPr>
            <a:endParaRPr dirty="0">
              <a:latin typeface="Times New Roman"/>
              <a:ea typeface="Times New Roman"/>
              <a:cs typeface="Times New Roman"/>
              <a:sym typeface="Times New Roman"/>
            </a:endParaRPr>
          </a:p>
          <a:p>
            <a:pPr marL="342900" lvl="0" indent="-342900" algn="l" rtl="0">
              <a:spcBef>
                <a:spcPts val="1000"/>
              </a:spcBef>
              <a:spcAft>
                <a:spcPts val="0"/>
              </a:spcAft>
              <a:buSzPts val="1800"/>
              <a:buFont typeface="Noto Sans Symbols"/>
              <a:buChar char="⮚"/>
            </a:pPr>
            <a:r>
              <a:rPr lang="en-US" sz="1800" dirty="0">
                <a:latin typeface="Times New Roman"/>
                <a:ea typeface="Times New Roman"/>
                <a:cs typeface="Times New Roman"/>
                <a:sym typeface="Times New Roman"/>
              </a:rPr>
              <a:t>Cybercriminals use malicious URLs as distribution channels to distribute malicious software on the web. Attackers use browser vulnerabilities to install malicious software so that they can access the victim's computer remotely.</a:t>
            </a:r>
            <a:endParaRPr dirty="0"/>
          </a:p>
          <a:p>
            <a:pPr marL="0" lvl="0" indent="0" algn="l" rtl="0">
              <a:spcBef>
                <a:spcPts val="1000"/>
              </a:spcBef>
              <a:spcAft>
                <a:spcPts val="0"/>
              </a:spcAft>
              <a:buSzPts val="1800"/>
              <a:buNone/>
            </a:pPr>
            <a:endParaRPr sz="1800" dirty="0">
              <a:latin typeface="Times New Roman"/>
              <a:ea typeface="Times New Roman"/>
              <a:cs typeface="Times New Roman"/>
              <a:sym typeface="Times New Roman"/>
            </a:endParaRPr>
          </a:p>
          <a:p>
            <a:pPr marL="342900" lvl="0" indent="-342900" algn="l" rtl="0">
              <a:spcBef>
                <a:spcPts val="1000"/>
              </a:spcBef>
              <a:spcAft>
                <a:spcPts val="0"/>
              </a:spcAft>
              <a:buSzPts val="1800"/>
              <a:buFont typeface="Noto Sans Symbols"/>
              <a:buChar char="⮚"/>
            </a:pPr>
            <a:r>
              <a:rPr lang="en-US" sz="1800" dirty="0">
                <a:latin typeface="Times New Roman"/>
                <a:ea typeface="Times New Roman"/>
                <a:cs typeface="Times New Roman"/>
                <a:sym typeface="Times New Roman"/>
              </a:rPr>
              <a:t>A malware program aims to gain access to the network, filter sensitive information, and secretly monitor targeted computer systems</a:t>
            </a:r>
            <a:r>
              <a:rPr lang="en-US" dirty="0">
                <a:latin typeface="Times New Roman"/>
                <a:ea typeface="Times New Roman"/>
                <a:cs typeface="Times New Roman"/>
                <a:sym typeface="Times New Roman"/>
              </a:rPr>
              <a:t>.</a:t>
            </a:r>
            <a:endParaRPr dirty="0"/>
          </a:p>
          <a:p>
            <a:pPr marL="0" lvl="0" indent="0" algn="l" rtl="0">
              <a:spcBef>
                <a:spcPts val="1000"/>
              </a:spcBef>
              <a:spcAft>
                <a:spcPts val="0"/>
              </a:spcAft>
              <a:buSzPts val="1800"/>
              <a:buNone/>
            </a:pPr>
            <a:endParaRPr dirty="0">
              <a:latin typeface="Times New Roman"/>
              <a:ea typeface="Times New Roman"/>
              <a:cs typeface="Times New Roman"/>
              <a:sym typeface="Times New Roman"/>
            </a:endParaRPr>
          </a:p>
          <a:p>
            <a:pPr marL="342900" lvl="0" indent="-342900" algn="l" rtl="0">
              <a:spcBef>
                <a:spcPts val="1000"/>
              </a:spcBef>
              <a:spcAft>
                <a:spcPts val="0"/>
              </a:spcAft>
              <a:buSzPts val="1800"/>
              <a:buFont typeface="Noto Sans Symbols"/>
              <a:buChar char="⮚"/>
            </a:pPr>
            <a:r>
              <a:rPr lang="en-US" sz="1800" dirty="0">
                <a:latin typeface="Times New Roman"/>
                <a:ea typeface="Times New Roman"/>
                <a:cs typeface="Times New Roman"/>
                <a:sym typeface="Times New Roman"/>
              </a:rPr>
              <a:t>In this project, we compare models and find the best guessing model for classifying spam and ham URLs in a better way. Our proposed prediction model seeks to improve the accuracy of the forecast by using various factors that take into account the interaction effect of different parameters.</a:t>
            </a:r>
            <a:endParaRPr sz="1800" dirty="0">
              <a:latin typeface="Times New Roman"/>
              <a:ea typeface="Times New Roman"/>
              <a:cs typeface="Times New Roman"/>
              <a:sym typeface="Times New Roman"/>
            </a:endParaRPr>
          </a:p>
          <a:p>
            <a:pPr marL="342900" lvl="0" indent="-228600" algn="l" rtl="0">
              <a:spcBef>
                <a:spcPts val="1000"/>
              </a:spcBef>
              <a:spcAft>
                <a:spcPts val="0"/>
              </a:spcAft>
              <a:buSzPts val="18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638294" y="655544"/>
            <a:ext cx="8915400" cy="103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PROBLEM STATEMENT </a:t>
            </a:r>
            <a:endParaRPr dirty="0"/>
          </a:p>
        </p:txBody>
      </p:sp>
      <p:sp>
        <p:nvSpPr>
          <p:cNvPr id="177" name="Google Shape;177;p20"/>
          <p:cNvSpPr txBox="1">
            <a:spLocks noGrp="1"/>
          </p:cNvSpPr>
          <p:nvPr>
            <p:ph idx="1"/>
          </p:nvPr>
        </p:nvSpPr>
        <p:spPr>
          <a:xfrm>
            <a:off x="393600" y="1397332"/>
            <a:ext cx="11798400" cy="5366400"/>
          </a:xfrm>
          <a:prstGeom prst="rect">
            <a:avLst/>
          </a:prstGeom>
          <a:noFill/>
          <a:ln>
            <a:noFill/>
          </a:ln>
        </p:spPr>
        <p:txBody>
          <a:bodyPr spcFirstLastPara="1" wrap="square" lIns="91425" tIns="45700" rIns="91425" bIns="45700" anchor="t" anchorCtr="0">
            <a:noAutofit/>
          </a:bodyPr>
          <a:lstStyle/>
          <a:p>
            <a:pPr marL="311468" indent="-285750">
              <a:spcBef>
                <a:spcPts val="0"/>
              </a:spcBef>
              <a:buSzPts val="1395"/>
            </a:pPr>
            <a:r>
              <a:rPr lang="en-US" dirty="0">
                <a:latin typeface="Times New Roman"/>
                <a:ea typeface="Times New Roman"/>
                <a:cs typeface="Times New Roman"/>
                <a:sym typeface="Times New Roman"/>
              </a:rPr>
              <a:t>Detection of malicious URLs and classifying them as malicious and benign using various machine learning classifiers. Several feature extraction methods such as lexical features and host-based features are extracted better improve performance of the classifiers. </a:t>
            </a:r>
            <a:endParaRPr dirty="0">
              <a:latin typeface="Times New Roman"/>
              <a:ea typeface="Times New Roman"/>
              <a:cs typeface="Times New Roman"/>
              <a:sym typeface="Times New Roman"/>
            </a:endParaRPr>
          </a:p>
          <a:p>
            <a:pPr algn="just">
              <a:lnSpc>
                <a:spcPct val="150000"/>
              </a:lnSpc>
              <a:spcBef>
                <a:spcPts val="1200"/>
              </a:spcBef>
              <a:buSzPts val="1800"/>
              <a:buFont typeface="Wingdings" panose="05000000000000000000" pitchFamily="2" charset="2"/>
              <a:buChar char="Ø"/>
            </a:pPr>
            <a:r>
              <a:rPr lang="en-US" b="1" dirty="0">
                <a:latin typeface="Times New Roman"/>
                <a:ea typeface="Times New Roman"/>
                <a:cs typeface="Times New Roman"/>
                <a:sym typeface="Times New Roman"/>
              </a:rPr>
              <a:t>  Primary objective:</a:t>
            </a:r>
            <a:endParaRPr dirty="0">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US" dirty="0">
                <a:latin typeface="Times New Roman"/>
                <a:ea typeface="Times New Roman"/>
                <a:cs typeface="Times New Roman"/>
                <a:sym typeface="Times New Roman"/>
              </a:rPr>
              <a:t>To build a binary classification model for detection and classification of malicious and benign URLs by improving the accuracy and processing time. </a:t>
            </a:r>
            <a:endParaRPr dirty="0">
              <a:latin typeface="Times New Roman"/>
              <a:ea typeface="Times New Roman"/>
              <a:cs typeface="Times New Roman"/>
              <a:sym typeface="Times New Roman"/>
            </a:endParaRPr>
          </a:p>
          <a:p>
            <a:pPr marL="400050" indent="-285750" algn="just">
              <a:lnSpc>
                <a:spcPct val="150000"/>
              </a:lnSpc>
              <a:spcBef>
                <a:spcPts val="1200"/>
              </a:spcBef>
              <a:buSzPts val="1800"/>
              <a:buFont typeface="Wingdings" panose="05000000000000000000" pitchFamily="2" charset="2"/>
              <a:buChar char="Ø"/>
            </a:pPr>
            <a:r>
              <a:rPr lang="en-US" b="1" dirty="0">
                <a:latin typeface="Times New Roman"/>
                <a:ea typeface="Times New Roman"/>
                <a:cs typeface="Times New Roman"/>
                <a:sym typeface="Times New Roman"/>
              </a:rPr>
              <a:t> Secondary objectives:  </a:t>
            </a:r>
            <a:endParaRPr dirty="0">
              <a:latin typeface="Times New Roman"/>
              <a:ea typeface="Times New Roman"/>
              <a:cs typeface="Times New Roman"/>
              <a:sym typeface="Times New Roman"/>
            </a:endParaRPr>
          </a:p>
          <a:p>
            <a:pPr marL="914400" lvl="0" indent="-342900" algn="just" rtl="0">
              <a:lnSpc>
                <a:spcPct val="150000"/>
              </a:lnSpc>
              <a:spcBef>
                <a:spcPts val="0"/>
              </a:spcBef>
              <a:spcAft>
                <a:spcPts val="0"/>
              </a:spcAft>
              <a:buSzPts val="1800"/>
              <a:buFont typeface="Times New Roman"/>
              <a:buAutoNum type="arabicPeriod"/>
            </a:pPr>
            <a:r>
              <a:rPr lang="en-US" dirty="0">
                <a:latin typeface="Times New Roman"/>
                <a:ea typeface="Times New Roman"/>
                <a:cs typeface="Times New Roman"/>
                <a:sym typeface="Times New Roman"/>
              </a:rPr>
              <a:t>Understanding the characteristics of spam and ham URLs.</a:t>
            </a:r>
            <a:endParaRPr dirty="0">
              <a:latin typeface="Times New Roman"/>
              <a:ea typeface="Times New Roman"/>
              <a:cs typeface="Times New Roman"/>
              <a:sym typeface="Times New Roman"/>
            </a:endParaRPr>
          </a:p>
          <a:p>
            <a:pPr marL="914400" lvl="0" indent="-342900" algn="just" rtl="0">
              <a:lnSpc>
                <a:spcPct val="150000"/>
              </a:lnSpc>
              <a:spcBef>
                <a:spcPts val="0"/>
              </a:spcBef>
              <a:spcAft>
                <a:spcPts val="0"/>
              </a:spcAft>
              <a:buSzPts val="1800"/>
              <a:buFont typeface="Times New Roman"/>
              <a:buAutoNum type="arabicPeriod"/>
            </a:pPr>
            <a:r>
              <a:rPr lang="en-US" dirty="0">
                <a:latin typeface="Times New Roman"/>
                <a:ea typeface="Times New Roman"/>
                <a:cs typeface="Times New Roman"/>
                <a:sym typeface="Times New Roman"/>
              </a:rPr>
              <a:t>To build a Machine Learning model to classify spam and ham URLs. </a:t>
            </a:r>
            <a:endParaRPr dirty="0">
              <a:latin typeface="Times New Roman"/>
              <a:ea typeface="Times New Roman"/>
              <a:cs typeface="Times New Roman"/>
              <a:sym typeface="Times New Roman"/>
            </a:endParaRPr>
          </a:p>
          <a:p>
            <a:pPr marL="914400" lvl="0" indent="-342900" algn="just" rtl="0">
              <a:lnSpc>
                <a:spcPct val="150000"/>
              </a:lnSpc>
              <a:spcBef>
                <a:spcPts val="0"/>
              </a:spcBef>
              <a:spcAft>
                <a:spcPts val="0"/>
              </a:spcAft>
              <a:buSzPts val="1800"/>
              <a:buFont typeface="Times New Roman"/>
              <a:buAutoNum type="arabicPeriod"/>
            </a:pPr>
            <a:r>
              <a:rPr lang="en-US" dirty="0">
                <a:latin typeface="Times New Roman"/>
                <a:ea typeface="Times New Roman"/>
                <a:cs typeface="Times New Roman"/>
                <a:sym typeface="Times New Roman"/>
              </a:rPr>
              <a:t>To select the best suited feature extraction techniques and classification algorithms for detection and classifying the  malicious URLs and devise an improved method. </a:t>
            </a:r>
            <a:endParaRPr dirty="0">
              <a:latin typeface="Times New Roman"/>
              <a:ea typeface="Times New Roman"/>
              <a:cs typeface="Times New Roman"/>
              <a:sym typeface="Times New Roman"/>
            </a:endParaRPr>
          </a:p>
          <a:p>
            <a:pPr marL="342900" lvl="0" indent="-237172" algn="just" rtl="0">
              <a:lnSpc>
                <a:spcPct val="150000"/>
              </a:lnSpc>
              <a:spcBef>
                <a:spcPts val="2400"/>
              </a:spcBef>
              <a:spcAft>
                <a:spcPts val="0"/>
              </a:spcAft>
              <a:buSzPts val="1395"/>
              <a:buFont typeface="Noto Sans Symbols"/>
              <a:buNone/>
            </a:pPr>
            <a:endParaRPr dirty="0">
              <a:latin typeface="Times New Roman"/>
              <a:ea typeface="Times New Roman"/>
              <a:cs typeface="Times New Roman"/>
              <a:sym typeface="Times New Roman"/>
            </a:endParaRPr>
          </a:p>
          <a:p>
            <a:pPr marL="342900" lvl="0" indent="-237172" algn="l" rtl="0">
              <a:spcBef>
                <a:spcPts val="2200"/>
              </a:spcBef>
              <a:spcAft>
                <a:spcPts val="0"/>
              </a:spcAft>
              <a:buSzPts val="1395"/>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640106" y="599304"/>
            <a:ext cx="8911800" cy="1052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LITERATURE REVIEW </a:t>
            </a:r>
            <a:endParaRPr dirty="0"/>
          </a:p>
        </p:txBody>
      </p:sp>
      <p:sp>
        <p:nvSpPr>
          <p:cNvPr id="183" name="Google Shape;183;p21"/>
          <p:cNvSpPr txBox="1">
            <a:spLocks noGrp="1"/>
          </p:cNvSpPr>
          <p:nvPr>
            <p:ph idx="1"/>
          </p:nvPr>
        </p:nvSpPr>
        <p:spPr>
          <a:xfrm>
            <a:off x="85164" y="1537400"/>
            <a:ext cx="12021671" cy="5552571"/>
          </a:xfrm>
          <a:prstGeom prst="rect">
            <a:avLst/>
          </a:prstGeom>
          <a:noFill/>
          <a:ln>
            <a:noFill/>
          </a:ln>
        </p:spPr>
        <p:txBody>
          <a:bodyPr spcFirstLastPara="1" wrap="square" lIns="91425" tIns="45700" rIns="91425" bIns="45700" anchor="t" anchorCtr="0">
            <a:noAutofit/>
          </a:bodyPr>
          <a:lstStyle/>
          <a:p>
            <a:pPr marL="387350" indent="-285750">
              <a:lnSpc>
                <a:spcPct val="80000"/>
              </a:lnSpc>
              <a:buSzPts val="2000"/>
            </a:pPr>
            <a:r>
              <a:rPr lang="en-US" dirty="0">
                <a:latin typeface="Times New Roman"/>
                <a:ea typeface="Times New Roman"/>
                <a:cs typeface="Times New Roman"/>
                <a:sym typeface="Times New Roman"/>
              </a:rPr>
              <a:t> Cho Do Xuan et al.,</a:t>
            </a:r>
            <a:r>
              <a:rPr lang="en-US" b="1"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 proposed A method for malicious URL detection using machine learning based on URL behaviors and attributes as  well as the big data technology.</a:t>
            </a:r>
            <a:endParaRPr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The results of this article have been used to build a free tool to detect malicious URLs on web browsers.</a:t>
            </a:r>
            <a:endParaRPr sz="1800"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Among Random Forest and support vector machine, Random forest was found to give highest accuracy of about 96.28%.</a:t>
            </a:r>
            <a:endParaRPr sz="1800" dirty="0">
              <a:latin typeface="Times New Roman"/>
              <a:ea typeface="Times New Roman"/>
              <a:cs typeface="Times New Roman"/>
              <a:sym typeface="Times New Roman"/>
            </a:endParaRPr>
          </a:p>
          <a:p>
            <a:pPr marL="0" lvl="0" indent="0" algn="l" rtl="0">
              <a:lnSpc>
                <a:spcPct val="80000"/>
              </a:lnSpc>
              <a:spcBef>
                <a:spcPts val="1000"/>
              </a:spcBef>
              <a:spcAft>
                <a:spcPts val="0"/>
              </a:spcAft>
              <a:buNone/>
            </a:pPr>
            <a:endParaRPr dirty="0">
              <a:latin typeface="Times New Roman"/>
              <a:ea typeface="Times New Roman"/>
              <a:cs typeface="Times New Roman"/>
              <a:sym typeface="Times New Roman"/>
            </a:endParaRPr>
          </a:p>
          <a:p>
            <a:pPr marL="387350" indent="-285750">
              <a:lnSpc>
                <a:spcPct val="80000"/>
              </a:lnSpc>
              <a:buSzPts val="2000"/>
            </a:pPr>
            <a:r>
              <a:rPr lang="en-US" dirty="0">
                <a:latin typeface="Times New Roman"/>
                <a:ea typeface="Times New Roman"/>
                <a:cs typeface="Times New Roman"/>
                <a:sym typeface="Times New Roman"/>
              </a:rPr>
              <a:t> Vanitha et al.,</a:t>
            </a:r>
            <a:r>
              <a:rPr lang="en-US" b="1" dirty="0">
                <a:latin typeface="Times New Roman"/>
                <a:ea typeface="Times New Roman"/>
                <a:cs typeface="Times New Roman"/>
                <a:sym typeface="Times New Roman"/>
              </a:rPr>
              <a:t>[2]</a:t>
            </a:r>
            <a:r>
              <a:rPr lang="en-US" dirty="0">
                <a:latin typeface="Times New Roman"/>
                <a:ea typeface="Times New Roman"/>
                <a:cs typeface="Times New Roman"/>
                <a:sym typeface="Times New Roman"/>
              </a:rPr>
              <a:t> proposed The approach that classifies URLs automatically by using a Machine Learning algorithm called logistic regression that is used for binary classification.</a:t>
            </a:r>
            <a:endParaRPr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Feature extraction techniques like Blacklist Queries, lexical features are used.</a:t>
            </a:r>
            <a:endParaRPr sz="1800"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Feature vectorizing methods using </a:t>
            </a:r>
            <a:r>
              <a:rPr lang="en-US" sz="1800" dirty="0" err="1">
                <a:latin typeface="Times New Roman"/>
                <a:ea typeface="Times New Roman"/>
                <a:cs typeface="Times New Roman"/>
                <a:sym typeface="Times New Roman"/>
              </a:rPr>
              <a:t>tf-idf</a:t>
            </a:r>
            <a:r>
              <a:rPr lang="en-US" sz="1800" dirty="0">
                <a:latin typeface="Times New Roman"/>
                <a:ea typeface="Times New Roman"/>
                <a:cs typeface="Times New Roman"/>
                <a:sym typeface="Times New Roman"/>
              </a:rPr>
              <a:t> were used.</a:t>
            </a:r>
            <a:endParaRPr sz="1800"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It is observed that logistic regression is giving highest accuracy (98%) among other algorithm like Naive Bayes and Random Forest.</a:t>
            </a:r>
            <a:endParaRPr sz="1800" dirty="0">
              <a:latin typeface="Times New Roman"/>
              <a:ea typeface="Times New Roman"/>
              <a:cs typeface="Times New Roman"/>
              <a:sym typeface="Times New Roman"/>
            </a:endParaRPr>
          </a:p>
          <a:p>
            <a:pPr marL="914400" lvl="0" indent="0" algn="l" rtl="0">
              <a:lnSpc>
                <a:spcPct val="80000"/>
              </a:lnSpc>
              <a:spcBef>
                <a:spcPts val="1000"/>
              </a:spcBef>
              <a:spcAft>
                <a:spcPts val="0"/>
              </a:spcAft>
              <a:buNone/>
            </a:pPr>
            <a:endParaRPr dirty="0">
              <a:latin typeface="Times New Roman"/>
              <a:ea typeface="Times New Roman"/>
              <a:cs typeface="Times New Roman"/>
              <a:sym typeface="Times New Roman"/>
            </a:endParaRPr>
          </a:p>
          <a:p>
            <a:pPr marL="387350" indent="-285750">
              <a:lnSpc>
                <a:spcPct val="80000"/>
              </a:lnSpc>
              <a:buSzPts val="2000"/>
            </a:pPr>
            <a:r>
              <a:rPr lang="en-US" dirty="0">
                <a:latin typeface="Times New Roman"/>
                <a:ea typeface="Times New Roman"/>
                <a:cs typeface="Times New Roman"/>
                <a:sym typeface="Times New Roman"/>
              </a:rPr>
              <a:t>R. Naresh et al.,</a:t>
            </a:r>
            <a:r>
              <a:rPr lang="en-US" b="1" dirty="0">
                <a:latin typeface="Times New Roman"/>
                <a:ea typeface="Times New Roman"/>
                <a:cs typeface="Times New Roman"/>
                <a:sym typeface="Times New Roman"/>
              </a:rPr>
              <a:t>[3]</a:t>
            </a:r>
            <a:r>
              <a:rPr lang="en-US" dirty="0">
                <a:latin typeface="Times New Roman"/>
                <a:ea typeface="Times New Roman"/>
                <a:cs typeface="Times New Roman"/>
                <a:sym typeface="Times New Roman"/>
              </a:rPr>
              <a:t> identified Malicious uniform resource locators employing a combination of URL lexical options, payload size, and python supply options.</a:t>
            </a:r>
            <a:endParaRPr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Feature extraction techniques such as Host-based features, lexical based features and popularity based features were used to detect the malicious URLs</a:t>
            </a:r>
            <a:endParaRPr sz="1800"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They used a Support Vector Machine with a</a:t>
            </a:r>
            <a:endParaRPr sz="1800" dirty="0">
              <a:latin typeface="Times New Roman"/>
              <a:ea typeface="Times New Roman"/>
              <a:cs typeface="Times New Roman"/>
              <a:sym typeface="Times New Roman"/>
            </a:endParaRPr>
          </a:p>
          <a:p>
            <a:pPr marL="914400" lvl="1" indent="-355600" algn="l" rtl="0">
              <a:lnSpc>
                <a:spcPct val="8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polynomial kernel and logistic regression to attain maximum accuracy. Logistic regression achieves accuracy about 98%.</a:t>
            </a:r>
            <a:endParaRPr sz="1800" dirty="0">
              <a:latin typeface="Times New Roman"/>
              <a:ea typeface="Times New Roman"/>
              <a:cs typeface="Times New Roman"/>
              <a:sym typeface="Times New Roman"/>
            </a:endParaRPr>
          </a:p>
          <a:p>
            <a:pPr marL="914400" lvl="0" indent="0" algn="l" rtl="0">
              <a:lnSpc>
                <a:spcPct val="80000"/>
              </a:lnSpc>
              <a:spcBef>
                <a:spcPts val="1000"/>
              </a:spcBef>
              <a:spcAft>
                <a:spcPts val="0"/>
              </a:spcAft>
              <a:buNone/>
            </a:pPr>
            <a:endParaRPr dirty="0">
              <a:latin typeface="Times New Roman"/>
              <a:ea typeface="Times New Roman"/>
              <a:cs typeface="Times New Roman"/>
              <a:sym typeface="Times New Roman"/>
            </a:endParaRPr>
          </a:p>
          <a:p>
            <a:pPr marL="457200" lvl="0" indent="0" algn="l" rtl="0">
              <a:lnSpc>
                <a:spcPct val="80000"/>
              </a:lnSpc>
              <a:spcBef>
                <a:spcPts val="1000"/>
              </a:spcBef>
              <a:spcAft>
                <a:spcPts val="0"/>
              </a:spcAft>
              <a:buNone/>
            </a:pPr>
            <a:endParaRPr sz="1600" dirty="0">
              <a:latin typeface="Times New Roman"/>
              <a:ea typeface="Times New Roman"/>
              <a:cs typeface="Times New Roman"/>
              <a:sym typeface="Times New Roman"/>
            </a:endParaRPr>
          </a:p>
          <a:p>
            <a:pPr marL="0" lvl="0" indent="0" algn="l" rtl="0">
              <a:lnSpc>
                <a:spcPct val="80000"/>
              </a:lnSpc>
              <a:spcBef>
                <a:spcPts val="1000"/>
              </a:spcBef>
              <a:spcAft>
                <a:spcPts val="0"/>
              </a:spcAft>
              <a:buNone/>
            </a:pPr>
            <a:endParaRPr sz="1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680926" y="674443"/>
            <a:ext cx="9045300" cy="1102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GAPS IDENTIFIED </a:t>
            </a:r>
            <a:endParaRPr dirty="0"/>
          </a:p>
        </p:txBody>
      </p:sp>
      <p:sp>
        <p:nvSpPr>
          <p:cNvPr id="189" name="Google Shape;189;p22"/>
          <p:cNvSpPr txBox="1">
            <a:spLocks noGrp="1"/>
          </p:cNvSpPr>
          <p:nvPr>
            <p:ph idx="1"/>
          </p:nvPr>
        </p:nvSpPr>
        <p:spPr>
          <a:xfrm>
            <a:off x="322729" y="1299882"/>
            <a:ext cx="11761695" cy="542364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800"/>
              <a:buNone/>
            </a:pPr>
            <a:endParaRPr dirty="0">
              <a:latin typeface="Times New Roman"/>
              <a:ea typeface="Times New Roman"/>
              <a:cs typeface="Times New Roman"/>
              <a:sym typeface="Times New Roman"/>
            </a:endParaRPr>
          </a:p>
          <a:p>
            <a:pPr marL="400050" lvl="0" indent="-285750" algn="just" rtl="0">
              <a:lnSpc>
                <a:spcPct val="150000"/>
              </a:lnSpc>
              <a:spcBef>
                <a:spcPts val="1000"/>
              </a:spcBef>
              <a:spcAft>
                <a:spcPts val="0"/>
              </a:spcAft>
              <a:buSzPts val="1800"/>
              <a:buFont typeface="Wingdings" panose="05000000000000000000" pitchFamily="2" charset="2"/>
              <a:buChar char="Ø"/>
            </a:pPr>
            <a:r>
              <a:rPr lang="en-US" sz="1800" dirty="0">
                <a:latin typeface="Times New Roman"/>
                <a:ea typeface="Times New Roman"/>
                <a:cs typeface="Times New Roman"/>
                <a:sym typeface="Times New Roman"/>
              </a:rPr>
              <a:t>There are very few ensemble models built on detection of malicious URLs.</a:t>
            </a:r>
            <a:endParaRPr sz="1800" dirty="0">
              <a:latin typeface="Times New Roman"/>
              <a:ea typeface="Times New Roman"/>
              <a:cs typeface="Times New Roman"/>
              <a:sym typeface="Times New Roman"/>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sz="1800" dirty="0">
                <a:latin typeface="Times New Roman"/>
                <a:ea typeface="Times New Roman"/>
                <a:cs typeface="Times New Roman"/>
                <a:sym typeface="Times New Roman"/>
              </a:rPr>
              <a:t>Some data sets have incorrect URLs and may result in data imbalance and some of the works did not perform over        sampling strategies to measure imbalanced data.</a:t>
            </a:r>
            <a:endParaRPr dirty="0">
              <a:latin typeface="Times New Roman"/>
              <a:ea typeface="Times New Roman"/>
              <a:cs typeface="Times New Roman"/>
              <a:sym typeface="Times New Roman"/>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sz="1800" dirty="0">
                <a:latin typeface="Times New Roman"/>
                <a:ea typeface="Times New Roman"/>
                <a:cs typeface="Times New Roman"/>
                <a:sym typeface="Times New Roman"/>
              </a:rPr>
              <a:t>In most of the research, the Random Forest algorithm is used and compared which gives high accuracy.</a:t>
            </a:r>
            <a:endParaRPr sz="1800" dirty="0">
              <a:latin typeface="Times New Roman"/>
              <a:ea typeface="Times New Roman"/>
              <a:cs typeface="Times New Roman"/>
              <a:sym typeface="Times New Roman"/>
            </a:endParaRPr>
          </a:p>
          <a:p>
            <a:pPr marL="0" lvl="0" indent="0" algn="just" rtl="0">
              <a:lnSpc>
                <a:spcPct val="150000"/>
              </a:lnSpc>
              <a:spcBef>
                <a:spcPts val="1000"/>
              </a:spcBef>
              <a:spcAft>
                <a:spcPts val="0"/>
              </a:spcAft>
              <a:buSzPts val="1800"/>
              <a:buNone/>
            </a:pPr>
            <a:endParaRPr dirty="0">
              <a:latin typeface="Times New Roman"/>
              <a:ea typeface="Times New Roman"/>
              <a:cs typeface="Times New Roman"/>
              <a:sym typeface="Times New Roman"/>
            </a:endParaRPr>
          </a:p>
          <a:p>
            <a:pPr marL="0" lvl="0" indent="0" algn="l" rtl="0">
              <a:spcBef>
                <a:spcPts val="100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708450" y="6105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Model Flow</a:t>
            </a:r>
            <a:endParaRPr dirty="0"/>
          </a:p>
        </p:txBody>
      </p:sp>
      <p:pic>
        <p:nvPicPr>
          <p:cNvPr id="195" name="Google Shape;195;p23"/>
          <p:cNvPicPr preferRelativeResize="0"/>
          <p:nvPr/>
        </p:nvPicPr>
        <p:blipFill rotWithShape="1">
          <a:blip r:embed="rId3">
            <a:alphaModFix/>
          </a:blip>
          <a:srcRect b="7715"/>
          <a:stretch/>
        </p:blipFill>
        <p:spPr>
          <a:xfrm>
            <a:off x="1854350" y="1564825"/>
            <a:ext cx="8619999" cy="4231825"/>
          </a:xfrm>
          <a:prstGeom prst="rect">
            <a:avLst/>
          </a:prstGeom>
          <a:noFill/>
          <a:ln>
            <a:noFill/>
          </a:ln>
        </p:spPr>
      </p:pic>
      <p:sp>
        <p:nvSpPr>
          <p:cNvPr id="196" name="Google Shape;196;p23"/>
          <p:cNvSpPr txBox="1"/>
          <p:nvPr/>
        </p:nvSpPr>
        <p:spPr>
          <a:xfrm>
            <a:off x="5265975" y="6191250"/>
            <a:ext cx="191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Century Gothic"/>
                <a:ea typeface="Century Gothic"/>
                <a:cs typeface="Century Gothic"/>
                <a:sym typeface="Century Gothic"/>
              </a:rPr>
              <a:t>[4]</a:t>
            </a:r>
            <a:endParaRPr b="1">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640156" y="562147"/>
            <a:ext cx="8911800" cy="117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DATA DESCRIPTION </a:t>
            </a:r>
            <a:endParaRPr dirty="0"/>
          </a:p>
        </p:txBody>
      </p:sp>
      <p:sp>
        <p:nvSpPr>
          <p:cNvPr id="202" name="Google Shape;202;p24"/>
          <p:cNvSpPr txBox="1">
            <a:spLocks noGrp="1"/>
          </p:cNvSpPr>
          <p:nvPr>
            <p:ph idx="1"/>
          </p:nvPr>
        </p:nvSpPr>
        <p:spPr>
          <a:xfrm>
            <a:off x="251012" y="1290917"/>
            <a:ext cx="11940988" cy="5567083"/>
          </a:xfrm>
          <a:prstGeom prst="rect">
            <a:avLst/>
          </a:prstGeom>
          <a:noFill/>
          <a:ln>
            <a:noFill/>
          </a:ln>
        </p:spPr>
        <p:txBody>
          <a:bodyPr spcFirstLastPara="1" wrap="square" lIns="91425" tIns="45700" rIns="91425" bIns="45700" anchor="t" anchorCtr="0">
            <a:normAutofit/>
          </a:bodyPr>
          <a:lstStyle/>
          <a:p>
            <a:pPr>
              <a:spcBef>
                <a:spcPts val="0"/>
              </a:spcBef>
              <a:buSzPts val="1800"/>
            </a:pPr>
            <a:r>
              <a:rPr lang="en-US" b="1" dirty="0">
                <a:latin typeface="Times New Roman"/>
                <a:ea typeface="Times New Roman"/>
                <a:cs typeface="Times New Roman"/>
                <a:sym typeface="Times New Roman"/>
              </a:rPr>
              <a:t>DATA COLLECTION:</a:t>
            </a:r>
            <a:endParaRPr dirty="0">
              <a:latin typeface="Times New Roman"/>
              <a:ea typeface="Times New Roman"/>
              <a:cs typeface="Times New Roman"/>
              <a:sym typeface="Times New Roman"/>
            </a:endParaRPr>
          </a:p>
          <a:p>
            <a:pPr marL="342900" lvl="0" indent="-342900" algn="l" rtl="0">
              <a:spcBef>
                <a:spcPts val="1000"/>
              </a:spcBef>
              <a:spcAft>
                <a:spcPts val="0"/>
              </a:spcAft>
              <a:buSzPts val="1800"/>
              <a:buFont typeface="Noto Sans Symbols"/>
              <a:buChar char="⮚"/>
            </a:pPr>
            <a:r>
              <a:rPr lang="en-US" dirty="0"/>
              <a:t> </a:t>
            </a:r>
            <a:r>
              <a:rPr lang="en-US" sz="1800" dirty="0">
                <a:latin typeface="Times New Roman"/>
                <a:ea typeface="Times New Roman"/>
                <a:cs typeface="Times New Roman"/>
                <a:sym typeface="Times New Roman"/>
              </a:rPr>
              <a:t>The malicious URL dataset used in this model is imported from Kaggle. It comprises </a:t>
            </a:r>
            <a:r>
              <a:rPr lang="en-US" sz="1800" dirty="0">
                <a:solidFill>
                  <a:srgbClr val="000000"/>
                </a:solidFill>
                <a:highlight>
                  <a:srgbClr val="FFFFFF"/>
                </a:highlight>
                <a:latin typeface="Times New Roman"/>
                <a:ea typeface="Times New Roman"/>
                <a:cs typeface="Times New Roman"/>
                <a:sym typeface="Times New Roman"/>
              </a:rPr>
              <a:t>450176 rows and 4 columns. </a:t>
            </a:r>
            <a:r>
              <a:rPr lang="en-US" sz="1800" dirty="0">
                <a:latin typeface="Times New Roman"/>
                <a:ea typeface="Times New Roman"/>
                <a:cs typeface="Times New Roman"/>
                <a:sym typeface="Times New Roman"/>
              </a:rPr>
              <a:t>Column names are </a:t>
            </a:r>
            <a:r>
              <a:rPr lang="en-US" sz="1800" dirty="0">
                <a:solidFill>
                  <a:srgbClr val="000000"/>
                </a:solidFill>
                <a:highlight>
                  <a:srgbClr val="FFFFFF"/>
                </a:highlight>
                <a:latin typeface="Times New Roman"/>
                <a:ea typeface="Times New Roman"/>
                <a:cs typeface="Times New Roman"/>
                <a:sym typeface="Times New Roman"/>
              </a:rPr>
              <a:t>Unnamed, URL, Label and Result.</a:t>
            </a:r>
            <a:endParaRPr dirty="0"/>
          </a:p>
          <a:p>
            <a:pPr marL="0" lvl="0" indent="0" algn="l" rtl="0">
              <a:spcBef>
                <a:spcPts val="1000"/>
              </a:spcBef>
              <a:spcAft>
                <a:spcPts val="0"/>
              </a:spcAft>
              <a:buSzPts val="1800"/>
              <a:buNone/>
            </a:pPr>
            <a:endParaRPr dirty="0">
              <a:solidFill>
                <a:srgbClr val="000000"/>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SzPts val="1800"/>
              <a:buNone/>
            </a:pPr>
            <a:endParaRPr sz="1800" dirty="0">
              <a:latin typeface="Times New Roman"/>
              <a:ea typeface="Times New Roman"/>
              <a:cs typeface="Times New Roman"/>
              <a:sym typeface="Times New Roman"/>
            </a:endParaRPr>
          </a:p>
        </p:txBody>
      </p:sp>
      <p:pic>
        <p:nvPicPr>
          <p:cNvPr id="203" name="Google Shape;203;p24"/>
          <p:cNvPicPr preferRelativeResize="0"/>
          <p:nvPr/>
        </p:nvPicPr>
        <p:blipFill rotWithShape="1">
          <a:blip r:embed="rId3">
            <a:alphaModFix/>
          </a:blip>
          <a:srcRect l="12446" t="16802" r="14565" b="-2006"/>
          <a:stretch/>
        </p:blipFill>
        <p:spPr>
          <a:xfrm>
            <a:off x="2803482" y="2573798"/>
            <a:ext cx="5815000" cy="38480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idx="1"/>
          </p:nvPr>
        </p:nvSpPr>
        <p:spPr>
          <a:xfrm>
            <a:off x="259976" y="134469"/>
            <a:ext cx="11860306" cy="6786283"/>
          </a:xfrm>
          <a:prstGeom prst="rect">
            <a:avLst/>
          </a:prstGeom>
          <a:noFill/>
          <a:ln>
            <a:noFill/>
          </a:ln>
        </p:spPr>
        <p:txBody>
          <a:bodyPr spcFirstLastPara="1" wrap="square" lIns="91425" tIns="45700" rIns="91425" bIns="45700" anchor="t" anchorCtr="0">
            <a:normAutofit/>
          </a:bodyPr>
          <a:lstStyle/>
          <a:p>
            <a:pPr marL="114300" lvl="0" indent="0" algn="l" rtl="0">
              <a:spcBef>
                <a:spcPts val="1000"/>
              </a:spcBef>
              <a:spcAft>
                <a:spcPts val="0"/>
              </a:spcAft>
              <a:buSzPts val="1800"/>
              <a:buNone/>
            </a:pPr>
            <a:endParaRPr dirty="0">
              <a:latin typeface="Times New Roman"/>
              <a:ea typeface="Times New Roman"/>
              <a:cs typeface="Times New Roman"/>
              <a:sym typeface="Times New Roman"/>
            </a:endParaRPr>
          </a:p>
          <a:p>
            <a:pPr marL="114300" lvl="0" indent="0" algn="l" rtl="0">
              <a:spcBef>
                <a:spcPts val="1000"/>
              </a:spcBef>
              <a:spcAft>
                <a:spcPts val="0"/>
              </a:spcAft>
              <a:buSzPts val="1800"/>
              <a:buNone/>
            </a:pPr>
            <a:endParaRPr dirty="0">
              <a:latin typeface="Times New Roman"/>
              <a:ea typeface="Times New Roman"/>
              <a:cs typeface="Times New Roman"/>
              <a:sym typeface="Times New Roman"/>
            </a:endParaRPr>
          </a:p>
          <a:p>
            <a:pPr marL="114300" lvl="0" indent="0" algn="l" rtl="0">
              <a:spcBef>
                <a:spcPts val="1000"/>
              </a:spcBef>
              <a:spcAft>
                <a:spcPts val="0"/>
              </a:spcAft>
              <a:buSzPts val="1800"/>
              <a:buNone/>
            </a:pPr>
            <a:endParaRPr dirty="0">
              <a:latin typeface="Times New Roman"/>
              <a:ea typeface="Times New Roman"/>
              <a:cs typeface="Times New Roman"/>
              <a:sym typeface="Times New Roman"/>
            </a:endParaRPr>
          </a:p>
          <a:p>
            <a:pPr algn="just">
              <a:lnSpc>
                <a:spcPct val="150000"/>
              </a:lnSpc>
              <a:spcBef>
                <a:spcPts val="1200"/>
              </a:spcBef>
              <a:buSzPts val="1800"/>
            </a:pPr>
            <a:r>
              <a:rPr lang="en-US" sz="1800" b="1" dirty="0">
                <a:latin typeface="Times New Roman"/>
                <a:ea typeface="Times New Roman"/>
                <a:cs typeface="Times New Roman"/>
                <a:sym typeface="Times New Roman"/>
              </a:rPr>
              <a:t> NAME OF DATASET</a:t>
            </a:r>
            <a:endParaRPr sz="1800" dirty="0">
              <a:latin typeface="Times New Roman"/>
              <a:ea typeface="Times New Roman"/>
              <a:cs typeface="Times New Roman"/>
              <a:sym typeface="Times New Roman"/>
            </a:endParaRPr>
          </a:p>
          <a:p>
            <a:pPr marL="342900" lvl="0" indent="-342900" algn="just" rtl="0">
              <a:lnSpc>
                <a:spcPct val="150000"/>
              </a:lnSpc>
              <a:spcBef>
                <a:spcPts val="2400"/>
              </a:spcBef>
              <a:spcAft>
                <a:spcPts val="0"/>
              </a:spcAft>
              <a:buSzPts val="1800"/>
              <a:buFont typeface="Noto Sans Symbols"/>
              <a:buChar char="⮚"/>
            </a:pPr>
            <a:r>
              <a:rPr lang="en-US" sz="1800" dirty="0">
                <a:latin typeface="Times New Roman"/>
                <a:ea typeface="Times New Roman"/>
                <a:cs typeface="Times New Roman"/>
                <a:sym typeface="Times New Roman"/>
              </a:rPr>
              <a:t>The dataset named urldata.csv has been taken from Kaggle for our experimental purpose. This dataset was created to tackle the problem of malicious URLs on the cyber world. The malicious URLs can be detected using the lexical features along with tokenization of the URL strings.</a:t>
            </a:r>
            <a:endParaRPr sz="1800" dirty="0">
              <a:latin typeface="Times New Roman"/>
              <a:ea typeface="Times New Roman"/>
              <a:cs typeface="Times New Roman"/>
              <a:sym typeface="Times New Roman"/>
            </a:endParaRPr>
          </a:p>
          <a:p>
            <a:pPr algn="just">
              <a:lnSpc>
                <a:spcPct val="150000"/>
              </a:lnSpc>
              <a:spcBef>
                <a:spcPts val="2400"/>
              </a:spcBef>
              <a:buSzPts val="1800"/>
            </a:pPr>
            <a:r>
              <a:rPr lang="en-US" sz="1800" b="1" dirty="0">
                <a:latin typeface="Times New Roman"/>
                <a:ea typeface="Times New Roman"/>
                <a:cs typeface="Times New Roman"/>
                <a:sym typeface="Times New Roman"/>
              </a:rPr>
              <a:t> NUMBER OF CLASSES</a:t>
            </a:r>
            <a:endParaRPr sz="1800" dirty="0">
              <a:latin typeface="Times New Roman"/>
              <a:ea typeface="Times New Roman"/>
              <a:cs typeface="Times New Roman"/>
              <a:sym typeface="Times New Roman"/>
            </a:endParaRPr>
          </a:p>
          <a:p>
            <a:pPr marL="342900" lvl="0" indent="-342900" algn="just" rtl="0">
              <a:lnSpc>
                <a:spcPct val="150000"/>
              </a:lnSpc>
              <a:spcBef>
                <a:spcPts val="2400"/>
              </a:spcBef>
              <a:spcAft>
                <a:spcPts val="0"/>
              </a:spcAft>
              <a:buSzPts val="1800"/>
              <a:buFont typeface="Noto Sans Symbols"/>
              <a:buChar char="⮚"/>
            </a:pPr>
            <a:r>
              <a:rPr lang="en-US" sz="1800" dirty="0">
                <a:latin typeface="Times New Roman"/>
                <a:ea typeface="Times New Roman"/>
                <a:cs typeface="Times New Roman"/>
                <a:sym typeface="Times New Roman"/>
              </a:rPr>
              <a:t>The dataset has 7043 </a:t>
            </a:r>
            <a:r>
              <a:rPr lang="en-US" sz="1800" dirty="0">
                <a:solidFill>
                  <a:srgbClr val="000000"/>
                </a:solidFill>
                <a:highlight>
                  <a:srgbClr val="FFFFFF"/>
                </a:highlight>
                <a:latin typeface="Times New Roman"/>
                <a:ea typeface="Times New Roman"/>
                <a:cs typeface="Times New Roman"/>
                <a:sym typeface="Times New Roman"/>
              </a:rPr>
              <a:t>450176 rows and 4 attributes</a:t>
            </a:r>
            <a:r>
              <a:rPr lang="en-US" sz="1800" dirty="0">
                <a:latin typeface="Times New Roman"/>
                <a:ea typeface="Times New Roman"/>
                <a:cs typeface="Times New Roman"/>
                <a:sym typeface="Times New Roman"/>
              </a:rPr>
              <a:t>. There are two types of classes in the dataset. They are benign and malicious URLs. The size of the dataset is 34,595 KB and each URL can be identified with a unique id. A URL in the dataset can belong to either benign or malicious class.</a:t>
            </a:r>
            <a:endParaRPr sz="1800" dirty="0">
              <a:latin typeface="Times New Roman"/>
              <a:ea typeface="Times New Roman"/>
              <a:cs typeface="Times New Roman"/>
              <a:sym typeface="Times New Roman"/>
            </a:endParaRPr>
          </a:p>
          <a:p>
            <a:pPr marL="342900" lvl="0" indent="-228600" algn="l" rtl="0">
              <a:spcBef>
                <a:spcPts val="2200"/>
              </a:spcBef>
              <a:spcAft>
                <a:spcPts val="0"/>
              </a:spcAft>
              <a:buSzPts val="1800"/>
              <a:buFont typeface="Noto Sans Symbols"/>
              <a:buNone/>
            </a:pPr>
            <a:endParaRPr dirty="0"/>
          </a:p>
          <a:p>
            <a:pPr marL="342900" lvl="0" indent="-228600" algn="l" rtl="0">
              <a:spcBef>
                <a:spcPts val="1000"/>
              </a:spcBef>
              <a:spcAft>
                <a:spcPts val="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776500" y="6377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Pre Processing Techniques</a:t>
            </a:r>
            <a:endParaRPr dirty="0"/>
          </a:p>
        </p:txBody>
      </p:sp>
      <p:sp>
        <p:nvSpPr>
          <p:cNvPr id="214" name="Google Shape;214;p26"/>
          <p:cNvSpPr txBox="1">
            <a:spLocks noGrp="1"/>
          </p:cNvSpPr>
          <p:nvPr>
            <p:ph idx="1"/>
          </p:nvPr>
        </p:nvSpPr>
        <p:spPr>
          <a:xfrm>
            <a:off x="819150" y="1295275"/>
            <a:ext cx="11114400" cy="2188200"/>
          </a:xfrm>
          <a:prstGeom prst="rect">
            <a:avLst/>
          </a:prstGeom>
        </p:spPr>
        <p:txBody>
          <a:bodyPr spcFirstLastPara="1" wrap="square" lIns="91425" tIns="45700" rIns="91425" bIns="45700" anchor="t" anchorCtr="0">
            <a:normAutofit lnSpcReduction="10000"/>
          </a:bodyPr>
          <a:lstStyle/>
          <a:p>
            <a:r>
              <a:rPr lang="en-US" b="1" dirty="0">
                <a:latin typeface="Times New Roman"/>
                <a:ea typeface="Times New Roman"/>
                <a:cs typeface="Times New Roman"/>
                <a:sym typeface="Times New Roman"/>
              </a:rPr>
              <a:t>Oversampling Technique:</a:t>
            </a:r>
            <a:endParaRPr b="1" dirty="0">
              <a:latin typeface="Times New Roman"/>
              <a:ea typeface="Times New Roman"/>
              <a:cs typeface="Times New Roman"/>
              <a:sym typeface="Times New Roman"/>
            </a:endParaRPr>
          </a:p>
          <a:p>
            <a:pPr marL="400050" lvl="0" indent="-285750" algn="l" rtl="0">
              <a:spcBef>
                <a:spcPts val="1000"/>
              </a:spcBef>
              <a:spcAft>
                <a:spcPts val="0"/>
              </a:spcAft>
              <a:buSzPts val="1800"/>
              <a:buFont typeface="Wingdings" panose="05000000000000000000" pitchFamily="2" charset="2"/>
              <a:buChar char="Ø"/>
            </a:pPr>
            <a:r>
              <a:rPr lang="en-US" dirty="0">
                <a:latin typeface="Times New Roman"/>
                <a:ea typeface="Times New Roman"/>
                <a:cs typeface="Times New Roman"/>
                <a:sym typeface="Times New Roman"/>
              </a:rPr>
              <a:t>We have observed that the data is slightly imbalanced as the malicious URLs are less (23.20%) than the Benign URLs (76.80%).</a:t>
            </a:r>
            <a:endParaRPr dirty="0">
              <a:latin typeface="Times New Roman"/>
              <a:ea typeface="Times New Roman"/>
              <a:cs typeface="Times New Roman"/>
              <a:sym typeface="Times New Roman"/>
            </a:endParaRPr>
          </a:p>
          <a:p>
            <a:pPr marL="457200" lvl="0" indent="0" algn="l" rtl="0">
              <a:spcBef>
                <a:spcPts val="1000"/>
              </a:spcBef>
              <a:spcAft>
                <a:spcPts val="0"/>
              </a:spcAft>
              <a:buNone/>
            </a:pPr>
            <a:endParaRPr dirty="0">
              <a:latin typeface="Times New Roman"/>
              <a:ea typeface="Times New Roman"/>
              <a:cs typeface="Times New Roman"/>
              <a:sym typeface="Times New Roman"/>
            </a:endParaRPr>
          </a:p>
          <a:p>
            <a:pPr marL="400050" lvl="0" indent="-285750" algn="l" rtl="0">
              <a:spcBef>
                <a:spcPts val="1000"/>
              </a:spcBef>
              <a:spcAft>
                <a:spcPts val="0"/>
              </a:spcAft>
              <a:buSzPts val="1800"/>
              <a:buFont typeface="Wingdings" panose="05000000000000000000" pitchFamily="2" charset="2"/>
              <a:buChar char="Ø"/>
            </a:pPr>
            <a:r>
              <a:rPr lang="en-US" dirty="0">
                <a:latin typeface="Times New Roman"/>
                <a:ea typeface="Times New Roman"/>
                <a:cs typeface="Times New Roman"/>
                <a:sym typeface="Times New Roman"/>
              </a:rPr>
              <a:t>We have applied Oversampling Technique where malicious URLs are randomly sampled to match the size of the benign URLs. </a:t>
            </a:r>
            <a:endParaRPr dirty="0">
              <a:latin typeface="Times New Roman"/>
              <a:ea typeface="Times New Roman"/>
              <a:cs typeface="Times New Roman"/>
              <a:sym typeface="Times New Roman"/>
            </a:endParaRPr>
          </a:p>
          <a:p>
            <a:pPr marL="457200" lvl="0" indent="0" algn="l" rtl="0">
              <a:spcBef>
                <a:spcPts val="1000"/>
              </a:spcBef>
              <a:spcAft>
                <a:spcPts val="0"/>
              </a:spcAft>
              <a:buNone/>
            </a:pPr>
            <a:endParaRPr dirty="0"/>
          </a:p>
        </p:txBody>
      </p:sp>
      <p:pic>
        <p:nvPicPr>
          <p:cNvPr id="215" name="Google Shape;215;p26"/>
          <p:cNvPicPr preferRelativeResize="0"/>
          <p:nvPr/>
        </p:nvPicPr>
        <p:blipFill>
          <a:blip r:embed="rId3">
            <a:alphaModFix/>
          </a:blip>
          <a:stretch>
            <a:fillRect/>
          </a:stretch>
        </p:blipFill>
        <p:spPr>
          <a:xfrm>
            <a:off x="819150" y="3390925"/>
            <a:ext cx="6087515" cy="2824800"/>
          </a:xfrm>
          <a:prstGeom prst="rect">
            <a:avLst/>
          </a:prstGeom>
          <a:noFill/>
          <a:ln>
            <a:noFill/>
          </a:ln>
        </p:spPr>
      </p:pic>
      <p:pic>
        <p:nvPicPr>
          <p:cNvPr id="216" name="Google Shape;216;p26"/>
          <p:cNvPicPr preferRelativeResize="0"/>
          <p:nvPr/>
        </p:nvPicPr>
        <p:blipFill>
          <a:blip r:embed="rId4">
            <a:alphaModFix/>
          </a:blip>
          <a:stretch>
            <a:fillRect/>
          </a:stretch>
        </p:blipFill>
        <p:spPr>
          <a:xfrm>
            <a:off x="7154425" y="3429000"/>
            <a:ext cx="4901500" cy="2748650"/>
          </a:xfrm>
          <a:prstGeom prst="rect">
            <a:avLst/>
          </a:prstGeom>
          <a:noFill/>
          <a:ln>
            <a:noFill/>
          </a:ln>
        </p:spPr>
      </p:pic>
      <p:sp>
        <p:nvSpPr>
          <p:cNvPr id="217" name="Google Shape;217;p26"/>
          <p:cNvSpPr txBox="1"/>
          <p:nvPr/>
        </p:nvSpPr>
        <p:spPr>
          <a:xfrm>
            <a:off x="2095500" y="6313725"/>
            <a:ext cx="274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Century Gothic"/>
                <a:ea typeface="Century Gothic"/>
                <a:cs typeface="Century Gothic"/>
                <a:sym typeface="Century Gothic"/>
              </a:rPr>
              <a:t>Before Oversampling</a:t>
            </a:r>
            <a:endParaRPr b="1">
              <a:latin typeface="Century Gothic"/>
              <a:ea typeface="Century Gothic"/>
              <a:cs typeface="Century Gothic"/>
              <a:sym typeface="Century Gothic"/>
            </a:endParaRPr>
          </a:p>
        </p:txBody>
      </p:sp>
      <p:sp>
        <p:nvSpPr>
          <p:cNvPr id="218" name="Google Shape;218;p26"/>
          <p:cNvSpPr txBox="1"/>
          <p:nvPr/>
        </p:nvSpPr>
        <p:spPr>
          <a:xfrm>
            <a:off x="8230875" y="6313725"/>
            <a:ext cx="274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latin typeface="Century Gothic"/>
                <a:ea typeface="Century Gothic"/>
                <a:cs typeface="Century Gothic"/>
                <a:sym typeface="Century Gothic"/>
              </a:rPr>
              <a:t>After Oversampling</a:t>
            </a:r>
            <a:endParaRPr b="1">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3</TotalTime>
  <Words>1332</Words>
  <Application>Microsoft Office PowerPoint</Application>
  <PresentationFormat>Widescreen</PresentationFormat>
  <Paragraphs>109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Noto Sans Symbols</vt:lpstr>
      <vt:lpstr>Wingdings 3</vt:lpstr>
      <vt:lpstr>Times New Roman</vt:lpstr>
      <vt:lpstr>Century Gothic</vt:lpstr>
      <vt:lpstr>Wingdings</vt:lpstr>
      <vt:lpstr>Arial</vt:lpstr>
      <vt:lpstr>Wisp</vt:lpstr>
      <vt:lpstr>        MALICIOUS URL DETECTION USING  MACHINE LEARNING under the guidance of Dr. Motahar Reza Department Of Mathematics </vt:lpstr>
      <vt:lpstr>INTRODUCTION</vt:lpstr>
      <vt:lpstr>PROBLEM STATEMENT </vt:lpstr>
      <vt:lpstr>LITERATURE REVIEW </vt:lpstr>
      <vt:lpstr>GAPS IDENTIFIED </vt:lpstr>
      <vt:lpstr>Model Flow</vt:lpstr>
      <vt:lpstr>DATA DESCRIPTION </vt:lpstr>
      <vt:lpstr>PowerPoint Presentation</vt:lpstr>
      <vt:lpstr>Pre Processing Techniques</vt:lpstr>
      <vt:lpstr>Effect of Oversampling technique</vt:lpstr>
      <vt:lpstr>METHODOLOGY</vt:lpstr>
      <vt:lpstr>PowerPoint Presentation</vt:lpstr>
      <vt:lpstr>PowerPoint Presentation</vt:lpstr>
      <vt:lpstr>Performance Analysis</vt:lpstr>
      <vt:lpstr>Model Evaluation/Validation</vt:lpstr>
      <vt:lpstr>Model Results</vt:lpstr>
      <vt:lpstr>Conclusion</vt:lpstr>
      <vt:lpstr>Future Work and 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URL DETECTION USING  MACHINE LEARNING under the guidance of Dr. Motahar Reza Department Of Mathematics</dc:title>
  <dc:creator>shivani</dc:creator>
  <cp:lastModifiedBy>shivani donthi</cp:lastModifiedBy>
  <cp:revision>2</cp:revision>
  <dcterms:modified xsi:type="dcterms:W3CDTF">2022-06-14T15:20:40Z</dcterms:modified>
</cp:coreProperties>
</file>