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nton" panose="020B0604020202020204" charset="0"/>
      <p:regular r:id="rId14"/>
    </p:embeddedFon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Canva Sans Bold" panose="020B0604020202020204" charset="0"/>
      <p:regular r:id="rId20"/>
    </p:embeddedFont>
    <p:embeddedFont>
      <p:font typeface="Open Sans" panose="020B0604020202020204" charset="0"/>
      <p:regular r:id="rId21"/>
    </p:embeddedFont>
    <p:embeddedFont>
      <p:font typeface="Open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2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2" name="Freeform 2"/>
          <p:cNvSpPr/>
          <p:nvPr/>
        </p:nvSpPr>
        <p:spPr>
          <a:xfrm>
            <a:off x="9998519" y="1026798"/>
            <a:ext cx="12863106" cy="11272759"/>
          </a:xfrm>
          <a:custGeom>
            <a:avLst/>
            <a:gdLst/>
            <a:ahLst/>
            <a:cxnLst/>
            <a:rect l="l" t="t" r="r" b="b"/>
            <a:pathLst>
              <a:path w="12863106" h="11272759">
                <a:moveTo>
                  <a:pt x="0" y="0"/>
                </a:moveTo>
                <a:lnTo>
                  <a:pt x="12863107" y="0"/>
                </a:lnTo>
                <a:lnTo>
                  <a:pt x="12863107" y="11272758"/>
                </a:lnTo>
                <a:lnTo>
                  <a:pt x="0" y="11272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95599" y="1990448"/>
            <a:ext cx="6363701" cy="6496604"/>
          </a:xfrm>
          <a:custGeom>
            <a:avLst/>
            <a:gdLst/>
            <a:ahLst/>
            <a:cxnLst/>
            <a:rect l="l" t="t" r="r" b="b"/>
            <a:pathLst>
              <a:path w="6363701" h="6496604">
                <a:moveTo>
                  <a:pt x="0" y="0"/>
                </a:moveTo>
                <a:lnTo>
                  <a:pt x="6363701" y="0"/>
                </a:lnTo>
                <a:lnTo>
                  <a:pt x="6363701" y="6496604"/>
                </a:lnTo>
                <a:lnTo>
                  <a:pt x="0" y="6496604"/>
                </a:lnTo>
                <a:lnTo>
                  <a:pt x="0" y="0"/>
                </a:lnTo>
                <a:close/>
              </a:path>
            </a:pathLst>
          </a:custGeom>
          <a:blipFill>
            <a:blip r:embed="rId4"/>
            <a:stretch>
              <a:fillRect l="-139416" r="-8629" b="-6603"/>
            </a:stretch>
          </a:blipFill>
        </p:spPr>
      </p:sp>
      <p:sp>
        <p:nvSpPr>
          <p:cNvPr id="4" name="TextBox 4"/>
          <p:cNvSpPr txBox="1"/>
          <p:nvPr/>
        </p:nvSpPr>
        <p:spPr>
          <a:xfrm>
            <a:off x="1028700" y="2192541"/>
            <a:ext cx="11074795" cy="4470769"/>
          </a:xfrm>
          <a:prstGeom prst="rect">
            <a:avLst/>
          </a:prstGeom>
        </p:spPr>
        <p:txBody>
          <a:bodyPr lIns="0" tIns="0" rIns="0" bIns="0" rtlCol="0" anchor="t">
            <a:spAutoFit/>
          </a:bodyPr>
          <a:lstStyle/>
          <a:p>
            <a:pPr>
              <a:lnSpc>
                <a:spcPts val="36581"/>
              </a:lnSpc>
              <a:spcBef>
                <a:spcPct val="0"/>
              </a:spcBef>
            </a:pPr>
            <a:r>
              <a:rPr lang="en-US" sz="26129">
                <a:solidFill>
                  <a:srgbClr val="FFFFFF"/>
                </a:solidFill>
                <a:latin typeface="Anton"/>
              </a:rPr>
              <a:t>ZOMATO</a:t>
            </a:r>
          </a:p>
        </p:txBody>
      </p:sp>
      <p:grpSp>
        <p:nvGrpSpPr>
          <p:cNvPr id="5" name="Group 5"/>
          <p:cNvGrpSpPr/>
          <p:nvPr/>
        </p:nvGrpSpPr>
        <p:grpSpPr>
          <a:xfrm>
            <a:off x="1104900" y="6577452"/>
            <a:ext cx="9216892" cy="921338"/>
            <a:chOff x="0" y="0"/>
            <a:chExt cx="2306020" cy="230514"/>
          </a:xfrm>
        </p:grpSpPr>
        <p:sp>
          <p:nvSpPr>
            <p:cNvPr id="6" name="Freeform 6"/>
            <p:cNvSpPr/>
            <p:nvPr/>
          </p:nvSpPr>
          <p:spPr>
            <a:xfrm>
              <a:off x="0" y="0"/>
              <a:ext cx="2306020" cy="230514"/>
            </a:xfrm>
            <a:custGeom>
              <a:avLst/>
              <a:gdLst/>
              <a:ahLst/>
              <a:cxnLst/>
              <a:rect l="l" t="t" r="r" b="b"/>
              <a:pathLst>
                <a:path w="2306020" h="230514">
                  <a:moveTo>
                    <a:pt x="83997" y="0"/>
                  </a:moveTo>
                  <a:lnTo>
                    <a:pt x="2222023" y="0"/>
                  </a:lnTo>
                  <a:cubicBezTo>
                    <a:pt x="2244300" y="0"/>
                    <a:pt x="2265665" y="8850"/>
                    <a:pt x="2281418" y="24602"/>
                  </a:cubicBezTo>
                  <a:cubicBezTo>
                    <a:pt x="2297170" y="40355"/>
                    <a:pt x="2306020" y="61720"/>
                    <a:pt x="2306020" y="83997"/>
                  </a:cubicBezTo>
                  <a:lnTo>
                    <a:pt x="2306020" y="146517"/>
                  </a:lnTo>
                  <a:cubicBezTo>
                    <a:pt x="2306020" y="168795"/>
                    <a:pt x="2297170" y="190160"/>
                    <a:pt x="2281418" y="205912"/>
                  </a:cubicBezTo>
                  <a:cubicBezTo>
                    <a:pt x="2265665" y="221665"/>
                    <a:pt x="2244300" y="230514"/>
                    <a:pt x="2222023" y="230514"/>
                  </a:cubicBezTo>
                  <a:lnTo>
                    <a:pt x="83997" y="230514"/>
                  </a:lnTo>
                  <a:cubicBezTo>
                    <a:pt x="61720" y="230514"/>
                    <a:pt x="40355" y="221665"/>
                    <a:pt x="24602" y="205912"/>
                  </a:cubicBezTo>
                  <a:cubicBezTo>
                    <a:pt x="8850" y="190160"/>
                    <a:pt x="0" y="168795"/>
                    <a:pt x="0" y="146517"/>
                  </a:cubicBezTo>
                  <a:lnTo>
                    <a:pt x="0" y="83997"/>
                  </a:lnTo>
                  <a:cubicBezTo>
                    <a:pt x="0" y="61720"/>
                    <a:pt x="8850" y="40355"/>
                    <a:pt x="24602" y="24602"/>
                  </a:cubicBezTo>
                  <a:cubicBezTo>
                    <a:pt x="40355" y="8850"/>
                    <a:pt x="61720" y="0"/>
                    <a:pt x="83997" y="0"/>
                  </a:cubicBezTo>
                  <a:close/>
                </a:path>
              </a:pathLst>
            </a:custGeom>
            <a:solidFill>
              <a:srgbClr val="DB8E16"/>
            </a:solidFill>
          </p:spPr>
        </p:sp>
        <p:sp>
          <p:nvSpPr>
            <p:cNvPr id="7" name="TextBox 7"/>
            <p:cNvSpPr txBox="1"/>
            <p:nvPr/>
          </p:nvSpPr>
          <p:spPr>
            <a:xfrm>
              <a:off x="0" y="-38100"/>
              <a:ext cx="2306020" cy="26861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76591"/>
            <a:ext cx="2005291" cy="200529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104900" y="6735832"/>
            <a:ext cx="9216892" cy="538059"/>
          </a:xfrm>
          <a:prstGeom prst="rect">
            <a:avLst/>
          </a:prstGeom>
        </p:spPr>
        <p:txBody>
          <a:bodyPr lIns="0" tIns="0" rIns="0" bIns="0" rtlCol="0" anchor="t">
            <a:spAutoFit/>
          </a:bodyPr>
          <a:lstStyle/>
          <a:p>
            <a:pPr algn="ctr">
              <a:lnSpc>
                <a:spcPts val="4414"/>
              </a:lnSpc>
              <a:spcBef>
                <a:spcPct val="0"/>
              </a:spcBef>
            </a:pPr>
            <a:r>
              <a:rPr lang="en-US" sz="3153" spc="1251">
                <a:solidFill>
                  <a:srgbClr val="FFFFFF"/>
                </a:solidFill>
                <a:latin typeface="Open Sans"/>
              </a:rPr>
              <a:t>DATA ANALYSIS</a:t>
            </a:r>
          </a:p>
        </p:txBody>
      </p:sp>
      <p:sp>
        <p:nvSpPr>
          <p:cNvPr id="12" name="TextBox 12"/>
          <p:cNvSpPr txBox="1"/>
          <p:nvPr/>
        </p:nvSpPr>
        <p:spPr>
          <a:xfrm>
            <a:off x="753358" y="508149"/>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3" name="TextBox 13"/>
          <p:cNvSpPr txBox="1"/>
          <p:nvPr/>
        </p:nvSpPr>
        <p:spPr>
          <a:xfrm>
            <a:off x="15940842" y="545968"/>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4" name="TextBox 14"/>
          <p:cNvSpPr txBox="1"/>
          <p:nvPr/>
        </p:nvSpPr>
        <p:spPr>
          <a:xfrm>
            <a:off x="14385046" y="545968"/>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5" name="TextBox 15"/>
          <p:cNvSpPr txBox="1"/>
          <p:nvPr/>
        </p:nvSpPr>
        <p:spPr>
          <a:xfrm>
            <a:off x="13154289" y="545968"/>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6" name="TextBox 16"/>
          <p:cNvSpPr txBox="1"/>
          <p:nvPr/>
        </p:nvSpPr>
        <p:spPr>
          <a:xfrm>
            <a:off x="11898530" y="545968"/>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17" name="TextBox 17"/>
          <p:cNvSpPr txBox="1"/>
          <p:nvPr/>
        </p:nvSpPr>
        <p:spPr>
          <a:xfrm>
            <a:off x="539187" y="7908665"/>
            <a:ext cx="12169103" cy="1572768"/>
          </a:xfrm>
          <a:prstGeom prst="rect">
            <a:avLst/>
          </a:prstGeom>
        </p:spPr>
        <p:txBody>
          <a:bodyPr lIns="0" tIns="0" rIns="0" bIns="0" rtlCol="0" anchor="t">
            <a:spAutoFit/>
          </a:bodyPr>
          <a:lstStyle/>
          <a:p>
            <a:pPr>
              <a:lnSpc>
                <a:spcPts val="6201"/>
              </a:lnSpc>
            </a:pPr>
            <a:r>
              <a:rPr lang="en-US" sz="5300">
                <a:solidFill>
                  <a:srgbClr val="D9D9D9"/>
                </a:solidFill>
                <a:latin typeface="Anton"/>
              </a:rPr>
              <a:t>NAME  - GAURAV SINGH</a:t>
            </a:r>
          </a:p>
          <a:p>
            <a:pPr>
              <a:lnSpc>
                <a:spcPts val="6201"/>
              </a:lnSpc>
            </a:pPr>
            <a:r>
              <a:rPr lang="en-US" sz="5300">
                <a:solidFill>
                  <a:srgbClr val="D9D9D9"/>
                </a:solidFill>
                <a:latin typeface="Anton"/>
              </a:rPr>
              <a:t>EMAIL- GAURAVSINGH99984@GMAIL.COM</a:t>
            </a:r>
          </a:p>
        </p:txBody>
      </p:sp>
      <p:sp>
        <p:nvSpPr>
          <p:cNvPr id="18" name="TextBox 18"/>
          <p:cNvSpPr txBox="1"/>
          <p:nvPr/>
        </p:nvSpPr>
        <p:spPr>
          <a:xfrm>
            <a:off x="539187" y="9586208"/>
            <a:ext cx="17373221" cy="411046"/>
          </a:xfrm>
          <a:prstGeom prst="rect">
            <a:avLst/>
          </a:prstGeom>
        </p:spPr>
        <p:txBody>
          <a:bodyPr lIns="0" tIns="0" rIns="0" bIns="0" rtlCol="0" anchor="t">
            <a:spAutoFit/>
          </a:bodyPr>
          <a:lstStyle/>
          <a:p>
            <a:pPr>
              <a:lnSpc>
                <a:spcPts val="3446"/>
              </a:lnSpc>
              <a:spcBef>
                <a:spcPct val="0"/>
              </a:spcBef>
            </a:pPr>
            <a:r>
              <a:rPr lang="en-US" sz="2461" dirty="0">
                <a:solidFill>
                  <a:srgbClr val="DB8E16"/>
                </a:solidFill>
                <a:latin typeface="Open Sans Bold"/>
              </a:rPr>
              <a:t>EXCEL FILE - </a:t>
            </a:r>
            <a:r>
              <a:rPr lang="en-US" sz="2461" dirty="0" err="1">
                <a:solidFill>
                  <a:srgbClr val="DB8E16"/>
                </a:solidFill>
                <a:latin typeface="Open Sans Bold"/>
              </a:rPr>
              <a:t>Zomato_data_project</a:t>
            </a:r>
            <a:r>
              <a:rPr lang="en-US" sz="2461" dirty="0">
                <a:solidFill>
                  <a:srgbClr val="DB8E16"/>
                </a:solidFill>
                <a:latin typeface="Open Sans Bold"/>
              </a:rPr>
              <a:t>(Gaurav Singh).xlsx              DOCS FILE - </a:t>
            </a:r>
            <a:r>
              <a:rPr lang="en-US" sz="2461" dirty="0" err="1">
                <a:solidFill>
                  <a:srgbClr val="DB8E16"/>
                </a:solidFill>
                <a:latin typeface="Open Sans Bold"/>
              </a:rPr>
              <a:t>Zomato_data_task</a:t>
            </a:r>
            <a:r>
              <a:rPr lang="en-US" sz="2461" dirty="0">
                <a:solidFill>
                  <a:srgbClr val="DB8E16"/>
                </a:solidFill>
                <a:latin typeface="Open Sans Bold"/>
              </a:rPr>
              <a:t>(Gaurav Singh).docs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2" name="Freeform 2"/>
          <p:cNvSpPr/>
          <p:nvPr/>
        </p:nvSpPr>
        <p:spPr>
          <a:xfrm>
            <a:off x="9893600" y="-946312"/>
            <a:ext cx="15734595" cy="13789227"/>
          </a:xfrm>
          <a:custGeom>
            <a:avLst/>
            <a:gdLst/>
            <a:ahLst/>
            <a:cxnLst/>
            <a:rect l="l" t="t" r="r" b="b"/>
            <a:pathLst>
              <a:path w="15734595" h="13789227">
                <a:moveTo>
                  <a:pt x="0" y="0"/>
                </a:moveTo>
                <a:lnTo>
                  <a:pt x="15734595" y="0"/>
                </a:lnTo>
                <a:lnTo>
                  <a:pt x="15734595" y="13789227"/>
                </a:lnTo>
                <a:lnTo>
                  <a:pt x="0" y="13789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259300" y="-976591"/>
            <a:ext cx="2005291" cy="200529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627893" y="2356262"/>
            <a:ext cx="2776493" cy="3253591"/>
            <a:chOff x="-87630" y="-123190"/>
            <a:chExt cx="4464050" cy="5231130"/>
          </a:xfrm>
        </p:grpSpPr>
        <p:sp>
          <p:nvSpPr>
            <p:cNvPr id="7" name="Freeform 7"/>
            <p:cNvSpPr/>
            <p:nvPr/>
          </p:nvSpPr>
          <p:spPr>
            <a:xfrm>
              <a:off x="0" y="0"/>
              <a:ext cx="4464050" cy="5231130"/>
            </a:xfrm>
            <a:custGeom>
              <a:avLst/>
              <a:gdLst/>
              <a:ahLst/>
              <a:cxnLst/>
              <a:rect l="l" t="t" r="r" b="b"/>
              <a:pathLst>
                <a:path w="4464050" h="5231130">
                  <a:moveTo>
                    <a:pt x="1386840" y="1974850"/>
                  </a:moveTo>
                  <a:cubicBezTo>
                    <a:pt x="1517650" y="2390140"/>
                    <a:pt x="1342390" y="2815590"/>
                    <a:pt x="995680" y="2924810"/>
                  </a:cubicBezTo>
                  <a:cubicBezTo>
                    <a:pt x="648970" y="3034030"/>
                    <a:pt x="261620" y="2785110"/>
                    <a:pt x="130810" y="2369820"/>
                  </a:cubicBezTo>
                  <a:cubicBezTo>
                    <a:pt x="0" y="1954530"/>
                    <a:pt x="175260" y="1529080"/>
                    <a:pt x="521970" y="1419860"/>
                  </a:cubicBezTo>
                  <a:cubicBezTo>
                    <a:pt x="868680" y="1310640"/>
                    <a:pt x="1256030" y="1559560"/>
                    <a:pt x="1386840" y="1974850"/>
                  </a:cubicBezTo>
                  <a:close/>
                  <a:moveTo>
                    <a:pt x="3670300" y="1718310"/>
                  </a:moveTo>
                  <a:cubicBezTo>
                    <a:pt x="3636010" y="1697990"/>
                    <a:pt x="3601720" y="1680210"/>
                    <a:pt x="3566160" y="1663700"/>
                  </a:cubicBezTo>
                  <a:cubicBezTo>
                    <a:pt x="3327400" y="1555750"/>
                    <a:pt x="3155950" y="1333500"/>
                    <a:pt x="3126740" y="1073150"/>
                  </a:cubicBezTo>
                  <a:cubicBezTo>
                    <a:pt x="3116580" y="986790"/>
                    <a:pt x="3096260" y="899160"/>
                    <a:pt x="3065780" y="814070"/>
                  </a:cubicBezTo>
                  <a:cubicBezTo>
                    <a:pt x="2875280" y="287020"/>
                    <a:pt x="2345690" y="0"/>
                    <a:pt x="1883410" y="173990"/>
                  </a:cubicBezTo>
                  <a:cubicBezTo>
                    <a:pt x="1421130" y="347980"/>
                    <a:pt x="1201420" y="915670"/>
                    <a:pt x="1391920" y="1442720"/>
                  </a:cubicBezTo>
                  <a:cubicBezTo>
                    <a:pt x="1431290" y="1550670"/>
                    <a:pt x="1484630" y="1648460"/>
                    <a:pt x="1548130" y="1733550"/>
                  </a:cubicBezTo>
                  <a:cubicBezTo>
                    <a:pt x="1727200" y="1973580"/>
                    <a:pt x="1751330" y="2294890"/>
                    <a:pt x="1600200" y="2552700"/>
                  </a:cubicBezTo>
                  <a:cubicBezTo>
                    <a:pt x="1596390" y="2560320"/>
                    <a:pt x="1591310" y="2567940"/>
                    <a:pt x="1587500" y="2575560"/>
                  </a:cubicBezTo>
                  <a:cubicBezTo>
                    <a:pt x="1094740" y="3437890"/>
                    <a:pt x="1231900" y="4453890"/>
                    <a:pt x="1891030" y="4842510"/>
                  </a:cubicBezTo>
                  <a:cubicBezTo>
                    <a:pt x="2550160" y="5231130"/>
                    <a:pt x="3483610" y="4848860"/>
                    <a:pt x="3973830" y="3985260"/>
                  </a:cubicBezTo>
                  <a:cubicBezTo>
                    <a:pt x="4464050" y="3121660"/>
                    <a:pt x="4329430" y="2108200"/>
                    <a:pt x="3670300" y="1718310"/>
                  </a:cubicBezTo>
                  <a:close/>
                </a:path>
              </a:pathLst>
            </a:custGeom>
            <a:blipFill>
              <a:blip r:embed="rId4"/>
              <a:stretch>
                <a:fillRect l="-37928" r="-37928"/>
              </a:stretch>
            </a:blipFill>
          </p:spPr>
        </p:sp>
      </p:grpSp>
      <p:grpSp>
        <p:nvGrpSpPr>
          <p:cNvPr id="8" name="Group 8"/>
          <p:cNvGrpSpPr/>
          <p:nvPr/>
        </p:nvGrpSpPr>
        <p:grpSpPr>
          <a:xfrm>
            <a:off x="12859921" y="7051303"/>
            <a:ext cx="2257202" cy="2302119"/>
            <a:chOff x="0" y="0"/>
            <a:chExt cx="6062980" cy="6183630"/>
          </a:xfrm>
        </p:grpSpPr>
        <p:sp>
          <p:nvSpPr>
            <p:cNvPr id="9" name="Freeform 9"/>
            <p:cNvSpPr/>
            <p:nvPr/>
          </p:nvSpPr>
          <p:spPr>
            <a:xfrm>
              <a:off x="-257810" y="-427990"/>
              <a:ext cx="6739890" cy="7203440"/>
            </a:xfrm>
            <a:custGeom>
              <a:avLst/>
              <a:gdLst/>
              <a:ahLst/>
              <a:cxnLst/>
              <a:rect l="l" t="t" r="r" b="b"/>
              <a:pathLst>
                <a:path w="6739890" h="7203440">
                  <a:moveTo>
                    <a:pt x="3602990" y="1123950"/>
                  </a:moveTo>
                  <a:cubicBezTo>
                    <a:pt x="3155950" y="1784350"/>
                    <a:pt x="3209290" y="2346960"/>
                    <a:pt x="2705100" y="2646680"/>
                  </a:cubicBezTo>
                  <a:cubicBezTo>
                    <a:pt x="1689100" y="3252470"/>
                    <a:pt x="647700" y="2674620"/>
                    <a:pt x="327660" y="3713480"/>
                  </a:cubicBezTo>
                  <a:cubicBezTo>
                    <a:pt x="0" y="4777740"/>
                    <a:pt x="839470" y="5806440"/>
                    <a:pt x="2597150" y="6450330"/>
                  </a:cubicBezTo>
                  <a:cubicBezTo>
                    <a:pt x="4646930" y="7203440"/>
                    <a:pt x="6739890" y="5153660"/>
                    <a:pt x="6248400" y="3628390"/>
                  </a:cubicBezTo>
                  <a:cubicBezTo>
                    <a:pt x="5842000" y="2364740"/>
                    <a:pt x="6545580" y="1811020"/>
                    <a:pt x="6122670" y="1123950"/>
                  </a:cubicBezTo>
                  <a:cubicBezTo>
                    <a:pt x="5429250" y="0"/>
                    <a:pt x="4081780" y="415290"/>
                    <a:pt x="3602990" y="1123950"/>
                  </a:cubicBezTo>
                  <a:close/>
                </a:path>
              </a:pathLst>
            </a:custGeom>
            <a:blipFill>
              <a:blip r:embed="rId5"/>
              <a:stretch>
                <a:fillRect l="-26535" r="-26535"/>
              </a:stretch>
            </a:blipFill>
          </p:spPr>
        </p:sp>
      </p:grpSp>
      <p:grpSp>
        <p:nvGrpSpPr>
          <p:cNvPr id="10" name="Group 10"/>
          <p:cNvGrpSpPr>
            <a:grpSpLocks noChangeAspect="1"/>
          </p:cNvGrpSpPr>
          <p:nvPr/>
        </p:nvGrpSpPr>
        <p:grpSpPr>
          <a:xfrm>
            <a:off x="14460342" y="5416295"/>
            <a:ext cx="2724490" cy="1914408"/>
            <a:chOff x="0" y="0"/>
            <a:chExt cx="4572000" cy="3212592"/>
          </a:xfrm>
        </p:grpSpPr>
        <p:sp>
          <p:nvSpPr>
            <p:cNvPr id="11" name="Freeform 11"/>
            <p:cNvSpPr/>
            <p:nvPr/>
          </p:nvSpPr>
          <p:spPr>
            <a:xfrm>
              <a:off x="-40875" y="-15335"/>
              <a:ext cx="4793771" cy="3267781"/>
            </a:xfrm>
            <a:custGeom>
              <a:avLst/>
              <a:gdLst/>
              <a:ahLst/>
              <a:cxnLst/>
              <a:rect l="l" t="t" r="r" b="b"/>
              <a:pathLst>
                <a:path w="4793771" h="326778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blipFill>
              <a:blip r:embed="rId6"/>
              <a:stretch>
                <a:fillRect l="-2662" r="-2662"/>
              </a:stretch>
            </a:blipFill>
          </p:spPr>
        </p:sp>
        <p:sp>
          <p:nvSpPr>
            <p:cNvPr id="12" name="Freeform 12"/>
            <p:cNvSpPr/>
            <p:nvPr/>
          </p:nvSpPr>
          <p:spPr>
            <a:xfrm>
              <a:off x="0" y="0"/>
              <a:ext cx="4572000" cy="3212592"/>
            </a:xfrm>
            <a:custGeom>
              <a:avLst/>
              <a:gdLst/>
              <a:ahLst/>
              <a:cxnLst/>
              <a:rect l="l" t="t" r="r" b="b"/>
              <a:pathLst>
                <a:path w="4572000" h="3212592">
                  <a:moveTo>
                    <a:pt x="4572000" y="3212592"/>
                  </a:moveTo>
                  <a:lnTo>
                    <a:pt x="0" y="3212592"/>
                  </a:lnTo>
                  <a:lnTo>
                    <a:pt x="0" y="0"/>
                  </a:lnTo>
                  <a:lnTo>
                    <a:pt x="4572000" y="0"/>
                  </a:lnTo>
                  <a:lnTo>
                    <a:pt x="4572000" y="3212592"/>
                  </a:lnTo>
                  <a:close/>
                </a:path>
              </a:pathLst>
            </a:custGeom>
            <a:blipFill>
              <a:blip r:embed="rId7"/>
              <a:stretch>
                <a:fillRect l="-11" r="-11"/>
              </a:stretch>
            </a:blipFill>
          </p:spPr>
        </p:sp>
      </p:grpSp>
      <p:sp>
        <p:nvSpPr>
          <p:cNvPr id="13" name="Freeform 13"/>
          <p:cNvSpPr/>
          <p:nvPr/>
        </p:nvSpPr>
        <p:spPr>
          <a:xfrm>
            <a:off x="9987854" y="2142441"/>
            <a:ext cx="7900986" cy="7611721"/>
          </a:xfrm>
          <a:custGeom>
            <a:avLst/>
            <a:gdLst/>
            <a:ahLst/>
            <a:cxnLst/>
            <a:rect l="l" t="t" r="r" b="b"/>
            <a:pathLst>
              <a:path w="7900986" h="7611721">
                <a:moveTo>
                  <a:pt x="0" y="0"/>
                </a:moveTo>
                <a:lnTo>
                  <a:pt x="7900986" y="0"/>
                </a:lnTo>
                <a:lnTo>
                  <a:pt x="7900986" y="7611721"/>
                </a:lnTo>
                <a:lnTo>
                  <a:pt x="0" y="7611721"/>
                </a:lnTo>
                <a:lnTo>
                  <a:pt x="0" y="0"/>
                </a:lnTo>
                <a:close/>
              </a:path>
            </a:pathLst>
          </a:custGeom>
          <a:blipFill>
            <a:blip r:embed="rId8"/>
            <a:stretch>
              <a:fillRect l="-16127" r="-16982"/>
            </a:stretch>
          </a:blipFill>
        </p:spPr>
      </p:sp>
      <p:sp>
        <p:nvSpPr>
          <p:cNvPr id="14" name="TextBox 14"/>
          <p:cNvSpPr txBox="1"/>
          <p:nvPr/>
        </p:nvSpPr>
        <p:spPr>
          <a:xfrm>
            <a:off x="1028700" y="2159288"/>
            <a:ext cx="8319312" cy="1341120"/>
          </a:xfrm>
          <a:prstGeom prst="rect">
            <a:avLst/>
          </a:prstGeom>
        </p:spPr>
        <p:txBody>
          <a:bodyPr lIns="0" tIns="0" rIns="0" bIns="0" rtlCol="0" anchor="t">
            <a:spAutoFit/>
          </a:bodyPr>
          <a:lstStyle/>
          <a:p>
            <a:pPr>
              <a:lnSpc>
                <a:spcPts val="5265"/>
              </a:lnSpc>
            </a:pPr>
            <a:r>
              <a:rPr lang="en-US" sz="4500">
                <a:solidFill>
                  <a:srgbClr val="FFFFFF"/>
                </a:solidFill>
                <a:latin typeface="Anton"/>
              </a:rPr>
              <a:t>CUISINES ANALYSIS</a:t>
            </a:r>
          </a:p>
          <a:p>
            <a:pPr>
              <a:lnSpc>
                <a:spcPts val="5265"/>
              </a:lnSpc>
            </a:pPr>
            <a:r>
              <a:rPr lang="en-US" sz="4500">
                <a:solidFill>
                  <a:srgbClr val="FFFFFF"/>
                </a:solidFill>
                <a:latin typeface="Anton"/>
              </a:rPr>
              <a:t>CUISINES WITH TOP RATINGS</a:t>
            </a:r>
          </a:p>
        </p:txBody>
      </p:sp>
      <p:sp>
        <p:nvSpPr>
          <p:cNvPr id="15" name="TextBox 15"/>
          <p:cNvSpPr txBox="1"/>
          <p:nvPr/>
        </p:nvSpPr>
        <p:spPr>
          <a:xfrm>
            <a:off x="1028700" y="3831853"/>
            <a:ext cx="7637719" cy="3648710"/>
          </a:xfrm>
          <a:prstGeom prst="rect">
            <a:avLst/>
          </a:prstGeom>
        </p:spPr>
        <p:txBody>
          <a:bodyPr lIns="0" tIns="0" rIns="0" bIns="0" rtlCol="0" anchor="t">
            <a:spAutoFit/>
          </a:bodyPr>
          <a:lstStyle/>
          <a:p>
            <a:pPr algn="l">
              <a:lnSpc>
                <a:spcPts val="3639"/>
              </a:lnSpc>
              <a:spcBef>
                <a:spcPct val="0"/>
              </a:spcBef>
            </a:pPr>
            <a:r>
              <a:rPr lang="en-US" sz="2599" u="none" strike="noStrike">
                <a:solidFill>
                  <a:srgbClr val="FFFFFF"/>
                </a:solidFill>
                <a:latin typeface="Open Sans"/>
              </a:rPr>
              <a:t>Culinary choices wield significant influence on ratings, as evidenced by a two-step analysis. The first pivot table dissects country-specific restaurant ratings, guiding adaptation to local preferences. Simultaneously, the second pivot table provides a broader global perspective, underlining the pivotal role of culinary choices in shaping customer satisfaction.</a:t>
            </a:r>
          </a:p>
        </p:txBody>
      </p:sp>
      <p:sp>
        <p:nvSpPr>
          <p:cNvPr id="16" name="TextBox 16"/>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7" name="TextBox 17"/>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8" name="TextBox 18"/>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9" name="TextBox 19"/>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20" name="TextBox 20"/>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21" name="TextBox 21"/>
          <p:cNvSpPr txBox="1"/>
          <p:nvPr/>
        </p:nvSpPr>
        <p:spPr>
          <a:xfrm>
            <a:off x="10021905" y="2834610"/>
            <a:ext cx="7265585" cy="674370"/>
          </a:xfrm>
          <a:prstGeom prst="rect">
            <a:avLst/>
          </a:prstGeom>
        </p:spPr>
        <p:txBody>
          <a:bodyPr lIns="0" tIns="0" rIns="0" bIns="0" rtlCol="0" anchor="t">
            <a:spAutoFit/>
          </a:bodyPr>
          <a:lstStyle/>
          <a:p>
            <a:pPr>
              <a:lnSpc>
                <a:spcPts val="5265"/>
              </a:lnSpc>
            </a:pPr>
            <a:r>
              <a:rPr lang="en-US" sz="4500">
                <a:solidFill>
                  <a:srgbClr val="FFFFFF"/>
                </a:solidFill>
                <a:latin typeface="Anton"/>
              </a:rPr>
              <a:t>CUISINES</a:t>
            </a:r>
          </a:p>
        </p:txBody>
      </p:sp>
      <p:sp>
        <p:nvSpPr>
          <p:cNvPr id="22" name="TextBox 22"/>
          <p:cNvSpPr txBox="1"/>
          <p:nvPr/>
        </p:nvSpPr>
        <p:spPr>
          <a:xfrm>
            <a:off x="9987854" y="3652771"/>
            <a:ext cx="6483465" cy="5929630"/>
          </a:xfrm>
          <a:prstGeom prst="rect">
            <a:avLst/>
          </a:prstGeom>
        </p:spPr>
        <p:txBody>
          <a:bodyPr lIns="0" tIns="0" rIns="0" bIns="0" rtlCol="0" anchor="t">
            <a:spAutoFit/>
          </a:bodyPr>
          <a:lstStyle/>
          <a:p>
            <a:pPr marL="604519" lvl="1" indent="-302260" algn="l">
              <a:lnSpc>
                <a:spcPts val="3919"/>
              </a:lnSpc>
              <a:spcBef>
                <a:spcPct val="0"/>
              </a:spcBef>
              <a:buFont typeface="Arial"/>
              <a:buChar char="•"/>
            </a:pPr>
            <a:r>
              <a:rPr lang="en-US" sz="2799">
                <a:solidFill>
                  <a:srgbClr val="FFFFFF"/>
                </a:solidFill>
                <a:latin typeface="Open Sans"/>
              </a:rPr>
              <a:t>P</a:t>
            </a:r>
            <a:r>
              <a:rPr lang="en-US" sz="2799" u="none" strike="noStrike">
                <a:solidFill>
                  <a:srgbClr val="FFFFFF"/>
                </a:solidFill>
                <a:latin typeface="Open Sans"/>
              </a:rPr>
              <a:t>izza</a:t>
            </a:r>
          </a:p>
          <a:p>
            <a:pPr marL="604519" lvl="1" indent="-302260" algn="l">
              <a:lnSpc>
                <a:spcPts val="3919"/>
              </a:lnSpc>
              <a:spcBef>
                <a:spcPct val="0"/>
              </a:spcBef>
              <a:buFont typeface="Arial"/>
              <a:buChar char="•"/>
            </a:pPr>
            <a:r>
              <a:rPr lang="en-US" sz="2799" u="none" strike="noStrike">
                <a:solidFill>
                  <a:srgbClr val="FFFFFF"/>
                </a:solidFill>
                <a:latin typeface="Open Sans"/>
              </a:rPr>
              <a:t>Mediterranean</a:t>
            </a:r>
          </a:p>
          <a:p>
            <a:pPr marL="604519" lvl="1" indent="-302260" algn="l">
              <a:lnSpc>
                <a:spcPts val="3919"/>
              </a:lnSpc>
              <a:spcBef>
                <a:spcPct val="0"/>
              </a:spcBef>
              <a:buFont typeface="Arial"/>
              <a:buChar char="•"/>
            </a:pPr>
            <a:r>
              <a:rPr lang="en-US" sz="2799" u="none" strike="noStrike">
                <a:solidFill>
                  <a:srgbClr val="FFFFFF"/>
                </a:solidFill>
                <a:latin typeface="Open Sans"/>
              </a:rPr>
              <a:t>Australian</a:t>
            </a:r>
          </a:p>
          <a:p>
            <a:pPr marL="604519" lvl="1" indent="-302260" algn="l">
              <a:lnSpc>
                <a:spcPts val="3919"/>
              </a:lnSpc>
              <a:spcBef>
                <a:spcPct val="0"/>
              </a:spcBef>
              <a:buFont typeface="Arial"/>
              <a:buChar char="•"/>
            </a:pPr>
            <a:r>
              <a:rPr lang="en-US" sz="2799" u="none" strike="noStrike">
                <a:solidFill>
                  <a:srgbClr val="FFFFFF"/>
                </a:solidFill>
                <a:latin typeface="Open Sans"/>
              </a:rPr>
              <a:t>Italian</a:t>
            </a:r>
          </a:p>
          <a:p>
            <a:pPr marL="604519" lvl="1" indent="-302260" algn="l">
              <a:lnSpc>
                <a:spcPts val="3919"/>
              </a:lnSpc>
              <a:spcBef>
                <a:spcPct val="0"/>
              </a:spcBef>
              <a:buFont typeface="Arial"/>
              <a:buChar char="•"/>
            </a:pPr>
            <a:r>
              <a:rPr lang="en-US" sz="2799" u="none" strike="noStrike">
                <a:solidFill>
                  <a:srgbClr val="FFFFFF"/>
                </a:solidFill>
                <a:latin typeface="Open Sans"/>
              </a:rPr>
              <a:t>Chinese</a:t>
            </a:r>
          </a:p>
          <a:p>
            <a:pPr marL="604519" lvl="1" indent="-302260" algn="l">
              <a:lnSpc>
                <a:spcPts val="3919"/>
              </a:lnSpc>
              <a:spcBef>
                <a:spcPct val="0"/>
              </a:spcBef>
              <a:buFont typeface="Arial"/>
              <a:buChar char="•"/>
            </a:pPr>
            <a:r>
              <a:rPr lang="en-US" sz="2799" u="none" strike="noStrike">
                <a:solidFill>
                  <a:srgbClr val="FFFFFF"/>
                </a:solidFill>
                <a:latin typeface="Open Sans"/>
              </a:rPr>
              <a:t>Bakery</a:t>
            </a:r>
          </a:p>
          <a:p>
            <a:pPr marL="604519" lvl="1" indent="-302260" algn="l">
              <a:lnSpc>
                <a:spcPts val="3919"/>
              </a:lnSpc>
              <a:spcBef>
                <a:spcPct val="0"/>
              </a:spcBef>
              <a:buFont typeface="Arial"/>
              <a:buChar char="•"/>
            </a:pPr>
            <a:r>
              <a:rPr lang="en-US" sz="2799" u="none" strike="noStrike">
                <a:solidFill>
                  <a:srgbClr val="FFFFFF"/>
                </a:solidFill>
                <a:latin typeface="Open Sans"/>
              </a:rPr>
              <a:t>Seafood</a:t>
            </a:r>
          </a:p>
          <a:p>
            <a:pPr marL="604519" lvl="1" indent="-302260" algn="l">
              <a:lnSpc>
                <a:spcPts val="3919"/>
              </a:lnSpc>
              <a:spcBef>
                <a:spcPct val="0"/>
              </a:spcBef>
              <a:buFont typeface="Arial"/>
              <a:buChar char="•"/>
            </a:pPr>
            <a:r>
              <a:rPr lang="en-US" sz="2799" u="none" strike="noStrike">
                <a:solidFill>
                  <a:srgbClr val="FFFFFF"/>
                </a:solidFill>
                <a:latin typeface="Open Sans"/>
              </a:rPr>
              <a:t>American</a:t>
            </a:r>
          </a:p>
          <a:p>
            <a:pPr marL="604519" lvl="1" indent="-302260" algn="l">
              <a:lnSpc>
                <a:spcPts val="3919"/>
              </a:lnSpc>
              <a:spcBef>
                <a:spcPct val="0"/>
              </a:spcBef>
              <a:buFont typeface="Arial"/>
              <a:buChar char="•"/>
            </a:pPr>
            <a:r>
              <a:rPr lang="en-US" sz="2799" u="none" strike="noStrike">
                <a:solidFill>
                  <a:srgbClr val="FFFFFF"/>
                </a:solidFill>
                <a:latin typeface="Open Sans"/>
              </a:rPr>
              <a:t>Continental</a:t>
            </a:r>
          </a:p>
          <a:p>
            <a:pPr marL="604519" lvl="1" indent="-302260" algn="l">
              <a:lnSpc>
                <a:spcPts val="3919"/>
              </a:lnSpc>
              <a:spcBef>
                <a:spcPct val="0"/>
              </a:spcBef>
              <a:buFont typeface="Arial"/>
              <a:buChar char="•"/>
            </a:pPr>
            <a:r>
              <a:rPr lang="en-US" sz="2799" u="none" strike="noStrike">
                <a:solidFill>
                  <a:srgbClr val="FFFFFF"/>
                </a:solidFill>
                <a:latin typeface="Open Sans"/>
              </a:rPr>
              <a:t>Desserts</a:t>
            </a:r>
          </a:p>
          <a:p>
            <a:pPr marL="604519" lvl="1" indent="-302260" algn="l">
              <a:lnSpc>
                <a:spcPts val="3919"/>
              </a:lnSpc>
              <a:spcBef>
                <a:spcPct val="0"/>
              </a:spcBef>
              <a:buFont typeface="Arial"/>
              <a:buChar char="•"/>
            </a:pPr>
            <a:r>
              <a:rPr lang="en-US" sz="2799" u="none" strike="noStrike">
                <a:solidFill>
                  <a:srgbClr val="FFFFFF"/>
                </a:solidFill>
                <a:latin typeface="Open Sans"/>
              </a:rPr>
              <a:t>Beverages</a:t>
            </a:r>
          </a:p>
          <a:p>
            <a:pPr algn="l">
              <a:lnSpc>
                <a:spcPts val="3919"/>
              </a:lnSpc>
              <a:spcBef>
                <a:spcPct val="0"/>
              </a:spcBef>
            </a:pPr>
            <a:endParaRPr lang="en-US" sz="2799" u="none" strike="noStrike">
              <a:solidFill>
                <a:srgbClr val="FFFFFF"/>
              </a:solidFill>
              <a:latin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2" name="Freeform 2"/>
          <p:cNvSpPr/>
          <p:nvPr/>
        </p:nvSpPr>
        <p:spPr>
          <a:xfrm>
            <a:off x="9893600" y="-946312"/>
            <a:ext cx="15734595" cy="13789227"/>
          </a:xfrm>
          <a:custGeom>
            <a:avLst/>
            <a:gdLst/>
            <a:ahLst/>
            <a:cxnLst/>
            <a:rect l="l" t="t" r="r" b="b"/>
            <a:pathLst>
              <a:path w="15734595" h="13789227">
                <a:moveTo>
                  <a:pt x="0" y="0"/>
                </a:moveTo>
                <a:lnTo>
                  <a:pt x="15734595" y="0"/>
                </a:lnTo>
                <a:lnTo>
                  <a:pt x="15734595" y="13789227"/>
                </a:lnTo>
                <a:lnTo>
                  <a:pt x="0" y="13789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259300" y="-976591"/>
            <a:ext cx="2005291" cy="200529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728096" y="1955483"/>
            <a:ext cx="17533850" cy="7583119"/>
          </a:xfrm>
          <a:custGeom>
            <a:avLst/>
            <a:gdLst/>
            <a:ahLst/>
            <a:cxnLst/>
            <a:rect l="l" t="t" r="r" b="b"/>
            <a:pathLst>
              <a:path w="17533850" h="7583119">
                <a:moveTo>
                  <a:pt x="0" y="0"/>
                </a:moveTo>
                <a:lnTo>
                  <a:pt x="17533849" y="0"/>
                </a:lnTo>
                <a:lnTo>
                  <a:pt x="17533849" y="7583120"/>
                </a:lnTo>
                <a:lnTo>
                  <a:pt x="0" y="7583120"/>
                </a:lnTo>
                <a:lnTo>
                  <a:pt x="0" y="0"/>
                </a:lnTo>
                <a:close/>
              </a:path>
            </a:pathLst>
          </a:custGeom>
          <a:blipFill>
            <a:blip r:embed="rId4"/>
            <a:stretch>
              <a:fillRect l="-1213" r="-1213"/>
            </a:stretch>
          </a:blipFill>
        </p:spPr>
      </p:sp>
      <p:sp>
        <p:nvSpPr>
          <p:cNvPr id="7" name="TextBox 7"/>
          <p:cNvSpPr txBox="1"/>
          <p:nvPr/>
        </p:nvSpPr>
        <p:spPr>
          <a:xfrm>
            <a:off x="6844927" y="734894"/>
            <a:ext cx="4080687" cy="811530"/>
          </a:xfrm>
          <a:prstGeom prst="rect">
            <a:avLst/>
          </a:prstGeom>
        </p:spPr>
        <p:txBody>
          <a:bodyPr lIns="0" tIns="0" rIns="0" bIns="0" rtlCol="0" anchor="t">
            <a:spAutoFit/>
          </a:bodyPr>
          <a:lstStyle/>
          <a:p>
            <a:pPr>
              <a:lnSpc>
                <a:spcPts val="6434"/>
              </a:lnSpc>
            </a:pPr>
            <a:r>
              <a:rPr lang="en-US" sz="5499">
                <a:solidFill>
                  <a:srgbClr val="FFFFFF"/>
                </a:solidFill>
                <a:latin typeface="Anton"/>
              </a:rPr>
              <a:t>DASHBOARD</a:t>
            </a:r>
          </a:p>
        </p:txBody>
      </p:sp>
      <p:sp>
        <p:nvSpPr>
          <p:cNvPr id="8" name="TextBox 8"/>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9" name="TextBox 9"/>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0" name="TextBox 10"/>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1" name="TextBox 11"/>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2" name="TextBox 12"/>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2" name="Freeform 2"/>
          <p:cNvSpPr/>
          <p:nvPr/>
        </p:nvSpPr>
        <p:spPr>
          <a:xfrm>
            <a:off x="9893600" y="-946312"/>
            <a:ext cx="15734595" cy="13789227"/>
          </a:xfrm>
          <a:custGeom>
            <a:avLst/>
            <a:gdLst/>
            <a:ahLst/>
            <a:cxnLst/>
            <a:rect l="l" t="t" r="r" b="b"/>
            <a:pathLst>
              <a:path w="15734595" h="13789227">
                <a:moveTo>
                  <a:pt x="0" y="0"/>
                </a:moveTo>
                <a:lnTo>
                  <a:pt x="15734595" y="0"/>
                </a:lnTo>
                <a:lnTo>
                  <a:pt x="15734595" y="13789227"/>
                </a:lnTo>
                <a:lnTo>
                  <a:pt x="0" y="13789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259300" y="-976591"/>
            <a:ext cx="2005291" cy="200529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9348012" y="1539878"/>
            <a:ext cx="10074067" cy="7207245"/>
            <a:chOff x="0" y="0"/>
            <a:chExt cx="4584192" cy="3279648"/>
          </a:xfrm>
        </p:grpSpPr>
        <p:sp>
          <p:nvSpPr>
            <p:cNvPr id="7" name="Freeform 7"/>
            <p:cNvSpPr/>
            <p:nvPr/>
          </p:nvSpPr>
          <p:spPr>
            <a:xfrm>
              <a:off x="0" y="0"/>
              <a:ext cx="4584192" cy="3279648"/>
            </a:xfrm>
            <a:custGeom>
              <a:avLst/>
              <a:gdLst/>
              <a:ahLst/>
              <a:cxnLst/>
              <a:rect l="l" t="t" r="r" b="b"/>
              <a:pathLst>
                <a:path w="4584192" h="3279648">
                  <a:moveTo>
                    <a:pt x="4584192" y="3279648"/>
                  </a:moveTo>
                  <a:lnTo>
                    <a:pt x="0" y="3279648"/>
                  </a:lnTo>
                  <a:lnTo>
                    <a:pt x="0" y="0"/>
                  </a:lnTo>
                  <a:lnTo>
                    <a:pt x="4584192" y="0"/>
                  </a:lnTo>
                  <a:lnTo>
                    <a:pt x="4584192" y="3279648"/>
                  </a:lnTo>
                  <a:close/>
                </a:path>
              </a:pathLst>
            </a:custGeom>
            <a:blipFill>
              <a:blip r:embed="rId4"/>
              <a:stretch>
                <a:fillRect l="-29" r="-29"/>
              </a:stretch>
            </a:blipFill>
          </p:spPr>
        </p:sp>
        <p:sp>
          <p:nvSpPr>
            <p:cNvPr id="8" name="Freeform 8"/>
            <p:cNvSpPr/>
            <p:nvPr/>
          </p:nvSpPr>
          <p:spPr>
            <a:xfrm>
              <a:off x="63980" y="23119"/>
              <a:ext cx="4450362" cy="3189732"/>
            </a:xfrm>
            <a:custGeom>
              <a:avLst/>
              <a:gdLst/>
              <a:ahLst/>
              <a:cxnLst/>
              <a:rect l="l" t="t" r="r" b="b"/>
              <a:pathLst>
                <a:path w="4450362" h="3189732">
                  <a:moveTo>
                    <a:pt x="1683722" y="191573"/>
                  </a:moveTo>
                  <a:cubicBezTo>
                    <a:pt x="1630586" y="213467"/>
                    <a:pt x="1578238" y="237063"/>
                    <a:pt x="1526818" y="262011"/>
                  </a:cubicBezTo>
                  <a:cubicBezTo>
                    <a:pt x="1354653" y="345546"/>
                    <a:pt x="1184946" y="404118"/>
                    <a:pt x="990617" y="383530"/>
                  </a:cubicBezTo>
                  <a:cubicBezTo>
                    <a:pt x="739285" y="356903"/>
                    <a:pt x="448733" y="330008"/>
                    <a:pt x="269970" y="508681"/>
                  </a:cubicBezTo>
                  <a:cubicBezTo>
                    <a:pt x="138854" y="639732"/>
                    <a:pt x="113725" y="844052"/>
                    <a:pt x="132070" y="1028527"/>
                  </a:cubicBezTo>
                  <a:cubicBezTo>
                    <a:pt x="150414" y="1213003"/>
                    <a:pt x="204488" y="1394155"/>
                    <a:pt x="202568" y="1579531"/>
                  </a:cubicBezTo>
                  <a:cubicBezTo>
                    <a:pt x="200122" y="1815750"/>
                    <a:pt x="107385" y="2040354"/>
                    <a:pt x="55443" y="2270805"/>
                  </a:cubicBezTo>
                  <a:cubicBezTo>
                    <a:pt x="3500" y="2501255"/>
                    <a:pt x="0" y="2765828"/>
                    <a:pt x="150410" y="2947981"/>
                  </a:cubicBezTo>
                  <a:cubicBezTo>
                    <a:pt x="350030" y="3189732"/>
                    <a:pt x="727375" y="3179629"/>
                    <a:pt x="1023317" y="3076166"/>
                  </a:cubicBezTo>
                  <a:cubicBezTo>
                    <a:pt x="1319260" y="2972702"/>
                    <a:pt x="1596862" y="2797070"/>
                    <a:pt x="1909477" y="2773458"/>
                  </a:cubicBezTo>
                  <a:cubicBezTo>
                    <a:pt x="2389121" y="2737229"/>
                    <a:pt x="2833277" y="3066330"/>
                    <a:pt x="3314271" y="3062191"/>
                  </a:cubicBezTo>
                  <a:cubicBezTo>
                    <a:pt x="3922471" y="3056959"/>
                    <a:pt x="4427849" y="2465033"/>
                    <a:pt x="4439106" y="1856885"/>
                  </a:cubicBezTo>
                  <a:cubicBezTo>
                    <a:pt x="4450362" y="1248737"/>
                    <a:pt x="4043930" y="682399"/>
                    <a:pt x="3510131" y="390850"/>
                  </a:cubicBezTo>
                  <a:cubicBezTo>
                    <a:pt x="3230877" y="238328"/>
                    <a:pt x="2942566" y="89503"/>
                    <a:pt x="2623518" y="44904"/>
                  </a:cubicBezTo>
                  <a:cubicBezTo>
                    <a:pt x="2302293" y="0"/>
                    <a:pt x="1980719" y="69200"/>
                    <a:pt x="1683722" y="191573"/>
                  </a:cubicBezTo>
                  <a:close/>
                </a:path>
              </a:pathLst>
            </a:custGeom>
            <a:blipFill>
              <a:blip r:embed="rId5"/>
              <a:stretch>
                <a:fillRect l="-2821" r="-2821"/>
              </a:stretch>
            </a:blipFill>
          </p:spPr>
        </p:sp>
      </p:grpSp>
      <p:sp>
        <p:nvSpPr>
          <p:cNvPr id="9" name="TextBox 9"/>
          <p:cNvSpPr txBox="1"/>
          <p:nvPr/>
        </p:nvSpPr>
        <p:spPr>
          <a:xfrm>
            <a:off x="2532711" y="4019550"/>
            <a:ext cx="4508583" cy="1123950"/>
          </a:xfrm>
          <a:prstGeom prst="rect">
            <a:avLst/>
          </a:prstGeom>
        </p:spPr>
        <p:txBody>
          <a:bodyPr lIns="0" tIns="0" rIns="0" bIns="0" rtlCol="0" anchor="t">
            <a:spAutoFit/>
          </a:bodyPr>
          <a:lstStyle/>
          <a:p>
            <a:pPr>
              <a:lnSpc>
                <a:spcPts val="8775"/>
              </a:lnSpc>
            </a:pPr>
            <a:r>
              <a:rPr lang="en-US" sz="7500">
                <a:solidFill>
                  <a:srgbClr val="FFFFFF"/>
                </a:solidFill>
                <a:latin typeface="Anton"/>
              </a:rPr>
              <a:t>THANK YOU</a:t>
            </a:r>
          </a:p>
        </p:txBody>
      </p:sp>
      <p:sp>
        <p:nvSpPr>
          <p:cNvPr id="10" name="TextBox 10"/>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1" name="TextBox 11"/>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2" name="TextBox 12"/>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3" name="TextBox 13"/>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4" name="TextBox 14"/>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380583">
            <a:off x="-5105029" y="-2183746"/>
            <a:ext cx="12863106" cy="11272759"/>
          </a:xfrm>
          <a:custGeom>
            <a:avLst/>
            <a:gdLst/>
            <a:ahLst/>
            <a:cxnLst/>
            <a:rect l="l" t="t" r="r" b="b"/>
            <a:pathLst>
              <a:path w="12863106" h="11272759">
                <a:moveTo>
                  <a:pt x="0" y="0"/>
                </a:moveTo>
                <a:lnTo>
                  <a:pt x="12863106" y="0"/>
                </a:lnTo>
                <a:lnTo>
                  <a:pt x="12863106" y="11272758"/>
                </a:lnTo>
                <a:lnTo>
                  <a:pt x="0" y="11272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456354" y="1496894"/>
            <a:ext cx="6328998" cy="9225944"/>
            <a:chOff x="0" y="0"/>
            <a:chExt cx="3136392" cy="4572000"/>
          </a:xfrm>
        </p:grpSpPr>
        <p:sp>
          <p:nvSpPr>
            <p:cNvPr id="7" name="Freeform 7"/>
            <p:cNvSpPr/>
            <p:nvPr/>
          </p:nvSpPr>
          <p:spPr>
            <a:xfrm>
              <a:off x="-78960" y="-19635"/>
              <a:ext cx="3304776" cy="4628735"/>
            </a:xfrm>
            <a:custGeom>
              <a:avLst/>
              <a:gdLst/>
              <a:ahLst/>
              <a:cxnLst/>
              <a:rect l="l" t="t" r="r" b="b"/>
              <a:pathLst>
                <a:path w="3304776" h="4628735">
                  <a:moveTo>
                    <a:pt x="2983267" y="1925152"/>
                  </a:moveTo>
                  <a:cubicBezTo>
                    <a:pt x="2998691" y="1895499"/>
                    <a:pt x="3012845" y="1866408"/>
                    <a:pt x="3024862" y="1837966"/>
                  </a:cubicBezTo>
                  <a:cubicBezTo>
                    <a:pt x="3165417" y="1505285"/>
                    <a:pt x="3182501" y="1120159"/>
                    <a:pt x="3031707" y="788907"/>
                  </a:cubicBezTo>
                  <a:cubicBezTo>
                    <a:pt x="2867424" y="428019"/>
                    <a:pt x="2535418" y="147797"/>
                    <a:pt x="2152095" y="46492"/>
                  </a:cubicBezTo>
                  <a:cubicBezTo>
                    <a:pt x="2017262" y="10858"/>
                    <a:pt x="1861997" y="0"/>
                    <a:pt x="1749246" y="82089"/>
                  </a:cubicBezTo>
                  <a:cubicBezTo>
                    <a:pt x="1639154" y="162242"/>
                    <a:pt x="1600443" y="307502"/>
                    <a:pt x="1514764" y="413357"/>
                  </a:cubicBezTo>
                  <a:cubicBezTo>
                    <a:pt x="1293222" y="687062"/>
                    <a:pt x="860103" y="616326"/>
                    <a:pt x="537041" y="756372"/>
                  </a:cubicBezTo>
                  <a:cubicBezTo>
                    <a:pt x="194200" y="904994"/>
                    <a:pt x="0" y="1330986"/>
                    <a:pt x="112651" y="1687308"/>
                  </a:cubicBezTo>
                  <a:cubicBezTo>
                    <a:pt x="173885" y="1880995"/>
                    <a:pt x="311740" y="2049245"/>
                    <a:pt x="339292" y="2250507"/>
                  </a:cubicBezTo>
                  <a:cubicBezTo>
                    <a:pt x="376346" y="2521177"/>
                    <a:pt x="206420" y="2776696"/>
                    <a:pt x="179484" y="3048560"/>
                  </a:cubicBezTo>
                  <a:cubicBezTo>
                    <a:pt x="138061" y="3466656"/>
                    <a:pt x="437975" y="3842694"/>
                    <a:pt x="769091" y="4101261"/>
                  </a:cubicBezTo>
                  <a:cubicBezTo>
                    <a:pt x="1078976" y="4343247"/>
                    <a:pt x="1440978" y="4532013"/>
                    <a:pt x="1831148" y="4580374"/>
                  </a:cubicBezTo>
                  <a:cubicBezTo>
                    <a:pt x="2221319" y="4628734"/>
                    <a:pt x="2641326" y="4522362"/>
                    <a:pt x="2920264" y="4245263"/>
                  </a:cubicBezTo>
                  <a:cubicBezTo>
                    <a:pt x="3199201" y="3968164"/>
                    <a:pt x="3304776" y="3510635"/>
                    <a:pt x="3122432" y="3162279"/>
                  </a:cubicBezTo>
                  <a:cubicBezTo>
                    <a:pt x="3025238" y="2976595"/>
                    <a:pt x="2857716" y="2831127"/>
                    <a:pt x="2781980" y="2635539"/>
                  </a:cubicBezTo>
                  <a:cubicBezTo>
                    <a:pt x="2687677" y="2391718"/>
                    <a:pt x="2869827" y="2143239"/>
                    <a:pt x="2983267" y="1925152"/>
                  </a:cubicBezTo>
                  <a:close/>
                </a:path>
              </a:pathLst>
            </a:custGeom>
            <a:blipFill>
              <a:blip r:embed="rId4"/>
              <a:stretch>
                <a:fillRect t="-1418" b="-1418"/>
              </a:stretch>
            </a:blipFill>
          </p:spPr>
        </p:sp>
        <p:sp>
          <p:nvSpPr>
            <p:cNvPr id="8" name="Freeform 8"/>
            <p:cNvSpPr/>
            <p:nvPr/>
          </p:nvSpPr>
          <p:spPr>
            <a:xfrm>
              <a:off x="1618" y="11"/>
              <a:ext cx="3134774" cy="4571989"/>
            </a:xfrm>
            <a:custGeom>
              <a:avLst/>
              <a:gdLst/>
              <a:ahLst/>
              <a:cxnLst/>
              <a:rect l="l" t="t" r="r" b="b"/>
              <a:pathLst>
                <a:path w="3134774" h="4571989">
                  <a:moveTo>
                    <a:pt x="3134774" y="4571989"/>
                  </a:moveTo>
                  <a:lnTo>
                    <a:pt x="0" y="4571989"/>
                  </a:lnTo>
                  <a:lnTo>
                    <a:pt x="0" y="0"/>
                  </a:lnTo>
                  <a:lnTo>
                    <a:pt x="3134774" y="0"/>
                  </a:lnTo>
                  <a:lnTo>
                    <a:pt x="3134774" y="4571989"/>
                  </a:lnTo>
                  <a:close/>
                </a:path>
              </a:pathLst>
            </a:custGeom>
            <a:blipFill>
              <a:blip r:embed="rId5"/>
              <a:stretch>
                <a:fillRect l="-43" r="-43"/>
              </a:stretch>
            </a:blipFill>
          </p:spPr>
        </p:sp>
      </p:grpSp>
      <p:sp>
        <p:nvSpPr>
          <p:cNvPr id="9" name="TextBox 9"/>
          <p:cNvSpPr txBox="1"/>
          <p:nvPr/>
        </p:nvSpPr>
        <p:spPr>
          <a:xfrm>
            <a:off x="9567827" y="1584790"/>
            <a:ext cx="8369781" cy="791718"/>
          </a:xfrm>
          <a:prstGeom prst="rect">
            <a:avLst/>
          </a:prstGeom>
        </p:spPr>
        <p:txBody>
          <a:bodyPr lIns="0" tIns="0" rIns="0" bIns="0" rtlCol="0" anchor="t">
            <a:spAutoFit/>
          </a:bodyPr>
          <a:lstStyle/>
          <a:p>
            <a:pPr>
              <a:lnSpc>
                <a:spcPts val="6201"/>
              </a:lnSpc>
            </a:pPr>
            <a:r>
              <a:rPr lang="en-US" sz="5300">
                <a:solidFill>
                  <a:srgbClr val="FFFFFF"/>
                </a:solidFill>
                <a:latin typeface="Anton"/>
              </a:rPr>
              <a:t>INTRODUCTION AND OBJECTIVES</a:t>
            </a:r>
          </a:p>
        </p:txBody>
      </p:sp>
      <p:sp>
        <p:nvSpPr>
          <p:cNvPr id="10" name="TextBox 10"/>
          <p:cNvSpPr txBox="1"/>
          <p:nvPr/>
        </p:nvSpPr>
        <p:spPr>
          <a:xfrm>
            <a:off x="9414698" y="3007600"/>
            <a:ext cx="4182617" cy="411046"/>
          </a:xfrm>
          <a:prstGeom prst="rect">
            <a:avLst/>
          </a:prstGeom>
        </p:spPr>
        <p:txBody>
          <a:bodyPr lIns="0" tIns="0" rIns="0" bIns="0" rtlCol="0" anchor="t">
            <a:spAutoFit/>
          </a:bodyPr>
          <a:lstStyle/>
          <a:p>
            <a:pPr>
              <a:lnSpc>
                <a:spcPts val="3446"/>
              </a:lnSpc>
              <a:spcBef>
                <a:spcPct val="0"/>
              </a:spcBef>
            </a:pPr>
            <a:r>
              <a:rPr lang="en-US" sz="2461">
                <a:solidFill>
                  <a:srgbClr val="DB8E16"/>
                </a:solidFill>
                <a:latin typeface="Open Sans Bold"/>
              </a:rPr>
              <a:t>Objectives</a:t>
            </a:r>
          </a:p>
        </p:txBody>
      </p:sp>
      <p:sp>
        <p:nvSpPr>
          <p:cNvPr id="11" name="TextBox 11"/>
          <p:cNvSpPr txBox="1"/>
          <p:nvPr/>
        </p:nvSpPr>
        <p:spPr>
          <a:xfrm>
            <a:off x="9567827" y="3675821"/>
            <a:ext cx="8369781" cy="925830"/>
          </a:xfrm>
          <a:prstGeom prst="rect">
            <a:avLst/>
          </a:prstGeom>
        </p:spPr>
        <p:txBody>
          <a:bodyPr lIns="0" tIns="0" rIns="0" bIns="0" rtlCol="0" anchor="t">
            <a:spAutoFit/>
          </a:bodyPr>
          <a:lstStyle/>
          <a:p>
            <a:pPr marL="388618" lvl="1" indent="-194309">
              <a:lnSpc>
                <a:spcPts val="2519"/>
              </a:lnSpc>
              <a:buFont typeface="Arial"/>
              <a:buChar char="•"/>
            </a:pPr>
            <a:r>
              <a:rPr lang="en-US" sz="1799">
                <a:solidFill>
                  <a:srgbClr val="FFFFFF"/>
                </a:solidFill>
                <a:latin typeface="Open Sans"/>
              </a:rPr>
              <a:t>Identify potential countries and cities for opening new restaurants.</a:t>
            </a:r>
          </a:p>
          <a:p>
            <a:pPr marL="388618" lvl="1" indent="-194309">
              <a:lnSpc>
                <a:spcPts val="2519"/>
              </a:lnSpc>
              <a:buFont typeface="Arial"/>
              <a:buChar char="•"/>
            </a:pPr>
            <a:r>
              <a:rPr lang="en-US" sz="1799">
                <a:solidFill>
                  <a:srgbClr val="FFFFFF"/>
                </a:solidFill>
                <a:latin typeface="Open Sans"/>
              </a:rPr>
              <a:t>Analyze key factors influencing restaurant success, including competition, ratings, and cuisine preferences.</a:t>
            </a:r>
          </a:p>
        </p:txBody>
      </p:sp>
      <p:sp>
        <p:nvSpPr>
          <p:cNvPr id="12" name="TextBox 12"/>
          <p:cNvSpPr txBox="1"/>
          <p:nvPr/>
        </p:nvSpPr>
        <p:spPr>
          <a:xfrm>
            <a:off x="9953444" y="5641281"/>
            <a:ext cx="7984165" cy="1240155"/>
          </a:xfrm>
          <a:prstGeom prst="rect">
            <a:avLst/>
          </a:prstGeom>
        </p:spPr>
        <p:txBody>
          <a:bodyPr lIns="0" tIns="0" rIns="0" bIns="0" rtlCol="0" anchor="t">
            <a:spAutoFit/>
          </a:bodyPr>
          <a:lstStyle/>
          <a:p>
            <a:pPr algn="l">
              <a:lnSpc>
                <a:spcPts val="2519"/>
              </a:lnSpc>
            </a:pPr>
            <a:r>
              <a:rPr lang="en-US" sz="1799" u="none" strike="noStrike">
                <a:solidFill>
                  <a:srgbClr val="FFFFFF"/>
                </a:solidFill>
                <a:latin typeface="Open Sans"/>
              </a:rPr>
              <a:t>In a dynamic market, strategic expansion is crucial for sustained growth. This analysis delves into comprehensive data to pinpoint optimal locations, understand market trends, and provide actionable insights for informed decision-making.</a:t>
            </a:r>
          </a:p>
        </p:txBody>
      </p:sp>
      <p:sp>
        <p:nvSpPr>
          <p:cNvPr id="13" name="TextBox 13"/>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4" name="TextBox 14"/>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5" name="TextBox 15"/>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6" name="TextBox 16"/>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7" name="TextBox 17"/>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18" name="TextBox 18"/>
          <p:cNvSpPr txBox="1"/>
          <p:nvPr/>
        </p:nvSpPr>
        <p:spPr>
          <a:xfrm>
            <a:off x="9414698" y="4973126"/>
            <a:ext cx="4182617" cy="411046"/>
          </a:xfrm>
          <a:prstGeom prst="rect">
            <a:avLst/>
          </a:prstGeom>
        </p:spPr>
        <p:txBody>
          <a:bodyPr lIns="0" tIns="0" rIns="0" bIns="0" rtlCol="0" anchor="t">
            <a:spAutoFit/>
          </a:bodyPr>
          <a:lstStyle/>
          <a:p>
            <a:pPr>
              <a:lnSpc>
                <a:spcPts val="3446"/>
              </a:lnSpc>
              <a:spcBef>
                <a:spcPct val="0"/>
              </a:spcBef>
            </a:pPr>
            <a:r>
              <a:rPr lang="en-US" sz="2461">
                <a:solidFill>
                  <a:srgbClr val="DB8E16"/>
                </a:solidFill>
                <a:latin typeface="Open Sans Bold"/>
              </a:rPr>
              <a:t>Introduction</a:t>
            </a:r>
          </a:p>
        </p:txBody>
      </p:sp>
      <p:sp>
        <p:nvSpPr>
          <p:cNvPr id="19" name="TextBox 19"/>
          <p:cNvSpPr txBox="1"/>
          <p:nvPr/>
        </p:nvSpPr>
        <p:spPr>
          <a:xfrm>
            <a:off x="9414698" y="7129086"/>
            <a:ext cx="4182617" cy="411046"/>
          </a:xfrm>
          <a:prstGeom prst="rect">
            <a:avLst/>
          </a:prstGeom>
        </p:spPr>
        <p:txBody>
          <a:bodyPr lIns="0" tIns="0" rIns="0" bIns="0" rtlCol="0" anchor="t">
            <a:spAutoFit/>
          </a:bodyPr>
          <a:lstStyle/>
          <a:p>
            <a:pPr>
              <a:lnSpc>
                <a:spcPts val="3446"/>
              </a:lnSpc>
              <a:spcBef>
                <a:spcPct val="0"/>
              </a:spcBef>
            </a:pPr>
            <a:r>
              <a:rPr lang="en-US" sz="2461">
                <a:solidFill>
                  <a:srgbClr val="DB8E16"/>
                </a:solidFill>
                <a:latin typeface="Open Sans Bold"/>
              </a:rPr>
              <a:t>Key Components</a:t>
            </a:r>
          </a:p>
        </p:txBody>
      </p:sp>
      <p:sp>
        <p:nvSpPr>
          <p:cNvPr id="20" name="TextBox 20"/>
          <p:cNvSpPr txBox="1"/>
          <p:nvPr/>
        </p:nvSpPr>
        <p:spPr>
          <a:xfrm>
            <a:off x="9953444" y="7657276"/>
            <a:ext cx="7984165" cy="1240155"/>
          </a:xfrm>
          <a:prstGeom prst="rect">
            <a:avLst/>
          </a:prstGeom>
        </p:spPr>
        <p:txBody>
          <a:bodyPr lIns="0" tIns="0" rIns="0" bIns="0" rtlCol="0" anchor="t">
            <a:spAutoFit/>
          </a:bodyPr>
          <a:lstStyle/>
          <a:p>
            <a:pPr marL="388618" lvl="1" indent="-194309">
              <a:lnSpc>
                <a:spcPts val="2519"/>
              </a:lnSpc>
              <a:buFont typeface="Arial"/>
              <a:buChar char="•"/>
            </a:pPr>
            <a:r>
              <a:rPr lang="en-US" sz="1799">
                <a:solidFill>
                  <a:srgbClr val="FFFFFF"/>
                </a:solidFill>
                <a:latin typeface="Open Sans"/>
              </a:rPr>
              <a:t>Objective assessment of countries and cities for new restaurant openings.</a:t>
            </a:r>
          </a:p>
          <a:p>
            <a:pPr marL="388618" lvl="1" indent="-194309">
              <a:lnSpc>
                <a:spcPts val="2519"/>
              </a:lnSpc>
              <a:buFont typeface="Arial"/>
              <a:buChar char="•"/>
            </a:pPr>
            <a:r>
              <a:rPr lang="en-US" sz="1799">
                <a:solidFill>
                  <a:srgbClr val="FFFFFF"/>
                </a:solidFill>
                <a:latin typeface="Open Sans"/>
              </a:rPr>
              <a:t>In-depth analysis of factors impacting restaurant success.</a:t>
            </a:r>
          </a:p>
          <a:p>
            <a:pPr marL="388618" lvl="1" indent="-194309" algn="l">
              <a:lnSpc>
                <a:spcPts val="2519"/>
              </a:lnSpc>
              <a:buFont typeface="Arial"/>
              <a:buChar char="•"/>
            </a:pPr>
            <a:r>
              <a:rPr lang="en-US" sz="1799">
                <a:solidFill>
                  <a:srgbClr val="FFFFFF"/>
                </a:solidFill>
                <a:latin typeface="Open Sans"/>
              </a:rPr>
              <a:t>Recommendations rooted in data-driven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708287" y="1727697"/>
            <a:ext cx="6670420" cy="1123950"/>
          </a:xfrm>
          <a:prstGeom prst="rect">
            <a:avLst/>
          </a:prstGeom>
        </p:spPr>
        <p:txBody>
          <a:bodyPr lIns="0" tIns="0" rIns="0" bIns="0" rtlCol="0" anchor="t">
            <a:spAutoFit/>
          </a:bodyPr>
          <a:lstStyle/>
          <a:p>
            <a:pPr algn="ctr">
              <a:lnSpc>
                <a:spcPts val="8775"/>
              </a:lnSpc>
            </a:pPr>
            <a:r>
              <a:rPr lang="en-US" sz="7500">
                <a:solidFill>
                  <a:srgbClr val="FFFFFF"/>
                </a:solidFill>
                <a:latin typeface="Anton"/>
              </a:rPr>
              <a:t>DATA OVERVIEW</a:t>
            </a:r>
          </a:p>
        </p:txBody>
      </p:sp>
      <p:sp>
        <p:nvSpPr>
          <p:cNvPr id="6" name="TextBox 6"/>
          <p:cNvSpPr txBox="1"/>
          <p:nvPr/>
        </p:nvSpPr>
        <p:spPr>
          <a:xfrm>
            <a:off x="268049" y="3181618"/>
            <a:ext cx="17663977" cy="6391911"/>
          </a:xfrm>
          <a:prstGeom prst="rect">
            <a:avLst/>
          </a:prstGeom>
        </p:spPr>
        <p:txBody>
          <a:bodyPr lIns="0" tIns="0" rIns="0" bIns="0" rtlCol="0" anchor="t">
            <a:spAutoFit/>
          </a:bodyPr>
          <a:lstStyle/>
          <a:p>
            <a:pPr>
              <a:lnSpc>
                <a:spcPts val="3639"/>
              </a:lnSpc>
            </a:pPr>
            <a:r>
              <a:rPr lang="en-US" sz="2599">
                <a:solidFill>
                  <a:srgbClr val="FFFFFF"/>
                </a:solidFill>
                <a:latin typeface="Open Sans"/>
              </a:rPr>
              <a:t>In navigating the vast landscape of our dataset, we encounter a rich tapestry of information encapsulating the essence of our restaurant exploration. Comprising 26 essential attributes, each facet holds a unique key to unraveling insights into the culinary world. From the nuanced nuances of restaurant names and locations to the palpable metrics of ratings, cost, and customer engagement, our data weaves a narrative waiting to be deciphered.</a:t>
            </a:r>
          </a:p>
          <a:p>
            <a:pPr>
              <a:lnSpc>
                <a:spcPts val="3639"/>
              </a:lnSpc>
            </a:pPr>
            <a:r>
              <a:rPr lang="en-US" sz="2599">
                <a:solidFill>
                  <a:srgbClr val="FFFFFF"/>
                </a:solidFill>
                <a:latin typeface="Open Sans"/>
              </a:rPr>
              <a:t>Among the highlights:</a:t>
            </a:r>
          </a:p>
          <a:p>
            <a:pPr marL="561334" lvl="1" indent="-280667">
              <a:lnSpc>
                <a:spcPts val="3639"/>
              </a:lnSpc>
              <a:buFont typeface="Arial"/>
              <a:buChar char="•"/>
            </a:pPr>
            <a:r>
              <a:rPr lang="en-US" sz="2599">
                <a:solidFill>
                  <a:srgbClr val="FFFFFF"/>
                </a:solidFill>
                <a:latin typeface="Open Sans"/>
              </a:rPr>
              <a:t>Restaurant Identity: Unveiling establishments through distinctive IDs and names.</a:t>
            </a:r>
          </a:p>
          <a:p>
            <a:pPr marL="561334" lvl="1" indent="-280667">
              <a:lnSpc>
                <a:spcPts val="3639"/>
              </a:lnSpc>
              <a:buFont typeface="Arial"/>
              <a:buChar char="•"/>
            </a:pPr>
            <a:r>
              <a:rPr lang="en-US" sz="2599">
                <a:solidFill>
                  <a:srgbClr val="FFFFFF"/>
                </a:solidFill>
                <a:latin typeface="Open Sans"/>
              </a:rPr>
              <a:t>Geographical Insights: Country codes, city coordinates, and addresses map our gastronomic journey.</a:t>
            </a:r>
          </a:p>
          <a:p>
            <a:pPr marL="561334" lvl="1" indent="-280667">
              <a:lnSpc>
                <a:spcPts val="3639"/>
              </a:lnSpc>
              <a:buFont typeface="Arial"/>
              <a:buChar char="•"/>
            </a:pPr>
            <a:r>
              <a:rPr lang="en-US" sz="2599">
                <a:solidFill>
                  <a:srgbClr val="FFFFFF"/>
                </a:solidFill>
                <a:latin typeface="Open Sans"/>
              </a:rPr>
              <a:t>Culinary Diversity: The array of cuisines beckoning exploration.</a:t>
            </a:r>
          </a:p>
          <a:p>
            <a:pPr marL="561334" lvl="1" indent="-280667">
              <a:lnSpc>
                <a:spcPts val="3639"/>
              </a:lnSpc>
              <a:buFont typeface="Arial"/>
              <a:buChar char="•"/>
            </a:pPr>
            <a:r>
              <a:rPr lang="en-US" sz="2599">
                <a:solidFill>
                  <a:srgbClr val="FFFFFF"/>
                </a:solidFill>
                <a:latin typeface="Open Sans"/>
              </a:rPr>
              <a:t>Operational Dynamics: From table bookings to online delivery, we delve into the operational intricacies.</a:t>
            </a:r>
          </a:p>
          <a:p>
            <a:pPr marL="561334" lvl="1" indent="-280667">
              <a:lnSpc>
                <a:spcPts val="3639"/>
              </a:lnSpc>
              <a:buFont typeface="Arial"/>
              <a:buChar char="•"/>
            </a:pPr>
            <a:r>
              <a:rPr lang="en-US" sz="2599">
                <a:solidFill>
                  <a:srgbClr val="FFFFFF"/>
                </a:solidFill>
                <a:latin typeface="Open Sans"/>
              </a:rPr>
              <a:t>Cost Considerations: Unraveling the cost tapestry with price ranges, average costs, and currency nuances.</a:t>
            </a:r>
          </a:p>
          <a:p>
            <a:pPr marL="561334" lvl="1" indent="-280667">
              <a:lnSpc>
                <a:spcPts val="3639"/>
              </a:lnSpc>
              <a:buFont typeface="Arial"/>
              <a:buChar char="•"/>
            </a:pPr>
            <a:r>
              <a:rPr lang="en-US" sz="2599">
                <a:solidFill>
                  <a:srgbClr val="FFFFFF"/>
                </a:solidFill>
                <a:latin typeface="Open Sans"/>
              </a:rPr>
              <a:t>Ratings Realm: The qualitative realm of customer feedback and ratings.</a:t>
            </a:r>
          </a:p>
          <a:p>
            <a:pPr marL="561334" lvl="1" indent="-280667">
              <a:lnSpc>
                <a:spcPts val="3639"/>
              </a:lnSpc>
              <a:buFont typeface="Arial"/>
              <a:buChar char="•"/>
            </a:pPr>
            <a:r>
              <a:rPr lang="en-US" sz="2599">
                <a:solidFill>
                  <a:srgbClr val="FFFFFF"/>
                </a:solidFill>
                <a:latin typeface="Open Sans"/>
              </a:rPr>
              <a:t>Temporal Dimensions: Chronological details, including the opening year, add a historical context.</a:t>
            </a:r>
          </a:p>
          <a:p>
            <a:pPr marL="561334" lvl="1" indent="-280667">
              <a:lnSpc>
                <a:spcPts val="3639"/>
              </a:lnSpc>
              <a:buFont typeface="Arial"/>
              <a:buChar char="•"/>
            </a:pPr>
            <a:r>
              <a:rPr lang="en-US" sz="2599">
                <a:solidFill>
                  <a:srgbClr val="FFFFFF"/>
                </a:solidFill>
                <a:latin typeface="Open Sans"/>
              </a:rPr>
              <a:t>Global Perspectives: Customized insights into currency conversions and international perspectives.</a:t>
            </a:r>
          </a:p>
          <a:p>
            <a:pPr>
              <a:lnSpc>
                <a:spcPts val="3639"/>
              </a:lnSpc>
              <a:spcBef>
                <a:spcPct val="0"/>
              </a:spcBef>
            </a:pPr>
            <a:endParaRPr lang="en-US" sz="2599">
              <a:solidFill>
                <a:srgbClr val="FFFFFF"/>
              </a:solidFill>
              <a:latin typeface="Open Sans"/>
            </a:endParaRPr>
          </a:p>
        </p:txBody>
      </p:sp>
      <p:sp>
        <p:nvSpPr>
          <p:cNvPr id="7" name="TextBox 7"/>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8" name="TextBox 8"/>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9" name="TextBox 9"/>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0" name="TextBox 10"/>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1" name="TextBox 11"/>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3837187">
            <a:off x="-4561913" y="2237152"/>
            <a:ext cx="12863106" cy="11272759"/>
          </a:xfrm>
          <a:custGeom>
            <a:avLst/>
            <a:gdLst/>
            <a:ahLst/>
            <a:cxnLst/>
            <a:rect l="l" t="t" r="r" b="b"/>
            <a:pathLst>
              <a:path w="12863106" h="11272759">
                <a:moveTo>
                  <a:pt x="0" y="0"/>
                </a:moveTo>
                <a:lnTo>
                  <a:pt x="12863106" y="0"/>
                </a:lnTo>
                <a:lnTo>
                  <a:pt x="12863106" y="11272758"/>
                </a:lnTo>
                <a:lnTo>
                  <a:pt x="0" y="11272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471893" y="1442033"/>
            <a:ext cx="7437692" cy="7402935"/>
            <a:chOff x="0" y="0"/>
            <a:chExt cx="4565904" cy="4544567"/>
          </a:xfrm>
        </p:grpSpPr>
        <p:sp>
          <p:nvSpPr>
            <p:cNvPr id="7" name="Freeform 7"/>
            <p:cNvSpPr/>
            <p:nvPr/>
          </p:nvSpPr>
          <p:spPr>
            <a:xfrm>
              <a:off x="0" y="0"/>
              <a:ext cx="4565904" cy="4544567"/>
            </a:xfrm>
            <a:custGeom>
              <a:avLst/>
              <a:gdLst/>
              <a:ahLst/>
              <a:cxnLst/>
              <a:rect l="l" t="t" r="r" b="b"/>
              <a:pathLst>
                <a:path w="4565904" h="4544567">
                  <a:moveTo>
                    <a:pt x="4565904" y="4544567"/>
                  </a:moveTo>
                  <a:lnTo>
                    <a:pt x="0" y="4544567"/>
                  </a:lnTo>
                  <a:lnTo>
                    <a:pt x="0" y="0"/>
                  </a:lnTo>
                  <a:lnTo>
                    <a:pt x="4565904" y="0"/>
                  </a:lnTo>
                  <a:lnTo>
                    <a:pt x="4565904" y="4544567"/>
                  </a:lnTo>
                  <a:close/>
                </a:path>
              </a:pathLst>
            </a:custGeom>
            <a:blipFill>
              <a:blip r:embed="rId4"/>
              <a:stretch>
                <a:fillRect l="-16" r="-16"/>
              </a:stretch>
            </a:blipFill>
          </p:spPr>
        </p:sp>
        <p:sp>
          <p:nvSpPr>
            <p:cNvPr id="8" name="Freeform 8"/>
            <p:cNvSpPr/>
            <p:nvPr/>
          </p:nvSpPr>
          <p:spPr>
            <a:xfrm>
              <a:off x="39186" y="-75265"/>
              <a:ext cx="4505471" cy="4650580"/>
            </a:xfrm>
            <a:custGeom>
              <a:avLst/>
              <a:gdLst/>
              <a:ahLst/>
              <a:cxnLst/>
              <a:rect l="l" t="t" r="r" b="b"/>
              <a:pathLst>
                <a:path w="4505471" h="4650580">
                  <a:moveTo>
                    <a:pt x="3667159" y="3415751"/>
                  </a:moveTo>
                  <a:cubicBezTo>
                    <a:pt x="3795965" y="3533254"/>
                    <a:pt x="3910772" y="3707126"/>
                    <a:pt x="3859861" y="3888976"/>
                  </a:cubicBezTo>
                  <a:cubicBezTo>
                    <a:pt x="3813124" y="4055920"/>
                    <a:pt x="3648563" y="4201414"/>
                    <a:pt x="3507175" y="4288776"/>
                  </a:cubicBezTo>
                  <a:cubicBezTo>
                    <a:pt x="3284047" y="4426644"/>
                    <a:pt x="2762085" y="4650580"/>
                    <a:pt x="2547472" y="4387898"/>
                  </a:cubicBezTo>
                  <a:cubicBezTo>
                    <a:pt x="2380751" y="4183834"/>
                    <a:pt x="2424554" y="3825915"/>
                    <a:pt x="2548204" y="3612329"/>
                  </a:cubicBezTo>
                  <a:cubicBezTo>
                    <a:pt x="2747120" y="3268735"/>
                    <a:pt x="3208558" y="3131792"/>
                    <a:pt x="3557003" y="3334890"/>
                  </a:cubicBezTo>
                  <a:cubicBezTo>
                    <a:pt x="3596017" y="3357631"/>
                    <a:pt x="3632967" y="3384560"/>
                    <a:pt x="3667159" y="3415751"/>
                  </a:cubicBezTo>
                  <a:close/>
                  <a:moveTo>
                    <a:pt x="1992447" y="3791818"/>
                  </a:moveTo>
                  <a:cubicBezTo>
                    <a:pt x="2010137" y="3735023"/>
                    <a:pt x="2026966" y="3678482"/>
                    <a:pt x="2044809" y="3624143"/>
                  </a:cubicBezTo>
                  <a:cubicBezTo>
                    <a:pt x="2155323" y="3287600"/>
                    <a:pt x="2467546" y="3015212"/>
                    <a:pt x="2805618" y="2922461"/>
                  </a:cubicBezTo>
                  <a:cubicBezTo>
                    <a:pt x="3205451" y="2812765"/>
                    <a:pt x="3666233" y="2918375"/>
                    <a:pt x="4018231" y="2699287"/>
                  </a:cubicBezTo>
                  <a:cubicBezTo>
                    <a:pt x="4278232" y="2537458"/>
                    <a:pt x="4415573" y="2226502"/>
                    <a:pt x="4442630" y="1921440"/>
                  </a:cubicBezTo>
                  <a:cubicBezTo>
                    <a:pt x="4505471" y="1212925"/>
                    <a:pt x="4013209" y="517056"/>
                    <a:pt x="3350583" y="258527"/>
                  </a:cubicBezTo>
                  <a:cubicBezTo>
                    <a:pt x="2687957" y="0"/>
                    <a:pt x="1905716" y="147565"/>
                    <a:pt x="1323944" y="556780"/>
                  </a:cubicBezTo>
                  <a:cubicBezTo>
                    <a:pt x="742171" y="965997"/>
                    <a:pt x="351113" y="1609760"/>
                    <a:pt x="157854" y="2294298"/>
                  </a:cubicBezTo>
                  <a:cubicBezTo>
                    <a:pt x="50189" y="2675657"/>
                    <a:pt x="0" y="3083913"/>
                    <a:pt x="98444" y="3467756"/>
                  </a:cubicBezTo>
                  <a:cubicBezTo>
                    <a:pt x="196887" y="3851595"/>
                    <a:pt x="463655" y="4206901"/>
                    <a:pt x="838105" y="4336516"/>
                  </a:cubicBezTo>
                  <a:cubicBezTo>
                    <a:pt x="1064617" y="4414922"/>
                    <a:pt x="1328292" y="4473641"/>
                    <a:pt x="1561066" y="4386798"/>
                  </a:cubicBezTo>
                  <a:cubicBezTo>
                    <a:pt x="1822906" y="4289110"/>
                    <a:pt x="1915759" y="4038047"/>
                    <a:pt x="1992447" y="3791818"/>
                  </a:cubicBezTo>
                  <a:close/>
                </a:path>
              </a:pathLst>
            </a:custGeom>
            <a:blipFill>
              <a:blip r:embed="rId5"/>
              <a:stretch>
                <a:fillRect l="-17363" t="-33352" b="-43720"/>
              </a:stretch>
            </a:blipFill>
          </p:spPr>
        </p:sp>
      </p:grpSp>
      <p:sp>
        <p:nvSpPr>
          <p:cNvPr id="9" name="TextBox 9"/>
          <p:cNvSpPr txBox="1"/>
          <p:nvPr/>
        </p:nvSpPr>
        <p:spPr>
          <a:xfrm>
            <a:off x="10491121" y="2263132"/>
            <a:ext cx="5320262" cy="1123950"/>
          </a:xfrm>
          <a:prstGeom prst="rect">
            <a:avLst/>
          </a:prstGeom>
        </p:spPr>
        <p:txBody>
          <a:bodyPr lIns="0" tIns="0" rIns="0" bIns="0" rtlCol="0" anchor="t">
            <a:spAutoFit/>
          </a:bodyPr>
          <a:lstStyle/>
          <a:p>
            <a:pPr>
              <a:lnSpc>
                <a:spcPts val="8775"/>
              </a:lnSpc>
            </a:pPr>
            <a:r>
              <a:rPr lang="en-US" sz="7500">
                <a:solidFill>
                  <a:srgbClr val="FFFFFF"/>
                </a:solidFill>
                <a:latin typeface="Anton"/>
              </a:rPr>
              <a:t>METHODOLOGY</a:t>
            </a:r>
          </a:p>
        </p:txBody>
      </p:sp>
      <p:grpSp>
        <p:nvGrpSpPr>
          <p:cNvPr id="10" name="Group 10"/>
          <p:cNvGrpSpPr/>
          <p:nvPr/>
        </p:nvGrpSpPr>
        <p:grpSpPr>
          <a:xfrm>
            <a:off x="10491121" y="4015604"/>
            <a:ext cx="677751" cy="67775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3" name="TextBox 13"/>
          <p:cNvSpPr txBox="1"/>
          <p:nvPr/>
        </p:nvSpPr>
        <p:spPr>
          <a:xfrm>
            <a:off x="11511772" y="4191602"/>
            <a:ext cx="4593741" cy="297180"/>
          </a:xfrm>
          <a:prstGeom prst="rect">
            <a:avLst/>
          </a:prstGeom>
        </p:spPr>
        <p:txBody>
          <a:bodyPr lIns="0" tIns="0" rIns="0" bIns="0" rtlCol="0" anchor="t">
            <a:spAutoFit/>
          </a:bodyPr>
          <a:lstStyle/>
          <a:p>
            <a:pPr>
              <a:lnSpc>
                <a:spcPts val="2519"/>
              </a:lnSpc>
              <a:spcBef>
                <a:spcPct val="0"/>
              </a:spcBef>
            </a:pPr>
            <a:r>
              <a:rPr lang="en-US" sz="1799">
                <a:solidFill>
                  <a:srgbClr val="FFFFFF"/>
                </a:solidFill>
                <a:latin typeface="Open Sans"/>
              </a:rPr>
              <a:t>Streamlined Approach</a:t>
            </a:r>
          </a:p>
        </p:txBody>
      </p:sp>
      <p:sp>
        <p:nvSpPr>
          <p:cNvPr id="14" name="TextBox 14"/>
          <p:cNvSpPr txBox="1"/>
          <p:nvPr/>
        </p:nvSpPr>
        <p:spPr>
          <a:xfrm>
            <a:off x="10581941" y="419160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grpSp>
        <p:nvGrpSpPr>
          <p:cNvPr id="15" name="Group 15"/>
          <p:cNvGrpSpPr/>
          <p:nvPr/>
        </p:nvGrpSpPr>
        <p:grpSpPr>
          <a:xfrm>
            <a:off x="10581941" y="6481445"/>
            <a:ext cx="677751" cy="67775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TextBox 18"/>
          <p:cNvSpPr txBox="1"/>
          <p:nvPr/>
        </p:nvSpPr>
        <p:spPr>
          <a:xfrm>
            <a:off x="11412970" y="4711065"/>
            <a:ext cx="6094744" cy="1757045"/>
          </a:xfrm>
          <a:prstGeom prst="rect">
            <a:avLst/>
          </a:prstGeom>
        </p:spPr>
        <p:txBody>
          <a:bodyPr lIns="0" tIns="0" rIns="0" bIns="0" rtlCol="0" anchor="t">
            <a:spAutoFit/>
          </a:bodyPr>
          <a:lstStyle/>
          <a:p>
            <a:pPr marL="367029" lvl="1" indent="-183514" algn="l">
              <a:lnSpc>
                <a:spcPts val="2379"/>
              </a:lnSpc>
              <a:spcBef>
                <a:spcPct val="0"/>
              </a:spcBef>
              <a:buFont typeface="Arial"/>
              <a:buChar char="•"/>
            </a:pPr>
            <a:r>
              <a:rPr lang="en-US" sz="1699" u="none" strike="noStrike">
                <a:solidFill>
                  <a:srgbClr val="FFFFFF"/>
                </a:solidFill>
                <a:latin typeface="Open Sans"/>
              </a:rPr>
              <a:t>Data Cleansing: Thorough cleanup, from city names to format consistency.</a:t>
            </a:r>
          </a:p>
          <a:p>
            <a:pPr marL="367029" lvl="1" indent="-183514" algn="l">
              <a:lnSpc>
                <a:spcPts val="2379"/>
              </a:lnSpc>
              <a:spcBef>
                <a:spcPct val="0"/>
              </a:spcBef>
              <a:buFont typeface="Arial"/>
              <a:buChar char="•"/>
            </a:pPr>
            <a:r>
              <a:rPr lang="en-US" sz="1699" u="none" strike="noStrike">
                <a:solidFill>
                  <a:srgbClr val="FFFFFF"/>
                </a:solidFill>
                <a:latin typeface="Open Sans"/>
              </a:rPr>
              <a:t>Enrichment Strategies: Infusing country descriptions and expanding our dataset.</a:t>
            </a:r>
          </a:p>
          <a:p>
            <a:pPr marL="367029" lvl="1" indent="-183514" algn="l">
              <a:lnSpc>
                <a:spcPts val="2379"/>
              </a:lnSpc>
              <a:spcBef>
                <a:spcPct val="0"/>
              </a:spcBef>
              <a:buFont typeface="Arial"/>
              <a:buChar char="•"/>
            </a:pPr>
            <a:r>
              <a:rPr lang="en-US" sz="1699" u="none" strike="noStrike">
                <a:solidFill>
                  <a:srgbClr val="FFFFFF"/>
                </a:solidFill>
                <a:latin typeface="Open Sans"/>
              </a:rPr>
              <a:t>Analytical Framework: Excel's pivot tables, IF functions, and statistical tools.</a:t>
            </a:r>
          </a:p>
        </p:txBody>
      </p:sp>
      <p:sp>
        <p:nvSpPr>
          <p:cNvPr id="19" name="TextBox 19"/>
          <p:cNvSpPr txBox="1"/>
          <p:nvPr/>
        </p:nvSpPr>
        <p:spPr>
          <a:xfrm>
            <a:off x="10672761" y="665744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0" name="TextBox 20"/>
          <p:cNvSpPr txBox="1"/>
          <p:nvPr/>
        </p:nvSpPr>
        <p:spPr>
          <a:xfrm>
            <a:off x="11412970" y="6657443"/>
            <a:ext cx="4593741" cy="297180"/>
          </a:xfrm>
          <a:prstGeom prst="rect">
            <a:avLst/>
          </a:prstGeom>
        </p:spPr>
        <p:txBody>
          <a:bodyPr lIns="0" tIns="0" rIns="0" bIns="0" rtlCol="0" anchor="t">
            <a:spAutoFit/>
          </a:bodyPr>
          <a:lstStyle/>
          <a:p>
            <a:pPr marL="0" lvl="0" indent="0" algn="l">
              <a:lnSpc>
                <a:spcPts val="2519"/>
              </a:lnSpc>
              <a:spcBef>
                <a:spcPct val="0"/>
              </a:spcBef>
            </a:pPr>
            <a:r>
              <a:rPr lang="en-US" sz="1799" u="none" strike="noStrike">
                <a:solidFill>
                  <a:srgbClr val="FFFFFF"/>
                </a:solidFill>
                <a:latin typeface="Open Sans"/>
              </a:rPr>
              <a:t>Toolbox Overview</a:t>
            </a:r>
          </a:p>
        </p:txBody>
      </p:sp>
      <p:sp>
        <p:nvSpPr>
          <p:cNvPr id="21" name="TextBox 21"/>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22" name="TextBox 22"/>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23" name="TextBox 23"/>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24" name="TextBox 24"/>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25" name="TextBox 25"/>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26" name="TextBox 26"/>
          <p:cNvSpPr txBox="1"/>
          <p:nvPr/>
        </p:nvSpPr>
        <p:spPr>
          <a:xfrm>
            <a:off x="11635511" y="7130621"/>
            <a:ext cx="6094744" cy="1166495"/>
          </a:xfrm>
          <a:prstGeom prst="rect">
            <a:avLst/>
          </a:prstGeom>
        </p:spPr>
        <p:txBody>
          <a:bodyPr lIns="0" tIns="0" rIns="0" bIns="0" rtlCol="0" anchor="t">
            <a:spAutoFit/>
          </a:bodyPr>
          <a:lstStyle/>
          <a:p>
            <a:pPr marL="367029" lvl="1" indent="-183514" algn="l">
              <a:lnSpc>
                <a:spcPts val="2379"/>
              </a:lnSpc>
              <a:spcBef>
                <a:spcPct val="0"/>
              </a:spcBef>
              <a:buFont typeface="Arial"/>
              <a:buChar char="•"/>
            </a:pPr>
            <a:r>
              <a:rPr lang="en-US" sz="1699" u="none" strike="noStrike">
                <a:solidFill>
                  <a:srgbClr val="FFFFFF"/>
                </a:solidFill>
                <a:latin typeface="Open Sans"/>
              </a:rPr>
              <a:t>Statistical Analysis: Uncovering trends and patterns.</a:t>
            </a:r>
          </a:p>
          <a:p>
            <a:pPr marL="367029" lvl="1" indent="-183514" algn="l">
              <a:lnSpc>
                <a:spcPts val="2379"/>
              </a:lnSpc>
              <a:spcBef>
                <a:spcPct val="0"/>
              </a:spcBef>
              <a:buFont typeface="Arial"/>
              <a:buChar char="•"/>
            </a:pPr>
            <a:r>
              <a:rPr lang="en-US" sz="1699" u="none" strike="noStrike">
                <a:solidFill>
                  <a:srgbClr val="FFFFFF"/>
                </a:solidFill>
                <a:latin typeface="Open Sans"/>
              </a:rPr>
              <a:t>Excel Functions: Pivot tables, LOOKUP, logical operators.</a:t>
            </a:r>
          </a:p>
          <a:p>
            <a:pPr marL="367029" lvl="1" indent="-183514" algn="l">
              <a:lnSpc>
                <a:spcPts val="2379"/>
              </a:lnSpc>
              <a:spcBef>
                <a:spcPct val="0"/>
              </a:spcBef>
              <a:buFont typeface="Arial"/>
              <a:buChar char="•"/>
            </a:pPr>
            <a:r>
              <a:rPr lang="en-US" sz="1699" u="none" strike="noStrike">
                <a:solidFill>
                  <a:srgbClr val="FFFFFF"/>
                </a:solidFill>
                <a:latin typeface="Open Sans"/>
              </a:rPr>
              <a:t>Balanced Precision: Technical insights in accessible language.</a:t>
            </a:r>
          </a:p>
        </p:txBody>
      </p:sp>
      <p:sp>
        <p:nvSpPr>
          <p:cNvPr id="27" name="TextBox 27"/>
          <p:cNvSpPr txBox="1"/>
          <p:nvPr/>
        </p:nvSpPr>
        <p:spPr>
          <a:xfrm>
            <a:off x="10829996" y="8682355"/>
            <a:ext cx="7127737" cy="575945"/>
          </a:xfrm>
          <a:prstGeom prst="rect">
            <a:avLst/>
          </a:prstGeom>
        </p:spPr>
        <p:txBody>
          <a:bodyPr lIns="0" tIns="0" rIns="0" bIns="0" rtlCol="0" anchor="t">
            <a:spAutoFit/>
          </a:bodyPr>
          <a:lstStyle/>
          <a:p>
            <a:pPr algn="l">
              <a:lnSpc>
                <a:spcPts val="2379"/>
              </a:lnSpc>
            </a:pPr>
            <a:r>
              <a:rPr lang="en-US" sz="1699">
                <a:solidFill>
                  <a:srgbClr val="FFFFFF"/>
                </a:solidFill>
                <a:latin typeface="Open Sans"/>
              </a:rPr>
              <a:t>This concise methodology underpins our analysis, ensuring precision, reliability, and strategic depth.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2" name="Freeform 2"/>
          <p:cNvSpPr/>
          <p:nvPr/>
        </p:nvSpPr>
        <p:spPr>
          <a:xfrm>
            <a:off x="11006253" y="536724"/>
            <a:ext cx="12863106" cy="11272759"/>
          </a:xfrm>
          <a:custGeom>
            <a:avLst/>
            <a:gdLst/>
            <a:ahLst/>
            <a:cxnLst/>
            <a:rect l="l" t="t" r="r" b="b"/>
            <a:pathLst>
              <a:path w="12863106" h="11272759">
                <a:moveTo>
                  <a:pt x="0" y="0"/>
                </a:moveTo>
                <a:lnTo>
                  <a:pt x="12863106" y="0"/>
                </a:lnTo>
                <a:lnTo>
                  <a:pt x="12863106" y="11272758"/>
                </a:lnTo>
                <a:lnTo>
                  <a:pt x="0" y="11272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259300" y="-976591"/>
            <a:ext cx="2005291" cy="200529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0172270" y="1638055"/>
            <a:ext cx="6535538" cy="7129678"/>
            <a:chOff x="0" y="0"/>
            <a:chExt cx="4191000" cy="4572000"/>
          </a:xfrm>
        </p:grpSpPr>
        <p:sp>
          <p:nvSpPr>
            <p:cNvPr id="7" name="Freeform 7"/>
            <p:cNvSpPr/>
            <p:nvPr/>
          </p:nvSpPr>
          <p:spPr>
            <a:xfrm>
              <a:off x="-64187" y="-46790"/>
              <a:ext cx="4273220" cy="4649923"/>
            </a:xfrm>
            <a:custGeom>
              <a:avLst/>
              <a:gdLst/>
              <a:ahLst/>
              <a:cxnLst/>
              <a:rect l="l" t="t" r="r" b="b"/>
              <a:pathLst>
                <a:path w="4273220" h="4649923">
                  <a:moveTo>
                    <a:pt x="3283197" y="3832621"/>
                  </a:moveTo>
                  <a:cubicBezTo>
                    <a:pt x="3385716" y="3676732"/>
                    <a:pt x="3484630" y="3518579"/>
                    <a:pt x="3589125" y="3363907"/>
                  </a:cubicBezTo>
                  <a:cubicBezTo>
                    <a:pt x="3724486" y="3159944"/>
                    <a:pt x="3861933" y="2957577"/>
                    <a:pt x="3986089" y="2746485"/>
                  </a:cubicBezTo>
                  <a:cubicBezTo>
                    <a:pt x="4110014" y="2535915"/>
                    <a:pt x="4222944" y="2311151"/>
                    <a:pt x="4248082" y="2068108"/>
                  </a:cubicBezTo>
                  <a:cubicBezTo>
                    <a:pt x="4273220" y="1825066"/>
                    <a:pt x="4194990" y="1558724"/>
                    <a:pt x="3998169" y="1413972"/>
                  </a:cubicBezTo>
                  <a:cubicBezTo>
                    <a:pt x="3780942" y="1254213"/>
                    <a:pt x="3476123" y="1273296"/>
                    <a:pt x="3242451" y="1138737"/>
                  </a:cubicBezTo>
                  <a:cubicBezTo>
                    <a:pt x="3069906" y="1039378"/>
                    <a:pt x="2953818" y="866668"/>
                    <a:pt x="2853097" y="694900"/>
                  </a:cubicBezTo>
                  <a:cubicBezTo>
                    <a:pt x="2752376" y="523133"/>
                    <a:pt x="2657766" y="342442"/>
                    <a:pt x="2509590" y="209440"/>
                  </a:cubicBezTo>
                  <a:cubicBezTo>
                    <a:pt x="2361412" y="76438"/>
                    <a:pt x="2142574" y="0"/>
                    <a:pt x="1959540" y="78370"/>
                  </a:cubicBezTo>
                  <a:cubicBezTo>
                    <a:pt x="1759750" y="163915"/>
                    <a:pt x="1670822" y="393114"/>
                    <a:pt x="1522514" y="551995"/>
                  </a:cubicBezTo>
                  <a:cubicBezTo>
                    <a:pt x="1219201" y="876929"/>
                    <a:pt x="690287" y="885482"/>
                    <a:pt x="360031" y="1182985"/>
                  </a:cubicBezTo>
                  <a:cubicBezTo>
                    <a:pt x="76437" y="1438455"/>
                    <a:pt x="0" y="1876865"/>
                    <a:pt x="123913" y="2237908"/>
                  </a:cubicBezTo>
                  <a:cubicBezTo>
                    <a:pt x="247825" y="2598952"/>
                    <a:pt x="545248" y="2882634"/>
                    <a:pt x="886959" y="3052674"/>
                  </a:cubicBezTo>
                  <a:cubicBezTo>
                    <a:pt x="1065407" y="3141473"/>
                    <a:pt x="1263275" y="3207133"/>
                    <a:pt x="1400344" y="3351855"/>
                  </a:cubicBezTo>
                  <a:cubicBezTo>
                    <a:pt x="1634975" y="3599586"/>
                    <a:pt x="1619291" y="3996824"/>
                    <a:pt x="1804156" y="4283623"/>
                  </a:cubicBezTo>
                  <a:cubicBezTo>
                    <a:pt x="1953732" y="4515674"/>
                    <a:pt x="2228929" y="4649923"/>
                    <a:pt x="2504159" y="4612602"/>
                  </a:cubicBezTo>
                  <a:cubicBezTo>
                    <a:pt x="2818136" y="4570028"/>
                    <a:pt x="2986294" y="4263118"/>
                    <a:pt x="3151167" y="4027804"/>
                  </a:cubicBezTo>
                  <a:cubicBezTo>
                    <a:pt x="3196272" y="3963431"/>
                    <a:pt x="3240054" y="3898226"/>
                    <a:pt x="3283197" y="3832621"/>
                  </a:cubicBezTo>
                  <a:close/>
                </a:path>
              </a:pathLst>
            </a:custGeom>
            <a:blipFill>
              <a:blip r:embed="rId4"/>
              <a:stretch>
                <a:fillRect t="-5190" b="-31973"/>
              </a:stretch>
            </a:blipFill>
          </p:spPr>
        </p:sp>
        <p:sp>
          <p:nvSpPr>
            <p:cNvPr id="8" name="Freeform 8"/>
            <p:cNvSpPr/>
            <p:nvPr/>
          </p:nvSpPr>
          <p:spPr>
            <a:xfrm>
              <a:off x="2447" y="0"/>
              <a:ext cx="4188553" cy="4572000"/>
            </a:xfrm>
            <a:custGeom>
              <a:avLst/>
              <a:gdLst/>
              <a:ahLst/>
              <a:cxnLst/>
              <a:rect l="l" t="t" r="r" b="b"/>
              <a:pathLst>
                <a:path w="4188553" h="4572000">
                  <a:moveTo>
                    <a:pt x="4188553" y="4572000"/>
                  </a:moveTo>
                  <a:lnTo>
                    <a:pt x="0" y="4572000"/>
                  </a:lnTo>
                  <a:lnTo>
                    <a:pt x="0" y="0"/>
                  </a:lnTo>
                  <a:lnTo>
                    <a:pt x="4188553" y="0"/>
                  </a:lnTo>
                  <a:lnTo>
                    <a:pt x="4188553" y="4572000"/>
                  </a:lnTo>
                  <a:close/>
                </a:path>
              </a:pathLst>
            </a:custGeom>
            <a:blipFill>
              <a:blip r:embed="rId5"/>
              <a:stretch>
                <a:fillRect l="-74" r="-74"/>
              </a:stretch>
            </a:blipFill>
          </p:spPr>
        </p:sp>
      </p:grpSp>
      <p:sp>
        <p:nvSpPr>
          <p:cNvPr id="9" name="TextBox 9"/>
          <p:cNvSpPr txBox="1"/>
          <p:nvPr/>
        </p:nvSpPr>
        <p:spPr>
          <a:xfrm>
            <a:off x="1765956" y="1657105"/>
            <a:ext cx="7868977" cy="2238375"/>
          </a:xfrm>
          <a:prstGeom prst="rect">
            <a:avLst/>
          </a:prstGeom>
        </p:spPr>
        <p:txBody>
          <a:bodyPr lIns="0" tIns="0" rIns="0" bIns="0" rtlCol="0" anchor="t">
            <a:spAutoFit/>
          </a:bodyPr>
          <a:lstStyle/>
          <a:p>
            <a:pPr>
              <a:lnSpc>
                <a:spcPts val="8775"/>
              </a:lnSpc>
            </a:pPr>
            <a:r>
              <a:rPr lang="en-US" sz="7500">
                <a:solidFill>
                  <a:srgbClr val="FFFFFF"/>
                </a:solidFill>
                <a:latin typeface="Anton"/>
              </a:rPr>
              <a:t>ANALYSIS OF OBJECTIVE QUESTIONS</a:t>
            </a:r>
          </a:p>
        </p:txBody>
      </p:sp>
      <p:sp>
        <p:nvSpPr>
          <p:cNvPr id="10" name="TextBox 10"/>
          <p:cNvSpPr txBox="1"/>
          <p:nvPr/>
        </p:nvSpPr>
        <p:spPr>
          <a:xfrm>
            <a:off x="828655" y="4081885"/>
            <a:ext cx="9343616" cy="4323715"/>
          </a:xfrm>
          <a:prstGeom prst="rect">
            <a:avLst/>
          </a:prstGeom>
        </p:spPr>
        <p:txBody>
          <a:bodyPr lIns="0" tIns="0" rIns="0" bIns="0" rtlCol="0" anchor="t">
            <a:spAutoFit/>
          </a:bodyPr>
          <a:lstStyle/>
          <a:p>
            <a:pPr marL="410208" lvl="1" indent="-205104" algn="l">
              <a:lnSpc>
                <a:spcPts val="2659"/>
              </a:lnSpc>
              <a:spcBef>
                <a:spcPct val="0"/>
              </a:spcBef>
              <a:buFont typeface="Arial"/>
              <a:buChar char="•"/>
            </a:pPr>
            <a:r>
              <a:rPr lang="en-US" sz="1899" u="none" strike="noStrike">
                <a:solidFill>
                  <a:srgbClr val="FFFFFF"/>
                </a:solidFill>
                <a:latin typeface="Open Sans"/>
              </a:rPr>
              <a:t>Data Overview: Explore tables, attributes, and data cleaning steps.</a:t>
            </a:r>
          </a:p>
          <a:p>
            <a:pPr marL="410208" lvl="1" indent="-205104" algn="l">
              <a:lnSpc>
                <a:spcPts val="2659"/>
              </a:lnSpc>
              <a:spcBef>
                <a:spcPct val="0"/>
              </a:spcBef>
              <a:buFont typeface="Arial"/>
              <a:buChar char="•"/>
            </a:pPr>
            <a:r>
              <a:rPr lang="en-US" sz="1899" u="none" strike="noStrike">
                <a:solidFill>
                  <a:srgbClr val="FFFFFF"/>
                </a:solidFill>
                <a:latin typeface="Open Sans"/>
              </a:rPr>
              <a:t>Geographical Insights: Examine restaurant distribution across countries and yearly openings.</a:t>
            </a:r>
          </a:p>
          <a:p>
            <a:pPr marL="410208" lvl="1" indent="-205104" algn="l">
              <a:lnSpc>
                <a:spcPts val="2659"/>
              </a:lnSpc>
              <a:spcBef>
                <a:spcPct val="0"/>
              </a:spcBef>
              <a:buFont typeface="Arial"/>
              <a:buChar char="•"/>
            </a:pPr>
            <a:r>
              <a:rPr lang="en-US" sz="1899" u="none" strike="noStrike">
                <a:solidFill>
                  <a:srgbClr val="FFFFFF"/>
                </a:solidFill>
                <a:latin typeface="Open Sans"/>
              </a:rPr>
              <a:t>Pricing Patterns: Analyze pricing trends and restaurant counts based on price range.</a:t>
            </a:r>
          </a:p>
          <a:p>
            <a:pPr marL="410208" lvl="1" indent="-205104" algn="l">
              <a:lnSpc>
                <a:spcPts val="2659"/>
              </a:lnSpc>
              <a:spcBef>
                <a:spcPct val="0"/>
              </a:spcBef>
              <a:buFont typeface="Arial"/>
              <a:buChar char="•"/>
            </a:pPr>
            <a:r>
              <a:rPr lang="en-US" sz="1899" u="none" strike="noStrike">
                <a:solidFill>
                  <a:srgbClr val="FFFFFF"/>
                </a:solidFill>
                <a:latin typeface="Open Sans"/>
              </a:rPr>
              <a:t>Popularity Metrics: Investigate voter counts and average ratings for key insights.</a:t>
            </a:r>
          </a:p>
          <a:p>
            <a:pPr marL="410208" lvl="1" indent="-205104" algn="l">
              <a:lnSpc>
                <a:spcPts val="2659"/>
              </a:lnSpc>
              <a:spcBef>
                <a:spcPct val="0"/>
              </a:spcBef>
              <a:buFont typeface="Arial"/>
              <a:buChar char="•"/>
            </a:pPr>
            <a:r>
              <a:rPr lang="en-US" sz="1899" u="none" strike="noStrike">
                <a:solidFill>
                  <a:srgbClr val="FFFFFF"/>
                </a:solidFill>
                <a:latin typeface="Open Sans"/>
              </a:rPr>
              <a:t>Conditional Analysis: Explore specific conditions and their impact on restaurant metrics.</a:t>
            </a:r>
          </a:p>
          <a:p>
            <a:pPr marL="410208" lvl="1" indent="-205104" algn="l">
              <a:lnSpc>
                <a:spcPts val="2659"/>
              </a:lnSpc>
              <a:spcBef>
                <a:spcPct val="0"/>
              </a:spcBef>
              <a:buFont typeface="Arial"/>
              <a:buChar char="•"/>
            </a:pPr>
            <a:r>
              <a:rPr lang="en-US" sz="1899" u="none" strike="noStrike">
                <a:solidFill>
                  <a:srgbClr val="FFFFFF"/>
                </a:solidFill>
                <a:latin typeface="Open Sans"/>
              </a:rPr>
              <a:t>Customized Pricing: Understand variations in average cost through customized pricing.</a:t>
            </a:r>
          </a:p>
          <a:p>
            <a:pPr marL="410208" lvl="1" indent="-205104" algn="l">
              <a:lnSpc>
                <a:spcPts val="2659"/>
              </a:lnSpc>
              <a:spcBef>
                <a:spcPct val="0"/>
              </a:spcBef>
              <a:buFont typeface="Arial"/>
              <a:buChar char="•"/>
            </a:pPr>
            <a:r>
              <a:rPr lang="en-US" sz="1899" u="none" strike="noStrike">
                <a:solidFill>
                  <a:srgbClr val="FFFFFF"/>
                </a:solidFill>
                <a:latin typeface="Open Sans"/>
              </a:rPr>
              <a:t>Array Formula Application: Discuss the use of array formulas for complex calculations.</a:t>
            </a:r>
          </a:p>
        </p:txBody>
      </p:sp>
      <p:sp>
        <p:nvSpPr>
          <p:cNvPr id="11" name="TextBox 11"/>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2" name="TextBox 12"/>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3" name="TextBox 13"/>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4" name="TextBox 14"/>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5" name="TextBox 15"/>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286331" y="7048033"/>
            <a:ext cx="2508235" cy="1347896"/>
            <a:chOff x="0" y="0"/>
            <a:chExt cx="1511617" cy="812325"/>
          </a:xfrm>
        </p:grpSpPr>
        <p:sp>
          <p:nvSpPr>
            <p:cNvPr id="6" name="Freeform 6"/>
            <p:cNvSpPr/>
            <p:nvPr/>
          </p:nvSpPr>
          <p:spPr>
            <a:xfrm>
              <a:off x="0" y="0"/>
              <a:ext cx="1511617" cy="812325"/>
            </a:xfrm>
            <a:custGeom>
              <a:avLst/>
              <a:gdLst/>
              <a:ahLst/>
              <a:cxnLst/>
              <a:rect l="l" t="t" r="r" b="b"/>
              <a:pathLst>
                <a:path w="1511617" h="812325">
                  <a:moveTo>
                    <a:pt x="70992" y="0"/>
                  </a:moveTo>
                  <a:lnTo>
                    <a:pt x="1440625" y="0"/>
                  </a:lnTo>
                  <a:cubicBezTo>
                    <a:pt x="1459453" y="0"/>
                    <a:pt x="1477510" y="7479"/>
                    <a:pt x="1490824" y="20793"/>
                  </a:cubicBezTo>
                  <a:cubicBezTo>
                    <a:pt x="1504137" y="34107"/>
                    <a:pt x="1511617" y="52164"/>
                    <a:pt x="1511617" y="70992"/>
                  </a:cubicBezTo>
                  <a:lnTo>
                    <a:pt x="1511617" y="741333"/>
                  </a:lnTo>
                  <a:cubicBezTo>
                    <a:pt x="1511617" y="780541"/>
                    <a:pt x="1479833" y="812325"/>
                    <a:pt x="1440625" y="812325"/>
                  </a:cubicBezTo>
                  <a:lnTo>
                    <a:pt x="70992" y="812325"/>
                  </a:lnTo>
                  <a:cubicBezTo>
                    <a:pt x="52164" y="812325"/>
                    <a:pt x="34107" y="804845"/>
                    <a:pt x="20793" y="791532"/>
                  </a:cubicBezTo>
                  <a:cubicBezTo>
                    <a:pt x="7479" y="778218"/>
                    <a:pt x="0" y="760161"/>
                    <a:pt x="0" y="741333"/>
                  </a:cubicBezTo>
                  <a:lnTo>
                    <a:pt x="0" y="70992"/>
                  </a:lnTo>
                  <a:cubicBezTo>
                    <a:pt x="0" y="52164"/>
                    <a:pt x="7479" y="34107"/>
                    <a:pt x="20793" y="20793"/>
                  </a:cubicBezTo>
                  <a:cubicBezTo>
                    <a:pt x="34107" y="7479"/>
                    <a:pt x="52164" y="0"/>
                    <a:pt x="70992" y="0"/>
                  </a:cubicBezTo>
                  <a:close/>
                </a:path>
              </a:pathLst>
            </a:custGeom>
            <a:blipFill>
              <a:blip r:embed="rId2"/>
              <a:stretch>
                <a:fillRect l="-3738" r="-3738"/>
              </a:stretch>
            </a:blipFill>
          </p:spPr>
        </p:sp>
      </p:grpSp>
      <p:grpSp>
        <p:nvGrpSpPr>
          <p:cNvPr id="7" name="Group 7"/>
          <p:cNvGrpSpPr/>
          <p:nvPr/>
        </p:nvGrpSpPr>
        <p:grpSpPr>
          <a:xfrm>
            <a:off x="5023166" y="7076608"/>
            <a:ext cx="2453626" cy="1319321"/>
            <a:chOff x="0" y="0"/>
            <a:chExt cx="1511617" cy="812800"/>
          </a:xfrm>
        </p:grpSpPr>
        <p:sp>
          <p:nvSpPr>
            <p:cNvPr id="8" name="Freeform 8"/>
            <p:cNvSpPr/>
            <p:nvPr/>
          </p:nvSpPr>
          <p:spPr>
            <a:xfrm>
              <a:off x="0" y="0"/>
              <a:ext cx="1511617" cy="812800"/>
            </a:xfrm>
            <a:custGeom>
              <a:avLst/>
              <a:gdLst/>
              <a:ahLst/>
              <a:cxnLst/>
              <a:rect l="l" t="t" r="r" b="b"/>
              <a:pathLst>
                <a:path w="1511617" h="812800">
                  <a:moveTo>
                    <a:pt x="72572" y="0"/>
                  </a:moveTo>
                  <a:lnTo>
                    <a:pt x="1439045" y="0"/>
                  </a:lnTo>
                  <a:cubicBezTo>
                    <a:pt x="1479125" y="0"/>
                    <a:pt x="1511617" y="32492"/>
                    <a:pt x="1511617" y="72572"/>
                  </a:cubicBezTo>
                  <a:lnTo>
                    <a:pt x="1511617" y="740228"/>
                  </a:lnTo>
                  <a:cubicBezTo>
                    <a:pt x="1511617" y="780308"/>
                    <a:pt x="1479125" y="812800"/>
                    <a:pt x="1439045" y="812800"/>
                  </a:cubicBezTo>
                  <a:lnTo>
                    <a:pt x="72572" y="812800"/>
                  </a:lnTo>
                  <a:cubicBezTo>
                    <a:pt x="32492" y="812800"/>
                    <a:pt x="0" y="780308"/>
                    <a:pt x="0" y="740228"/>
                  </a:cubicBezTo>
                  <a:lnTo>
                    <a:pt x="0" y="72572"/>
                  </a:lnTo>
                  <a:cubicBezTo>
                    <a:pt x="0" y="32492"/>
                    <a:pt x="32492" y="0"/>
                    <a:pt x="72572" y="0"/>
                  </a:cubicBezTo>
                  <a:close/>
                </a:path>
              </a:pathLst>
            </a:custGeom>
            <a:blipFill>
              <a:blip r:embed="rId3"/>
              <a:stretch>
                <a:fillRect l="-3770" r="-3770"/>
              </a:stretch>
            </a:blipFill>
          </p:spPr>
        </p:sp>
      </p:grpSp>
      <p:grpSp>
        <p:nvGrpSpPr>
          <p:cNvPr id="9" name="Group 9"/>
          <p:cNvGrpSpPr/>
          <p:nvPr/>
        </p:nvGrpSpPr>
        <p:grpSpPr>
          <a:xfrm>
            <a:off x="10817466" y="7095636"/>
            <a:ext cx="2435337" cy="1309487"/>
            <a:chOff x="0" y="0"/>
            <a:chExt cx="1511617" cy="812800"/>
          </a:xfrm>
        </p:grpSpPr>
        <p:sp>
          <p:nvSpPr>
            <p:cNvPr id="10" name="Freeform 10"/>
            <p:cNvSpPr/>
            <p:nvPr/>
          </p:nvSpPr>
          <p:spPr>
            <a:xfrm>
              <a:off x="0" y="0"/>
              <a:ext cx="1511617" cy="812800"/>
            </a:xfrm>
            <a:custGeom>
              <a:avLst/>
              <a:gdLst/>
              <a:ahLst/>
              <a:cxnLst/>
              <a:rect l="l" t="t" r="r" b="b"/>
              <a:pathLst>
                <a:path w="1511617" h="812800">
                  <a:moveTo>
                    <a:pt x="73117" y="0"/>
                  </a:moveTo>
                  <a:lnTo>
                    <a:pt x="1438500" y="0"/>
                  </a:lnTo>
                  <a:cubicBezTo>
                    <a:pt x="1457892" y="0"/>
                    <a:pt x="1476489" y="7703"/>
                    <a:pt x="1490201" y="21415"/>
                  </a:cubicBezTo>
                  <a:cubicBezTo>
                    <a:pt x="1503914" y="35127"/>
                    <a:pt x="1511617" y="53725"/>
                    <a:pt x="1511617" y="73117"/>
                  </a:cubicBezTo>
                  <a:lnTo>
                    <a:pt x="1511617" y="739683"/>
                  </a:lnTo>
                  <a:cubicBezTo>
                    <a:pt x="1511617" y="759075"/>
                    <a:pt x="1503914" y="777672"/>
                    <a:pt x="1490201" y="791385"/>
                  </a:cubicBezTo>
                  <a:cubicBezTo>
                    <a:pt x="1476489" y="805097"/>
                    <a:pt x="1457892" y="812800"/>
                    <a:pt x="1438500" y="812800"/>
                  </a:cubicBezTo>
                  <a:lnTo>
                    <a:pt x="73117" y="812800"/>
                  </a:lnTo>
                  <a:cubicBezTo>
                    <a:pt x="53725" y="812800"/>
                    <a:pt x="35127" y="805097"/>
                    <a:pt x="21415" y="791385"/>
                  </a:cubicBezTo>
                  <a:cubicBezTo>
                    <a:pt x="7703" y="777672"/>
                    <a:pt x="0" y="759075"/>
                    <a:pt x="0" y="739683"/>
                  </a:cubicBezTo>
                  <a:lnTo>
                    <a:pt x="0" y="73117"/>
                  </a:lnTo>
                  <a:cubicBezTo>
                    <a:pt x="0" y="53725"/>
                    <a:pt x="7703" y="35127"/>
                    <a:pt x="21415" y="21415"/>
                  </a:cubicBezTo>
                  <a:cubicBezTo>
                    <a:pt x="35127" y="7703"/>
                    <a:pt x="53725" y="0"/>
                    <a:pt x="73117" y="0"/>
                  </a:cubicBezTo>
                  <a:close/>
                </a:path>
              </a:pathLst>
            </a:custGeom>
            <a:blipFill>
              <a:blip r:embed="rId4"/>
              <a:stretch>
                <a:fillRect l="-3770" r="-3770"/>
              </a:stretch>
            </a:blipFill>
          </p:spPr>
        </p:sp>
      </p:grpSp>
      <p:grpSp>
        <p:nvGrpSpPr>
          <p:cNvPr id="11" name="Group 11"/>
          <p:cNvGrpSpPr/>
          <p:nvPr/>
        </p:nvGrpSpPr>
        <p:grpSpPr>
          <a:xfrm>
            <a:off x="7890945" y="7076608"/>
            <a:ext cx="2506110" cy="1347542"/>
            <a:chOff x="0" y="0"/>
            <a:chExt cx="1511617" cy="812800"/>
          </a:xfrm>
        </p:grpSpPr>
        <p:sp>
          <p:nvSpPr>
            <p:cNvPr id="12" name="Freeform 12"/>
            <p:cNvSpPr/>
            <p:nvPr/>
          </p:nvSpPr>
          <p:spPr>
            <a:xfrm>
              <a:off x="0" y="0"/>
              <a:ext cx="1511617" cy="812800"/>
            </a:xfrm>
            <a:custGeom>
              <a:avLst/>
              <a:gdLst/>
              <a:ahLst/>
              <a:cxnLst/>
              <a:rect l="l" t="t" r="r" b="b"/>
              <a:pathLst>
                <a:path w="1511617" h="812800">
                  <a:moveTo>
                    <a:pt x="71052" y="0"/>
                  </a:moveTo>
                  <a:lnTo>
                    <a:pt x="1440565" y="0"/>
                  </a:lnTo>
                  <a:cubicBezTo>
                    <a:pt x="1459409" y="0"/>
                    <a:pt x="1477481" y="7486"/>
                    <a:pt x="1490806" y="20811"/>
                  </a:cubicBezTo>
                  <a:cubicBezTo>
                    <a:pt x="1504131" y="34135"/>
                    <a:pt x="1511617" y="52208"/>
                    <a:pt x="1511617" y="71052"/>
                  </a:cubicBezTo>
                  <a:lnTo>
                    <a:pt x="1511617" y="741748"/>
                  </a:lnTo>
                  <a:cubicBezTo>
                    <a:pt x="1511617" y="760592"/>
                    <a:pt x="1504131" y="778665"/>
                    <a:pt x="1490806" y="791989"/>
                  </a:cubicBezTo>
                  <a:cubicBezTo>
                    <a:pt x="1477481" y="805314"/>
                    <a:pt x="1459409" y="812800"/>
                    <a:pt x="1440565" y="812800"/>
                  </a:cubicBezTo>
                  <a:lnTo>
                    <a:pt x="71052" y="812800"/>
                  </a:lnTo>
                  <a:cubicBezTo>
                    <a:pt x="52208" y="812800"/>
                    <a:pt x="34135" y="805314"/>
                    <a:pt x="20811" y="791989"/>
                  </a:cubicBezTo>
                  <a:cubicBezTo>
                    <a:pt x="7486" y="778665"/>
                    <a:pt x="0" y="760592"/>
                    <a:pt x="0" y="741748"/>
                  </a:cubicBezTo>
                  <a:lnTo>
                    <a:pt x="0" y="71052"/>
                  </a:lnTo>
                  <a:cubicBezTo>
                    <a:pt x="0" y="52208"/>
                    <a:pt x="7486" y="34135"/>
                    <a:pt x="20811" y="20811"/>
                  </a:cubicBezTo>
                  <a:cubicBezTo>
                    <a:pt x="34135" y="7486"/>
                    <a:pt x="52208" y="0"/>
                    <a:pt x="71052" y="0"/>
                  </a:cubicBezTo>
                  <a:close/>
                </a:path>
              </a:pathLst>
            </a:custGeom>
            <a:blipFill>
              <a:blip r:embed="rId5"/>
              <a:stretch>
                <a:fillRect t="-11992" b="-11992"/>
              </a:stretch>
            </a:blipFill>
          </p:spPr>
        </p:sp>
      </p:grpSp>
      <p:sp>
        <p:nvSpPr>
          <p:cNvPr id="13" name="Freeform 13"/>
          <p:cNvSpPr/>
          <p:nvPr/>
        </p:nvSpPr>
        <p:spPr>
          <a:xfrm>
            <a:off x="12378707" y="1605099"/>
            <a:ext cx="5095614" cy="3815840"/>
          </a:xfrm>
          <a:custGeom>
            <a:avLst/>
            <a:gdLst/>
            <a:ahLst/>
            <a:cxnLst/>
            <a:rect l="l" t="t" r="r" b="b"/>
            <a:pathLst>
              <a:path w="5095614" h="3815840">
                <a:moveTo>
                  <a:pt x="0" y="0"/>
                </a:moveTo>
                <a:lnTo>
                  <a:pt x="5095613" y="0"/>
                </a:lnTo>
                <a:lnTo>
                  <a:pt x="5095613" y="3815839"/>
                </a:lnTo>
                <a:lnTo>
                  <a:pt x="0" y="3815839"/>
                </a:lnTo>
                <a:lnTo>
                  <a:pt x="0" y="0"/>
                </a:lnTo>
                <a:close/>
              </a:path>
            </a:pathLst>
          </a:custGeom>
          <a:blipFill>
            <a:blip r:embed="rId6"/>
            <a:stretch>
              <a:fillRect/>
            </a:stretch>
          </a:blipFill>
        </p:spPr>
      </p:sp>
      <p:sp>
        <p:nvSpPr>
          <p:cNvPr id="14" name="TextBox 14"/>
          <p:cNvSpPr txBox="1"/>
          <p:nvPr/>
        </p:nvSpPr>
        <p:spPr>
          <a:xfrm rot="-5400000">
            <a:off x="-1460918" y="4666728"/>
            <a:ext cx="6076821" cy="953546"/>
          </a:xfrm>
          <a:prstGeom prst="rect">
            <a:avLst/>
          </a:prstGeom>
        </p:spPr>
        <p:txBody>
          <a:bodyPr lIns="0" tIns="0" rIns="0" bIns="0" rtlCol="0" anchor="t">
            <a:spAutoFit/>
          </a:bodyPr>
          <a:lstStyle/>
          <a:p>
            <a:pPr algn="ctr">
              <a:lnSpc>
                <a:spcPts val="7817"/>
              </a:lnSpc>
              <a:spcBef>
                <a:spcPct val="0"/>
              </a:spcBef>
            </a:pPr>
            <a:r>
              <a:rPr lang="en-US" sz="5583">
                <a:solidFill>
                  <a:srgbClr val="FFFFFF"/>
                </a:solidFill>
                <a:latin typeface="Anton"/>
              </a:rPr>
              <a:t>SUBJECTIVE ANALYSIS</a:t>
            </a:r>
          </a:p>
        </p:txBody>
      </p:sp>
      <p:sp>
        <p:nvSpPr>
          <p:cNvPr id="15" name="TextBox 15"/>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6" name="TextBox 16"/>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7" name="TextBox 17"/>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8" name="TextBox 18"/>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9" name="TextBox 19"/>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20" name="TextBox 20"/>
          <p:cNvSpPr txBox="1"/>
          <p:nvPr/>
        </p:nvSpPr>
        <p:spPr>
          <a:xfrm>
            <a:off x="2703811" y="885257"/>
            <a:ext cx="8113655" cy="1123950"/>
          </a:xfrm>
          <a:prstGeom prst="rect">
            <a:avLst/>
          </a:prstGeom>
        </p:spPr>
        <p:txBody>
          <a:bodyPr lIns="0" tIns="0" rIns="0" bIns="0" rtlCol="0" anchor="t">
            <a:spAutoFit/>
          </a:bodyPr>
          <a:lstStyle/>
          <a:p>
            <a:pPr>
              <a:lnSpc>
                <a:spcPts val="8775"/>
              </a:lnSpc>
            </a:pPr>
            <a:r>
              <a:rPr lang="en-US" sz="7500">
                <a:solidFill>
                  <a:srgbClr val="FFFFFF"/>
                </a:solidFill>
                <a:latin typeface="Anton"/>
              </a:rPr>
              <a:t>COUNTRY SUGGESTION</a:t>
            </a:r>
          </a:p>
        </p:txBody>
      </p:sp>
      <p:sp>
        <p:nvSpPr>
          <p:cNvPr id="21" name="TextBox 21"/>
          <p:cNvSpPr txBox="1"/>
          <p:nvPr/>
        </p:nvSpPr>
        <p:spPr>
          <a:xfrm>
            <a:off x="2895409" y="2825845"/>
            <a:ext cx="6919024" cy="575945"/>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FFFFFF"/>
                </a:solidFill>
                <a:latin typeface="Open Sans"/>
              </a:rPr>
              <a:t>Utilized Pivot tables with restaurant count and average ratings.</a:t>
            </a:r>
          </a:p>
          <a:p>
            <a:pPr marL="367029" lvl="1" indent="-183514" algn="l">
              <a:lnSpc>
                <a:spcPts val="2379"/>
              </a:lnSpc>
              <a:spcBef>
                <a:spcPct val="0"/>
              </a:spcBef>
              <a:buFont typeface="Arial"/>
              <a:buChar char="•"/>
            </a:pPr>
            <a:r>
              <a:rPr lang="en-US" sz="1699">
                <a:solidFill>
                  <a:srgbClr val="FFFFFF"/>
                </a:solidFill>
                <a:latin typeface="Open Sans"/>
              </a:rPr>
              <a:t>Applied filters for low competition and ratings below 4.</a:t>
            </a:r>
          </a:p>
        </p:txBody>
      </p:sp>
      <p:sp>
        <p:nvSpPr>
          <p:cNvPr id="22" name="TextBox 22"/>
          <p:cNvSpPr txBox="1"/>
          <p:nvPr/>
        </p:nvSpPr>
        <p:spPr>
          <a:xfrm>
            <a:off x="2703258" y="2256851"/>
            <a:ext cx="4182617" cy="411046"/>
          </a:xfrm>
          <a:prstGeom prst="rect">
            <a:avLst/>
          </a:prstGeom>
        </p:spPr>
        <p:txBody>
          <a:bodyPr lIns="0" tIns="0" rIns="0" bIns="0" rtlCol="0" anchor="t">
            <a:spAutoFit/>
          </a:bodyPr>
          <a:lstStyle/>
          <a:p>
            <a:pPr>
              <a:lnSpc>
                <a:spcPts val="3446"/>
              </a:lnSpc>
              <a:spcBef>
                <a:spcPct val="0"/>
              </a:spcBef>
            </a:pPr>
            <a:r>
              <a:rPr lang="en-US" sz="2461">
                <a:solidFill>
                  <a:srgbClr val="DB8E16"/>
                </a:solidFill>
                <a:latin typeface="Open Sans Bold"/>
              </a:rPr>
              <a:t>Analytical Criteria</a:t>
            </a:r>
          </a:p>
        </p:txBody>
      </p:sp>
      <p:sp>
        <p:nvSpPr>
          <p:cNvPr id="23" name="TextBox 23"/>
          <p:cNvSpPr txBox="1"/>
          <p:nvPr/>
        </p:nvSpPr>
        <p:spPr>
          <a:xfrm>
            <a:off x="2703811" y="5196365"/>
            <a:ext cx="4182617" cy="411046"/>
          </a:xfrm>
          <a:prstGeom prst="rect">
            <a:avLst/>
          </a:prstGeom>
        </p:spPr>
        <p:txBody>
          <a:bodyPr lIns="0" tIns="0" rIns="0" bIns="0" rtlCol="0" anchor="t">
            <a:spAutoFit/>
          </a:bodyPr>
          <a:lstStyle/>
          <a:p>
            <a:pPr>
              <a:lnSpc>
                <a:spcPts val="3446"/>
              </a:lnSpc>
              <a:spcBef>
                <a:spcPct val="0"/>
              </a:spcBef>
            </a:pPr>
            <a:r>
              <a:rPr lang="en-US" sz="2461">
                <a:solidFill>
                  <a:srgbClr val="DB8E16"/>
                </a:solidFill>
                <a:latin typeface="Open Sans Bold"/>
              </a:rPr>
              <a:t>Additional Insight</a:t>
            </a:r>
          </a:p>
        </p:txBody>
      </p:sp>
      <p:sp>
        <p:nvSpPr>
          <p:cNvPr id="24" name="TextBox 24"/>
          <p:cNvSpPr txBox="1"/>
          <p:nvPr/>
        </p:nvSpPr>
        <p:spPr>
          <a:xfrm>
            <a:off x="2703811" y="3591360"/>
            <a:ext cx="4182617" cy="411046"/>
          </a:xfrm>
          <a:prstGeom prst="rect">
            <a:avLst/>
          </a:prstGeom>
        </p:spPr>
        <p:txBody>
          <a:bodyPr lIns="0" tIns="0" rIns="0" bIns="0" rtlCol="0" anchor="t">
            <a:spAutoFit/>
          </a:bodyPr>
          <a:lstStyle/>
          <a:p>
            <a:pPr>
              <a:lnSpc>
                <a:spcPts val="3446"/>
              </a:lnSpc>
              <a:spcBef>
                <a:spcPct val="0"/>
              </a:spcBef>
            </a:pPr>
            <a:r>
              <a:rPr lang="en-US" sz="2461">
                <a:solidFill>
                  <a:srgbClr val="DB8E16"/>
                </a:solidFill>
                <a:latin typeface="Open Sans Bold"/>
              </a:rPr>
              <a:t>Strategic Insights</a:t>
            </a:r>
          </a:p>
        </p:txBody>
      </p:sp>
      <p:sp>
        <p:nvSpPr>
          <p:cNvPr id="25" name="TextBox 25"/>
          <p:cNvSpPr txBox="1"/>
          <p:nvPr/>
        </p:nvSpPr>
        <p:spPr>
          <a:xfrm>
            <a:off x="3047809" y="4110797"/>
            <a:ext cx="8315721" cy="871220"/>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FFFFFF"/>
                </a:solidFill>
                <a:latin typeface="Open Sans"/>
              </a:rPr>
              <a:t>Identified regions with both low competition and potential for improvement in average ratings.</a:t>
            </a:r>
          </a:p>
          <a:p>
            <a:pPr marL="367029" lvl="1" indent="-183514" algn="l">
              <a:lnSpc>
                <a:spcPts val="2379"/>
              </a:lnSpc>
              <a:spcBef>
                <a:spcPct val="0"/>
              </a:spcBef>
              <a:buFont typeface="Arial"/>
              <a:buChar char="•"/>
            </a:pPr>
            <a:r>
              <a:rPr lang="en-US" sz="1699">
                <a:solidFill>
                  <a:srgbClr val="FFFFFF"/>
                </a:solidFill>
                <a:latin typeface="Open Sans"/>
              </a:rPr>
              <a:t>Focused on countries where market entry could yield substantial benefits.</a:t>
            </a:r>
          </a:p>
        </p:txBody>
      </p:sp>
      <p:sp>
        <p:nvSpPr>
          <p:cNvPr id="26" name="TextBox 26"/>
          <p:cNvSpPr txBox="1"/>
          <p:nvPr/>
        </p:nvSpPr>
        <p:spPr>
          <a:xfrm>
            <a:off x="3047809" y="5891063"/>
            <a:ext cx="8315721" cy="871220"/>
          </a:xfrm>
          <a:prstGeom prst="rect">
            <a:avLst/>
          </a:prstGeom>
        </p:spPr>
        <p:txBody>
          <a:bodyPr lIns="0" tIns="0" rIns="0" bIns="0" rtlCol="0" anchor="t">
            <a:spAutoFit/>
          </a:bodyPr>
          <a:lstStyle/>
          <a:p>
            <a:pPr marL="367029" lvl="1" indent="-183514" algn="l">
              <a:lnSpc>
                <a:spcPts val="2379"/>
              </a:lnSpc>
              <a:spcBef>
                <a:spcPct val="0"/>
              </a:spcBef>
              <a:buFont typeface="Arial"/>
              <a:buChar char="•"/>
            </a:pPr>
            <a:r>
              <a:rPr lang="en-US" sz="1699">
                <a:solidFill>
                  <a:srgbClr val="FFFFFF"/>
                </a:solidFill>
                <a:latin typeface="Open Sans"/>
              </a:rPr>
              <a:t>Found from Pivot tables that 7 countries have under 25 restaurants, and among them, 4 countries with ratings below 4 were selected, indicating less competition.</a:t>
            </a:r>
          </a:p>
        </p:txBody>
      </p:sp>
      <p:sp>
        <p:nvSpPr>
          <p:cNvPr id="27" name="TextBox 27"/>
          <p:cNvSpPr txBox="1"/>
          <p:nvPr/>
        </p:nvSpPr>
        <p:spPr>
          <a:xfrm>
            <a:off x="2523248" y="8510229"/>
            <a:ext cx="1017201" cy="229627"/>
          </a:xfrm>
          <a:prstGeom prst="rect">
            <a:avLst/>
          </a:prstGeom>
        </p:spPr>
        <p:txBody>
          <a:bodyPr lIns="0" tIns="0" rIns="0" bIns="0" rtlCol="0" anchor="t">
            <a:spAutoFit/>
          </a:bodyPr>
          <a:lstStyle/>
          <a:p>
            <a:pPr algn="l">
              <a:lnSpc>
                <a:spcPts val="1988"/>
              </a:lnSpc>
            </a:pPr>
            <a:r>
              <a:rPr lang="en-US" sz="1420">
                <a:solidFill>
                  <a:srgbClr val="FFFFFF"/>
                </a:solidFill>
                <a:latin typeface="Open Sans"/>
              </a:rPr>
              <a:t>AUSTRALIA</a:t>
            </a:r>
          </a:p>
        </p:txBody>
      </p:sp>
      <p:sp>
        <p:nvSpPr>
          <p:cNvPr id="28" name="TextBox 28"/>
          <p:cNvSpPr txBox="1"/>
          <p:nvPr/>
        </p:nvSpPr>
        <p:spPr>
          <a:xfrm>
            <a:off x="5337720" y="8510229"/>
            <a:ext cx="1017201" cy="229627"/>
          </a:xfrm>
          <a:prstGeom prst="rect">
            <a:avLst/>
          </a:prstGeom>
        </p:spPr>
        <p:txBody>
          <a:bodyPr lIns="0" tIns="0" rIns="0" bIns="0" rtlCol="0" anchor="t">
            <a:spAutoFit/>
          </a:bodyPr>
          <a:lstStyle/>
          <a:p>
            <a:pPr algn="l">
              <a:lnSpc>
                <a:spcPts val="1988"/>
              </a:lnSpc>
            </a:pPr>
            <a:r>
              <a:rPr lang="en-US" sz="1420">
                <a:solidFill>
                  <a:srgbClr val="FFFFFF"/>
                </a:solidFill>
                <a:latin typeface="Open Sans"/>
              </a:rPr>
              <a:t>CANADA</a:t>
            </a:r>
          </a:p>
        </p:txBody>
      </p:sp>
      <p:sp>
        <p:nvSpPr>
          <p:cNvPr id="29" name="TextBox 29"/>
          <p:cNvSpPr txBox="1"/>
          <p:nvPr/>
        </p:nvSpPr>
        <p:spPr>
          <a:xfrm>
            <a:off x="8126799" y="8510229"/>
            <a:ext cx="1017201" cy="229627"/>
          </a:xfrm>
          <a:prstGeom prst="rect">
            <a:avLst/>
          </a:prstGeom>
        </p:spPr>
        <p:txBody>
          <a:bodyPr lIns="0" tIns="0" rIns="0" bIns="0" rtlCol="0" anchor="t">
            <a:spAutoFit/>
          </a:bodyPr>
          <a:lstStyle/>
          <a:p>
            <a:pPr algn="l">
              <a:lnSpc>
                <a:spcPts val="1988"/>
              </a:lnSpc>
            </a:pPr>
            <a:r>
              <a:rPr lang="en-US" sz="1420">
                <a:solidFill>
                  <a:srgbClr val="FFFFFF"/>
                </a:solidFill>
                <a:latin typeface="Open Sans"/>
              </a:rPr>
              <a:t>SINGAPORE</a:t>
            </a:r>
          </a:p>
        </p:txBody>
      </p:sp>
      <p:sp>
        <p:nvSpPr>
          <p:cNvPr id="30" name="TextBox 30"/>
          <p:cNvSpPr txBox="1"/>
          <p:nvPr/>
        </p:nvSpPr>
        <p:spPr>
          <a:xfrm>
            <a:off x="11017934" y="8510229"/>
            <a:ext cx="1017201" cy="229627"/>
          </a:xfrm>
          <a:prstGeom prst="rect">
            <a:avLst/>
          </a:prstGeom>
        </p:spPr>
        <p:txBody>
          <a:bodyPr lIns="0" tIns="0" rIns="0" bIns="0" rtlCol="0" anchor="t">
            <a:spAutoFit/>
          </a:bodyPr>
          <a:lstStyle/>
          <a:p>
            <a:pPr algn="l">
              <a:lnSpc>
                <a:spcPts val="1988"/>
              </a:lnSpc>
            </a:pPr>
            <a:r>
              <a:rPr lang="en-US" sz="1420">
                <a:solidFill>
                  <a:srgbClr val="FFFFFF"/>
                </a:solidFill>
                <a:latin typeface="Open Sans"/>
              </a:rPr>
              <a:t>SRI LANKA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692080">
            <a:off x="-2612832" y="2278980"/>
            <a:ext cx="12863106" cy="11272759"/>
          </a:xfrm>
          <a:custGeom>
            <a:avLst/>
            <a:gdLst/>
            <a:ahLst/>
            <a:cxnLst/>
            <a:rect l="l" t="t" r="r" b="b"/>
            <a:pathLst>
              <a:path w="12863106" h="11272759">
                <a:moveTo>
                  <a:pt x="0" y="0"/>
                </a:moveTo>
                <a:lnTo>
                  <a:pt x="12863107" y="0"/>
                </a:lnTo>
                <a:lnTo>
                  <a:pt x="12863107" y="11272759"/>
                </a:lnTo>
                <a:lnTo>
                  <a:pt x="0" y="112727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Table 6"/>
          <p:cNvGraphicFramePr>
            <a:graphicFrameLocks noGrp="1"/>
          </p:cNvGraphicFramePr>
          <p:nvPr/>
        </p:nvGraphicFramePr>
        <p:xfrm>
          <a:off x="828655" y="1613257"/>
          <a:ext cx="3700536" cy="6622441"/>
        </p:xfrm>
        <a:graphic>
          <a:graphicData uri="http://schemas.openxmlformats.org/drawingml/2006/table">
            <a:tbl>
              <a:tblPr/>
              <a:tblGrid>
                <a:gridCol w="1233512">
                  <a:extLst>
                    <a:ext uri="{9D8B030D-6E8A-4147-A177-3AD203B41FA5}">
                      <a16:colId xmlns:a16="http://schemas.microsoft.com/office/drawing/2014/main" val="20000"/>
                    </a:ext>
                  </a:extLst>
                </a:gridCol>
                <a:gridCol w="1233512">
                  <a:extLst>
                    <a:ext uri="{9D8B030D-6E8A-4147-A177-3AD203B41FA5}">
                      <a16:colId xmlns:a16="http://schemas.microsoft.com/office/drawing/2014/main" val="20001"/>
                    </a:ext>
                  </a:extLst>
                </a:gridCol>
                <a:gridCol w="1233512">
                  <a:extLst>
                    <a:ext uri="{9D8B030D-6E8A-4147-A177-3AD203B41FA5}">
                      <a16:colId xmlns:a16="http://schemas.microsoft.com/office/drawing/2014/main" val="20002"/>
                    </a:ext>
                  </a:extLst>
                </a:gridCol>
              </a:tblGrid>
              <a:tr h="804730">
                <a:tc gridSpan="3">
                  <a:txBody>
                    <a:bodyPr/>
                    <a:lstStyle/>
                    <a:p>
                      <a:pPr algn="ctr">
                        <a:lnSpc>
                          <a:spcPts val="2659"/>
                        </a:lnSpc>
                        <a:defRPr/>
                      </a:pPr>
                      <a:r>
                        <a:rPr lang="en-US" sz="1899">
                          <a:solidFill>
                            <a:srgbClr val="000000"/>
                          </a:solidFill>
                          <a:latin typeface="Canva Sans Bold"/>
                        </a:rPr>
                        <a:t>Australia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Australia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Australia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1620186">
                <a:tc rowSpan="3" gridSpan="3">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1620186">
                <a:tc gridSpan="3" v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2577339">
                <a:tc gridSpan="3" v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Armidale, Balingup, Beechworth, Dicky Beach, East Ballina, Flaxton, Forrest</a:t>
                      </a:r>
                      <a:endParaRPr lang="en-US" sz="1100"/>
                    </a:p>
                    <a:p>
                      <a:pPr marL="410209" lvl="1" indent="-205105">
                        <a:lnSpc>
                          <a:spcPts val="2659"/>
                        </a:lnSpc>
                        <a:buFont typeface="Arial"/>
                        <a:buChar char="•"/>
                      </a:pPr>
                      <a:r>
                        <a:rPr lang="en-US" sz="1899">
                          <a:solidFill>
                            <a:srgbClr val="FFFFFF"/>
                          </a:solidFill>
                          <a:latin typeface="Canva Sans"/>
                        </a:rPr>
                        <a:t>Hepburn Springs, Huskisson, Inverloch, Lakes Entrance, Lorn, Macedon, Mayfield</a:t>
                      </a:r>
                    </a:p>
                    <a:p>
                      <a:pPr marL="410209" lvl="1" indent="-205105">
                        <a:lnSpc>
                          <a:spcPts val="2659"/>
                        </a:lnSpc>
                        <a:buFont typeface="Arial"/>
                        <a:buChar char="•"/>
                      </a:pPr>
                      <a:r>
                        <a:rPr lang="en-US" sz="1899">
                          <a:solidFill>
                            <a:srgbClr val="FFFFFF"/>
                          </a:solidFill>
                          <a:latin typeface="Canva Sans"/>
                        </a:rPr>
                        <a:t>Middleton Beach, Montville, Palm Cove, Paynesville, Penola, Phillip Island, Tanunda, Trentham East, Victor Harbor</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7"/>
          <p:cNvSpPr txBox="1"/>
          <p:nvPr/>
        </p:nvSpPr>
        <p:spPr>
          <a:xfrm>
            <a:off x="11044622" y="1121802"/>
            <a:ext cx="6831442" cy="1341120"/>
          </a:xfrm>
          <a:prstGeom prst="rect">
            <a:avLst/>
          </a:prstGeom>
        </p:spPr>
        <p:txBody>
          <a:bodyPr lIns="0" tIns="0" rIns="0" bIns="0" rtlCol="0" anchor="t">
            <a:spAutoFit/>
          </a:bodyPr>
          <a:lstStyle/>
          <a:p>
            <a:pPr>
              <a:lnSpc>
                <a:spcPts val="5265"/>
              </a:lnSpc>
            </a:pPr>
            <a:r>
              <a:rPr lang="en-US" sz="4500">
                <a:solidFill>
                  <a:srgbClr val="FFFFFF"/>
                </a:solidFill>
                <a:latin typeface="Anton"/>
              </a:rPr>
              <a:t>Selected Cities in Recommended Countries</a:t>
            </a:r>
          </a:p>
        </p:txBody>
      </p:sp>
      <p:sp>
        <p:nvSpPr>
          <p:cNvPr id="8" name="TextBox 8"/>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9" name="TextBox 9"/>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0" name="TextBox 10"/>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1" name="TextBox 11"/>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2" name="TextBox 12"/>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13" name="TextBox 13"/>
          <p:cNvSpPr txBox="1"/>
          <p:nvPr/>
        </p:nvSpPr>
        <p:spPr>
          <a:xfrm>
            <a:off x="9389101" y="3323056"/>
            <a:ext cx="8172611" cy="1026529"/>
          </a:xfrm>
          <a:prstGeom prst="rect">
            <a:avLst/>
          </a:prstGeom>
        </p:spPr>
        <p:txBody>
          <a:bodyPr lIns="0" tIns="0" rIns="0" bIns="0" rtlCol="0" anchor="t">
            <a:spAutoFit/>
          </a:bodyPr>
          <a:lstStyle/>
          <a:p>
            <a:pPr marL="423264" lvl="1" indent="-211632">
              <a:lnSpc>
                <a:spcPts val="2744"/>
              </a:lnSpc>
              <a:buFont typeface="Arial"/>
              <a:buChar char="•"/>
            </a:pPr>
            <a:r>
              <a:rPr lang="en-US" sz="1960">
                <a:solidFill>
                  <a:srgbClr val="FFFFFF"/>
                </a:solidFill>
                <a:latin typeface="Open Sans"/>
              </a:rPr>
              <a:t>Utilized Pivot tables at the city level for detailed analysis.</a:t>
            </a:r>
          </a:p>
          <a:p>
            <a:pPr marL="423264" lvl="1" indent="-211632" algn="l">
              <a:lnSpc>
                <a:spcPts val="2744"/>
              </a:lnSpc>
              <a:spcBef>
                <a:spcPct val="0"/>
              </a:spcBef>
              <a:buFont typeface="Arial"/>
              <a:buChar char="•"/>
            </a:pPr>
            <a:r>
              <a:rPr lang="en-US" sz="1960">
                <a:solidFill>
                  <a:srgbClr val="FFFFFF"/>
                </a:solidFill>
                <a:latin typeface="Open Sans"/>
              </a:rPr>
              <a:t>Applied filters for low competition and ratings less than 4 within the suggested countries.</a:t>
            </a:r>
          </a:p>
        </p:txBody>
      </p:sp>
      <p:sp>
        <p:nvSpPr>
          <p:cNvPr id="14" name="TextBox 14"/>
          <p:cNvSpPr txBox="1"/>
          <p:nvPr/>
        </p:nvSpPr>
        <p:spPr>
          <a:xfrm>
            <a:off x="9144000" y="2659466"/>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Analytical Criteria</a:t>
            </a:r>
          </a:p>
        </p:txBody>
      </p:sp>
      <p:sp>
        <p:nvSpPr>
          <p:cNvPr id="15" name="TextBox 15"/>
          <p:cNvSpPr txBox="1"/>
          <p:nvPr/>
        </p:nvSpPr>
        <p:spPr>
          <a:xfrm>
            <a:off x="9144000" y="5691279"/>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Additional Insight</a:t>
            </a:r>
          </a:p>
        </p:txBody>
      </p:sp>
      <p:sp>
        <p:nvSpPr>
          <p:cNvPr id="16" name="TextBox 16"/>
          <p:cNvSpPr txBox="1"/>
          <p:nvPr/>
        </p:nvSpPr>
        <p:spPr>
          <a:xfrm>
            <a:off x="9144000" y="4287167"/>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Strategic Insights</a:t>
            </a:r>
          </a:p>
        </p:txBody>
      </p:sp>
      <p:sp>
        <p:nvSpPr>
          <p:cNvPr id="17" name="TextBox 17"/>
          <p:cNvSpPr txBox="1"/>
          <p:nvPr/>
        </p:nvSpPr>
        <p:spPr>
          <a:xfrm>
            <a:off x="9467408" y="4904118"/>
            <a:ext cx="8611540" cy="683629"/>
          </a:xfrm>
          <a:prstGeom prst="rect">
            <a:avLst/>
          </a:prstGeom>
        </p:spPr>
        <p:txBody>
          <a:bodyPr lIns="0" tIns="0" rIns="0" bIns="0" rtlCol="0" anchor="t">
            <a:spAutoFit/>
          </a:bodyPr>
          <a:lstStyle/>
          <a:p>
            <a:pPr marL="423264" lvl="1" indent="-211632">
              <a:lnSpc>
                <a:spcPts val="2744"/>
              </a:lnSpc>
              <a:buFont typeface="Arial"/>
              <a:buChar char="•"/>
            </a:pPr>
            <a:r>
              <a:rPr lang="en-US" sz="1960">
                <a:solidFill>
                  <a:srgbClr val="FFFFFF"/>
                </a:solidFill>
                <a:latin typeface="Open Sans"/>
              </a:rPr>
              <a:t>Selected cities aligning with the overall country criteria.</a:t>
            </a:r>
          </a:p>
          <a:p>
            <a:pPr marL="423264" lvl="1" indent="-211632" algn="l">
              <a:lnSpc>
                <a:spcPts val="2744"/>
              </a:lnSpc>
              <a:spcBef>
                <a:spcPct val="0"/>
              </a:spcBef>
              <a:buFont typeface="Arial"/>
              <a:buChar char="•"/>
            </a:pPr>
            <a:r>
              <a:rPr lang="en-US" sz="1960">
                <a:solidFill>
                  <a:srgbClr val="FFFFFF"/>
                </a:solidFill>
                <a:latin typeface="Open Sans"/>
              </a:rPr>
              <a:t>Aimed for a balanced city selection strategy based on data analysis.</a:t>
            </a:r>
          </a:p>
        </p:txBody>
      </p:sp>
      <p:sp>
        <p:nvSpPr>
          <p:cNvPr id="18" name="TextBox 18"/>
          <p:cNvSpPr txBox="1"/>
          <p:nvPr/>
        </p:nvSpPr>
        <p:spPr>
          <a:xfrm>
            <a:off x="9467408" y="6237367"/>
            <a:ext cx="8611540" cy="1026529"/>
          </a:xfrm>
          <a:prstGeom prst="rect">
            <a:avLst/>
          </a:prstGeom>
        </p:spPr>
        <p:txBody>
          <a:bodyPr lIns="0" tIns="0" rIns="0" bIns="0" rtlCol="0" anchor="t">
            <a:spAutoFit/>
          </a:bodyPr>
          <a:lstStyle/>
          <a:p>
            <a:pPr marL="423264" lvl="1" indent="-211632">
              <a:lnSpc>
                <a:spcPts val="2744"/>
              </a:lnSpc>
              <a:buFont typeface="Arial"/>
              <a:buChar char="•"/>
            </a:pPr>
            <a:r>
              <a:rPr lang="en-US" sz="1960">
                <a:solidFill>
                  <a:srgbClr val="FFFFFF"/>
                </a:solidFill>
                <a:latin typeface="Open Sans"/>
              </a:rPr>
              <a:t>Identified cities meeting the criteria for potential market entry.</a:t>
            </a:r>
          </a:p>
          <a:p>
            <a:pPr marL="423264" lvl="1" indent="-211632" algn="l">
              <a:lnSpc>
                <a:spcPts val="2744"/>
              </a:lnSpc>
              <a:spcBef>
                <a:spcPct val="0"/>
              </a:spcBef>
              <a:buFont typeface="Arial"/>
              <a:buChar char="•"/>
            </a:pPr>
            <a:r>
              <a:rPr lang="en-US" sz="1960">
                <a:solidFill>
                  <a:srgbClr val="FFFFFF"/>
                </a:solidFill>
                <a:latin typeface="Open Sans"/>
              </a:rPr>
              <a:t>Ensured a strategic balance in city choices within the recommended countries.</a:t>
            </a:r>
          </a:p>
        </p:txBody>
      </p:sp>
      <p:graphicFrame>
        <p:nvGraphicFramePr>
          <p:cNvPr id="19" name="Table 19"/>
          <p:cNvGraphicFramePr>
            <a:graphicFrameLocks noGrp="1"/>
          </p:cNvGraphicFramePr>
          <p:nvPr/>
        </p:nvGraphicFramePr>
        <p:xfrm>
          <a:off x="4781902" y="1604678"/>
          <a:ext cx="3700536" cy="2971800"/>
        </p:xfrm>
        <a:graphic>
          <a:graphicData uri="http://schemas.openxmlformats.org/drawingml/2006/table">
            <a:tbl>
              <a:tblPr/>
              <a:tblGrid>
                <a:gridCol w="1233512">
                  <a:extLst>
                    <a:ext uri="{9D8B030D-6E8A-4147-A177-3AD203B41FA5}">
                      <a16:colId xmlns:a16="http://schemas.microsoft.com/office/drawing/2014/main" val="20000"/>
                    </a:ext>
                  </a:extLst>
                </a:gridCol>
                <a:gridCol w="1233512">
                  <a:extLst>
                    <a:ext uri="{9D8B030D-6E8A-4147-A177-3AD203B41FA5}">
                      <a16:colId xmlns:a16="http://schemas.microsoft.com/office/drawing/2014/main" val="20001"/>
                    </a:ext>
                  </a:extLst>
                </a:gridCol>
                <a:gridCol w="1233512">
                  <a:extLst>
                    <a:ext uri="{9D8B030D-6E8A-4147-A177-3AD203B41FA5}">
                      <a16:colId xmlns:a16="http://schemas.microsoft.com/office/drawing/2014/main" val="20002"/>
                    </a:ext>
                  </a:extLst>
                </a:gridCol>
              </a:tblGrid>
              <a:tr h="810491">
                <a:tc gridSpan="3">
                  <a:txBody>
                    <a:bodyPr/>
                    <a:lstStyle/>
                    <a:p>
                      <a:pPr algn="ctr">
                        <a:lnSpc>
                          <a:spcPts val="2659"/>
                        </a:lnSpc>
                        <a:defRPr/>
                      </a:pPr>
                      <a:r>
                        <a:rPr lang="en-US" sz="1899">
                          <a:solidFill>
                            <a:srgbClr val="000000"/>
                          </a:solidFill>
                          <a:latin typeface="Canva Sans Bold"/>
                        </a:rPr>
                        <a:t>Canada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Canada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Canada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403722">
                <a:tc rowSpan="3" gridSpan="3">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403722">
                <a:tc gridSpan="3" v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1353865">
                <a:tc gridSpan="3" v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marL="410209" lvl="1" indent="-205105" algn="l">
                        <a:lnSpc>
                          <a:spcPts val="2659"/>
                        </a:lnSpc>
                        <a:buFont typeface="Arial"/>
                        <a:buChar char="•"/>
                        <a:defRPr/>
                      </a:pPr>
                      <a:r>
                        <a:rPr lang="en-US" sz="1899">
                          <a:solidFill>
                            <a:srgbClr val="FFFFFF"/>
                          </a:solidFill>
                          <a:latin typeface="Canva Sans"/>
                        </a:rPr>
                        <a:t>Chatham</a:t>
                      </a:r>
                      <a:endParaRPr lang="en-US" sz="1100"/>
                    </a:p>
                    <a:p>
                      <a:pPr marL="410209" lvl="1" indent="-205105">
                        <a:lnSpc>
                          <a:spcPts val="2659"/>
                        </a:lnSpc>
                        <a:buFont typeface="Arial"/>
                        <a:buChar char="•"/>
                      </a:pPr>
                      <a:r>
                        <a:rPr lang="en-US" sz="1899">
                          <a:solidFill>
                            <a:srgbClr val="FFFFFF"/>
                          </a:solidFill>
                          <a:latin typeface="Canva Sans"/>
                        </a:rPr>
                        <a:t>Consort</a:t>
                      </a:r>
                    </a:p>
                    <a:p>
                      <a:pPr marL="410209" lvl="1" indent="-205105">
                        <a:lnSpc>
                          <a:spcPts val="2659"/>
                        </a:lnSpc>
                        <a:buFont typeface="Arial"/>
                        <a:buChar char="•"/>
                      </a:pPr>
                      <a:r>
                        <a:rPr lang="en-US" sz="1899">
                          <a:solidFill>
                            <a:srgbClr val="FFFFFF"/>
                          </a:solidFill>
                          <a:latin typeface="Canva Sans"/>
                        </a:rPr>
                        <a:t>Vineland Station</a:t>
                      </a:r>
                    </a:p>
                    <a:p>
                      <a:pPr marL="410209" lvl="1" indent="-205105">
                        <a:lnSpc>
                          <a:spcPts val="2659"/>
                        </a:lnSpc>
                        <a:buFont typeface="Arial"/>
                        <a:buChar char="•"/>
                      </a:pPr>
                      <a:r>
                        <a:rPr lang="en-US" sz="1899">
                          <a:solidFill>
                            <a:srgbClr val="FFFFFF"/>
                          </a:solidFill>
                          <a:latin typeface="Canva Sans"/>
                        </a:rPr>
                        <a:t>Yorkton</a:t>
                      </a:r>
                    </a:p>
                    <a:p>
                      <a:pPr algn="ctr">
                        <a:lnSpc>
                          <a:spcPts val="2659"/>
                        </a:lnSpc>
                      </a:pPr>
                      <a:endParaRPr lang="en-US" sz="1899">
                        <a:solidFill>
                          <a:srgbClr val="FFFFFF"/>
                        </a:solidFill>
                        <a:latin typeface="Canva Sans"/>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0" name="Table 20"/>
          <p:cNvGraphicFramePr>
            <a:graphicFrameLocks noGrp="1"/>
          </p:cNvGraphicFramePr>
          <p:nvPr/>
        </p:nvGraphicFramePr>
        <p:xfrm>
          <a:off x="4781902" y="4768597"/>
          <a:ext cx="3700536" cy="1860813"/>
        </p:xfrm>
        <a:graphic>
          <a:graphicData uri="http://schemas.openxmlformats.org/drawingml/2006/table">
            <a:tbl>
              <a:tblPr/>
              <a:tblGrid>
                <a:gridCol w="1233512">
                  <a:extLst>
                    <a:ext uri="{9D8B030D-6E8A-4147-A177-3AD203B41FA5}">
                      <a16:colId xmlns:a16="http://schemas.microsoft.com/office/drawing/2014/main" val="20000"/>
                    </a:ext>
                  </a:extLst>
                </a:gridCol>
                <a:gridCol w="1233512">
                  <a:extLst>
                    <a:ext uri="{9D8B030D-6E8A-4147-A177-3AD203B41FA5}">
                      <a16:colId xmlns:a16="http://schemas.microsoft.com/office/drawing/2014/main" val="20001"/>
                    </a:ext>
                  </a:extLst>
                </a:gridCol>
                <a:gridCol w="1233512">
                  <a:extLst>
                    <a:ext uri="{9D8B030D-6E8A-4147-A177-3AD203B41FA5}">
                      <a16:colId xmlns:a16="http://schemas.microsoft.com/office/drawing/2014/main" val="20002"/>
                    </a:ext>
                  </a:extLst>
                </a:gridCol>
              </a:tblGrid>
              <a:tr h="819150">
                <a:tc gridSpan="3">
                  <a:txBody>
                    <a:bodyPr/>
                    <a:lstStyle/>
                    <a:p>
                      <a:pPr algn="ctr">
                        <a:lnSpc>
                          <a:spcPts val="2659"/>
                        </a:lnSpc>
                        <a:defRPr/>
                      </a:pPr>
                      <a:r>
                        <a:rPr lang="en-US" sz="1899">
                          <a:solidFill>
                            <a:srgbClr val="000000"/>
                          </a:solidFill>
                          <a:latin typeface="Canva Sans Bold"/>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0">
                <a:tc rowSpan="3" gridSpan="3">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0">
                <a:tc gridSpan="3" v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800363">
                <a:tc gridSpan="3" v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1" name="Table 21"/>
          <p:cNvGraphicFramePr>
            <a:graphicFrameLocks noGrp="1"/>
          </p:cNvGraphicFramePr>
          <p:nvPr/>
        </p:nvGraphicFramePr>
        <p:xfrm>
          <a:off x="4781902" y="6597397"/>
          <a:ext cx="3700536" cy="1824731"/>
        </p:xfrm>
        <a:graphic>
          <a:graphicData uri="http://schemas.openxmlformats.org/drawingml/2006/table">
            <a:tbl>
              <a:tblPr/>
              <a:tblGrid>
                <a:gridCol w="1233512">
                  <a:extLst>
                    <a:ext uri="{9D8B030D-6E8A-4147-A177-3AD203B41FA5}">
                      <a16:colId xmlns:a16="http://schemas.microsoft.com/office/drawing/2014/main" val="20000"/>
                    </a:ext>
                  </a:extLst>
                </a:gridCol>
                <a:gridCol w="1233512">
                  <a:extLst>
                    <a:ext uri="{9D8B030D-6E8A-4147-A177-3AD203B41FA5}">
                      <a16:colId xmlns:a16="http://schemas.microsoft.com/office/drawing/2014/main" val="20001"/>
                    </a:ext>
                  </a:extLst>
                </a:gridCol>
                <a:gridCol w="1233512">
                  <a:extLst>
                    <a:ext uri="{9D8B030D-6E8A-4147-A177-3AD203B41FA5}">
                      <a16:colId xmlns:a16="http://schemas.microsoft.com/office/drawing/2014/main" val="20002"/>
                    </a:ext>
                  </a:extLst>
                </a:gridCol>
              </a:tblGrid>
              <a:tr h="819150">
                <a:tc gridSpan="3">
                  <a:txBody>
                    <a:bodyPr/>
                    <a:lstStyle/>
                    <a:p>
                      <a:pPr algn="ctr">
                        <a:lnSpc>
                          <a:spcPts val="2659"/>
                        </a:lnSpc>
                        <a:defRPr/>
                      </a:pPr>
                      <a:r>
                        <a:rPr lang="en-US" sz="1899">
                          <a:solidFill>
                            <a:srgbClr val="000000"/>
                          </a:solidFill>
                          <a:latin typeface="Canva Sans Bold"/>
                        </a:rPr>
                        <a:t>Sri Lanka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Sri Lanka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Sri Lanka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0">
                <a:tc rowSpan="3" gridSpan="3">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rowSpan="3" h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29468">
                <a:tc gridSpan="3" v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760213">
                <a:tc gridSpan="3" v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hMerge="1" vMerge="1">
                  <a:txBody>
                    <a:bodyPr/>
                    <a:lstStyle/>
                    <a:p>
                      <a:pPr algn="ctr">
                        <a:lnSpc>
                          <a:spcPts val="2659"/>
                        </a:lnSpc>
                        <a:defRPr/>
                      </a:pPr>
                      <a:r>
                        <a:rPr lang="en-US" sz="1899">
                          <a:solidFill>
                            <a:srgbClr val="FFFFFF"/>
                          </a:solidFill>
                          <a:latin typeface="Canva Sans"/>
                        </a:rPr>
                        <a:t>Colombo</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93663" y="2655503"/>
            <a:ext cx="6832144" cy="4104759"/>
          </a:xfrm>
          <a:custGeom>
            <a:avLst/>
            <a:gdLst/>
            <a:ahLst/>
            <a:cxnLst/>
            <a:rect l="l" t="t" r="r" b="b"/>
            <a:pathLst>
              <a:path w="6832144" h="4104759">
                <a:moveTo>
                  <a:pt x="0" y="0"/>
                </a:moveTo>
                <a:lnTo>
                  <a:pt x="6832144" y="0"/>
                </a:lnTo>
                <a:lnTo>
                  <a:pt x="6832144" y="4104759"/>
                </a:lnTo>
                <a:lnTo>
                  <a:pt x="0" y="4104759"/>
                </a:lnTo>
                <a:lnTo>
                  <a:pt x="0" y="0"/>
                </a:lnTo>
                <a:close/>
              </a:path>
            </a:pathLst>
          </a:custGeom>
          <a:blipFill>
            <a:blip r:embed="rId2"/>
            <a:stretch>
              <a:fillRect/>
            </a:stretch>
          </a:blipFill>
        </p:spPr>
      </p:sp>
      <p:graphicFrame>
        <p:nvGraphicFramePr>
          <p:cNvPr id="6" name="Table 6"/>
          <p:cNvGraphicFramePr>
            <a:graphicFrameLocks noGrp="1"/>
          </p:cNvGraphicFramePr>
          <p:nvPr/>
        </p:nvGraphicFramePr>
        <p:xfrm>
          <a:off x="9204115" y="5646545"/>
          <a:ext cx="6349184" cy="4276725"/>
        </p:xfrm>
        <a:graphic>
          <a:graphicData uri="http://schemas.openxmlformats.org/drawingml/2006/table">
            <a:tbl>
              <a:tblPr/>
              <a:tblGrid>
                <a:gridCol w="3174592">
                  <a:extLst>
                    <a:ext uri="{9D8B030D-6E8A-4147-A177-3AD203B41FA5}">
                      <a16:colId xmlns:a16="http://schemas.microsoft.com/office/drawing/2014/main" val="20000"/>
                    </a:ext>
                  </a:extLst>
                </a:gridCol>
                <a:gridCol w="3174592">
                  <a:extLst>
                    <a:ext uri="{9D8B030D-6E8A-4147-A177-3AD203B41FA5}">
                      <a16:colId xmlns:a16="http://schemas.microsoft.com/office/drawing/2014/main" val="20001"/>
                    </a:ext>
                  </a:extLst>
                </a:gridCol>
              </a:tblGrid>
              <a:tr h="855345">
                <a:tc gridSpan="2">
                  <a:txBody>
                    <a:bodyPr/>
                    <a:lstStyle/>
                    <a:p>
                      <a:pPr marL="0" lvl="0" indent="0" algn="l">
                        <a:lnSpc>
                          <a:spcPts val="2869"/>
                        </a:lnSpc>
                        <a:spcBef>
                          <a:spcPct val="0"/>
                        </a:spcBef>
                        <a:defRPr/>
                      </a:pPr>
                      <a:r>
                        <a:rPr lang="en-US" sz="2049" u="none" strike="noStrike">
                          <a:solidFill>
                            <a:srgbClr val="DB8E16"/>
                          </a:solidFill>
                          <a:latin typeface="Open Sans Bold"/>
                        </a:rPr>
                        <a:t>Expenditure on food in suggested country</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marL="0" lvl="0" indent="0" algn="l">
                        <a:lnSpc>
                          <a:spcPts val="2869"/>
                        </a:lnSpc>
                        <a:spcBef>
                          <a:spcPct val="0"/>
                        </a:spcBef>
                        <a:defRPr/>
                      </a:pPr>
                      <a:r>
                        <a:rPr lang="en-US" sz="2049" u="none" strike="noStrike">
                          <a:solidFill>
                            <a:srgbClr val="DB8E16"/>
                          </a:solidFill>
                          <a:latin typeface="Open Sans Bold"/>
                        </a:rPr>
                        <a:t>Expenditure on food in suggested country</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855345">
                <a:tc>
                  <a:txBody>
                    <a:bodyPr/>
                    <a:lstStyle/>
                    <a:p>
                      <a:pPr marL="0" lvl="0" indent="0" algn="l">
                        <a:lnSpc>
                          <a:spcPts val="2869"/>
                        </a:lnSpc>
                        <a:spcBef>
                          <a:spcPct val="0"/>
                        </a:spcBef>
                        <a:defRPr/>
                      </a:pPr>
                      <a:r>
                        <a:rPr lang="en-US" sz="2049" u="none" strike="noStrike">
                          <a:solidFill>
                            <a:srgbClr val="DB8E16"/>
                          </a:solidFill>
                          <a:latin typeface="Open Sans Bold"/>
                        </a:rPr>
                        <a:t>Canada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marL="0" lvl="0" indent="0" algn="l">
                        <a:lnSpc>
                          <a:spcPts val="2869"/>
                        </a:lnSpc>
                        <a:spcBef>
                          <a:spcPct val="0"/>
                        </a:spcBef>
                        <a:defRPr/>
                      </a:pPr>
                      <a:r>
                        <a:rPr lang="en-US" sz="2049" u="none" strike="noStrike">
                          <a:solidFill>
                            <a:srgbClr val="DB8E16"/>
                          </a:solidFill>
                          <a:latin typeface="Open Sans Bold"/>
                        </a:rPr>
                        <a:t>$107.30</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855345">
                <a:tc>
                  <a:txBody>
                    <a:bodyPr/>
                    <a:lstStyle/>
                    <a:p>
                      <a:pPr marL="0" lvl="0" indent="0" algn="l">
                        <a:lnSpc>
                          <a:spcPts val="2869"/>
                        </a:lnSpc>
                        <a:spcBef>
                          <a:spcPct val="0"/>
                        </a:spcBef>
                        <a:defRPr/>
                      </a:pPr>
                      <a:r>
                        <a:rPr lang="en-US" sz="2049" u="none" strike="noStrike">
                          <a:solidFill>
                            <a:srgbClr val="DB8E16"/>
                          </a:solidFill>
                          <a:latin typeface="Open Sans Bold"/>
                        </a:rPr>
                        <a:t>Singapore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marL="0" lvl="0" indent="0" algn="l">
                        <a:lnSpc>
                          <a:spcPts val="2869"/>
                        </a:lnSpc>
                        <a:spcBef>
                          <a:spcPct val="0"/>
                        </a:spcBef>
                        <a:defRPr/>
                      </a:pPr>
                      <a:r>
                        <a:rPr lang="en-US" sz="2049" u="none" strike="noStrike">
                          <a:solidFill>
                            <a:srgbClr val="DB8E16"/>
                          </a:solidFill>
                          <a:latin typeface="Open Sans Bold"/>
                        </a:rPr>
                        <a:t>$2,305.10</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855345">
                <a:tc>
                  <a:txBody>
                    <a:bodyPr/>
                    <a:lstStyle/>
                    <a:p>
                      <a:pPr marL="0" lvl="0" indent="0" algn="l">
                        <a:lnSpc>
                          <a:spcPts val="2869"/>
                        </a:lnSpc>
                        <a:spcBef>
                          <a:spcPct val="0"/>
                        </a:spcBef>
                        <a:defRPr/>
                      </a:pPr>
                      <a:r>
                        <a:rPr lang="en-US" sz="2049" u="none" strike="noStrike">
                          <a:solidFill>
                            <a:srgbClr val="DB8E16"/>
                          </a:solidFill>
                          <a:latin typeface="Open Sans Bold"/>
                        </a:rPr>
                        <a:t>Sri Lanka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marL="0" lvl="0" indent="0" algn="l">
                        <a:lnSpc>
                          <a:spcPts val="2869"/>
                        </a:lnSpc>
                        <a:spcBef>
                          <a:spcPct val="0"/>
                        </a:spcBef>
                        <a:defRPr/>
                      </a:pPr>
                      <a:r>
                        <a:rPr lang="en-US" sz="2049" u="none" strike="noStrike">
                          <a:solidFill>
                            <a:srgbClr val="DB8E16"/>
                          </a:solidFill>
                          <a:latin typeface="Open Sans Bold"/>
                        </a:rPr>
                        <a:t>$152.00</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r h="855345">
                <a:tc>
                  <a:txBody>
                    <a:bodyPr/>
                    <a:lstStyle/>
                    <a:p>
                      <a:pPr marL="0" lvl="0" indent="0" algn="l">
                        <a:lnSpc>
                          <a:spcPts val="2869"/>
                        </a:lnSpc>
                        <a:spcBef>
                          <a:spcPct val="0"/>
                        </a:spcBef>
                        <a:defRPr/>
                      </a:pPr>
                      <a:r>
                        <a:rPr lang="en-US" sz="2049" u="none" strike="noStrike">
                          <a:solidFill>
                            <a:srgbClr val="DB8E16"/>
                          </a:solidFill>
                          <a:latin typeface="Open Sans Bold"/>
                        </a:rPr>
                        <a:t>Australia</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marL="0" lvl="0" indent="0" algn="l">
                        <a:lnSpc>
                          <a:spcPts val="2869"/>
                        </a:lnSpc>
                        <a:spcBef>
                          <a:spcPct val="0"/>
                        </a:spcBef>
                        <a:defRPr/>
                      </a:pPr>
                      <a:r>
                        <a:rPr lang="en-US" sz="2049" u="none" strike="noStrike">
                          <a:solidFill>
                            <a:srgbClr val="DB8E16"/>
                          </a:solidFill>
                          <a:latin typeface="Open Sans Bold"/>
                        </a:rPr>
                        <a:t>$375.70</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7"/>
          <p:cNvSpPr txBox="1"/>
          <p:nvPr/>
        </p:nvSpPr>
        <p:spPr>
          <a:xfrm>
            <a:off x="4379825" y="1339141"/>
            <a:ext cx="10610766" cy="674370"/>
          </a:xfrm>
          <a:prstGeom prst="rect">
            <a:avLst/>
          </a:prstGeom>
        </p:spPr>
        <p:txBody>
          <a:bodyPr lIns="0" tIns="0" rIns="0" bIns="0" rtlCol="0" anchor="t">
            <a:spAutoFit/>
          </a:bodyPr>
          <a:lstStyle/>
          <a:p>
            <a:pPr algn="ctr">
              <a:lnSpc>
                <a:spcPts val="5265"/>
              </a:lnSpc>
            </a:pPr>
            <a:r>
              <a:rPr lang="en-US" sz="4500">
                <a:solidFill>
                  <a:srgbClr val="FFFFFF"/>
                </a:solidFill>
                <a:latin typeface="Anton"/>
              </a:rPr>
              <a:t>ANALYZING FOOD EXPENDITURE IN TARGET REGIONS</a:t>
            </a:r>
          </a:p>
        </p:txBody>
      </p:sp>
      <p:sp>
        <p:nvSpPr>
          <p:cNvPr id="8" name="TextBox 8"/>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9" name="TextBox 9"/>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0" name="TextBox 10"/>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1" name="TextBox 11"/>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2" name="TextBox 12"/>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13" name="TextBox 13"/>
          <p:cNvSpPr txBox="1"/>
          <p:nvPr/>
        </p:nvSpPr>
        <p:spPr>
          <a:xfrm>
            <a:off x="9374942" y="3058004"/>
            <a:ext cx="8172611" cy="1026529"/>
          </a:xfrm>
          <a:prstGeom prst="rect">
            <a:avLst/>
          </a:prstGeom>
        </p:spPr>
        <p:txBody>
          <a:bodyPr lIns="0" tIns="0" rIns="0" bIns="0" rtlCol="0" anchor="t">
            <a:spAutoFit/>
          </a:bodyPr>
          <a:lstStyle/>
          <a:p>
            <a:pPr marL="423264" lvl="1" indent="-211632">
              <a:lnSpc>
                <a:spcPts val="2744"/>
              </a:lnSpc>
              <a:buFont typeface="Arial"/>
              <a:buChar char="•"/>
            </a:pPr>
            <a:r>
              <a:rPr lang="en-US" sz="1960">
                <a:solidFill>
                  <a:srgbClr val="FFFFFF"/>
                </a:solidFill>
                <a:latin typeface="Open Sans"/>
              </a:rPr>
              <a:t>Utilized data from "Raw Data" sheet.</a:t>
            </a:r>
          </a:p>
          <a:p>
            <a:pPr marL="423264" lvl="1" indent="-211632">
              <a:lnSpc>
                <a:spcPts val="2744"/>
              </a:lnSpc>
              <a:buFont typeface="Arial"/>
              <a:buChar char="•"/>
            </a:pPr>
            <a:r>
              <a:rPr lang="en-US" sz="1960">
                <a:solidFill>
                  <a:srgbClr val="FFFFFF"/>
                </a:solidFill>
                <a:latin typeface="Open Sans"/>
              </a:rPr>
              <a:t>Applied SUMIF formula for aggregating expenditure on food.</a:t>
            </a:r>
          </a:p>
          <a:p>
            <a:pPr marL="423264" lvl="1" indent="-211632" algn="l">
              <a:lnSpc>
                <a:spcPts val="2744"/>
              </a:lnSpc>
              <a:spcBef>
                <a:spcPct val="0"/>
              </a:spcBef>
              <a:buFont typeface="Arial"/>
              <a:buChar char="•"/>
            </a:pPr>
            <a:r>
              <a:rPr lang="en-US" sz="1960">
                <a:solidFill>
                  <a:srgbClr val="FFFFFF"/>
                </a:solidFill>
                <a:latin typeface="Open Sans"/>
              </a:rPr>
              <a:t>Converted local currencies to USD for uniformity.</a:t>
            </a:r>
          </a:p>
        </p:txBody>
      </p:sp>
      <p:sp>
        <p:nvSpPr>
          <p:cNvPr id="14" name="TextBox 14"/>
          <p:cNvSpPr txBox="1"/>
          <p:nvPr/>
        </p:nvSpPr>
        <p:spPr>
          <a:xfrm>
            <a:off x="9129841" y="2508714"/>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Analytical Approach:</a:t>
            </a:r>
          </a:p>
        </p:txBody>
      </p:sp>
      <p:sp>
        <p:nvSpPr>
          <p:cNvPr id="15" name="TextBox 15"/>
          <p:cNvSpPr txBox="1"/>
          <p:nvPr/>
        </p:nvSpPr>
        <p:spPr>
          <a:xfrm>
            <a:off x="9129841" y="4244317"/>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Visualization</a:t>
            </a:r>
          </a:p>
        </p:txBody>
      </p:sp>
      <p:sp>
        <p:nvSpPr>
          <p:cNvPr id="16" name="TextBox 16"/>
          <p:cNvSpPr txBox="1"/>
          <p:nvPr/>
        </p:nvSpPr>
        <p:spPr>
          <a:xfrm>
            <a:off x="9453248" y="4753366"/>
            <a:ext cx="8611540" cy="683629"/>
          </a:xfrm>
          <a:prstGeom prst="rect">
            <a:avLst/>
          </a:prstGeom>
        </p:spPr>
        <p:txBody>
          <a:bodyPr lIns="0" tIns="0" rIns="0" bIns="0" rtlCol="0" anchor="t">
            <a:spAutoFit/>
          </a:bodyPr>
          <a:lstStyle/>
          <a:p>
            <a:pPr algn="l">
              <a:lnSpc>
                <a:spcPts val="2744"/>
              </a:lnSpc>
            </a:pPr>
            <a:r>
              <a:rPr lang="en-US" sz="1960">
                <a:solidFill>
                  <a:srgbClr val="FFFFFF"/>
                </a:solidFill>
                <a:latin typeface="Open Sans"/>
              </a:rPr>
              <a:t>Include a pie chart and table showcasing the expenditure breakdown for visual clarity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grpSp>
        <p:nvGrpSpPr>
          <p:cNvPr id="2" name="Group 2"/>
          <p:cNvGrpSpPr/>
          <p:nvPr/>
        </p:nvGrpSpPr>
        <p:grpSpPr>
          <a:xfrm>
            <a:off x="17259300" y="-976591"/>
            <a:ext cx="2005291" cy="20052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692080">
            <a:off x="-2470744" y="2943975"/>
            <a:ext cx="12863106" cy="11272759"/>
          </a:xfrm>
          <a:custGeom>
            <a:avLst/>
            <a:gdLst/>
            <a:ahLst/>
            <a:cxnLst/>
            <a:rect l="l" t="t" r="r" b="b"/>
            <a:pathLst>
              <a:path w="12863106" h="11272759">
                <a:moveTo>
                  <a:pt x="0" y="0"/>
                </a:moveTo>
                <a:lnTo>
                  <a:pt x="12863106" y="0"/>
                </a:lnTo>
                <a:lnTo>
                  <a:pt x="12863106" y="11272758"/>
                </a:lnTo>
                <a:lnTo>
                  <a:pt x="0" y="11272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Table 6"/>
          <p:cNvGraphicFramePr>
            <a:graphicFrameLocks noGrp="1"/>
          </p:cNvGraphicFramePr>
          <p:nvPr>
            <p:extLst>
              <p:ext uri="{D42A27DB-BD31-4B8C-83A1-F6EECF244321}">
                <p14:modId xmlns:p14="http://schemas.microsoft.com/office/powerpoint/2010/main" val="1764165162"/>
              </p:ext>
            </p:extLst>
          </p:nvPr>
        </p:nvGraphicFramePr>
        <p:xfrm>
          <a:off x="250803" y="2779670"/>
          <a:ext cx="2621308" cy="4555627"/>
        </p:xfrm>
        <a:graphic>
          <a:graphicData uri="http://schemas.openxmlformats.org/drawingml/2006/table">
            <a:tbl>
              <a:tblPr/>
              <a:tblGrid>
                <a:gridCol w="2621308">
                  <a:extLst>
                    <a:ext uri="{9D8B030D-6E8A-4147-A177-3AD203B41FA5}">
                      <a16:colId xmlns:a16="http://schemas.microsoft.com/office/drawing/2014/main" val="20000"/>
                    </a:ext>
                  </a:extLst>
                </a:gridCol>
              </a:tblGrid>
              <a:tr h="807222">
                <a:tc>
                  <a:txBody>
                    <a:bodyPr/>
                    <a:lstStyle/>
                    <a:p>
                      <a:pPr algn="ctr">
                        <a:lnSpc>
                          <a:spcPts val="2659"/>
                        </a:lnSpc>
                        <a:defRPr/>
                      </a:pPr>
                      <a:r>
                        <a:rPr lang="en-US" sz="1899">
                          <a:solidFill>
                            <a:srgbClr val="000000"/>
                          </a:solidFill>
                          <a:latin typeface="Canva Sans Bold"/>
                        </a:rPr>
                        <a:t>HIGH Competition</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807222">
                <a:tc>
                  <a:txBody>
                    <a:bodyPr/>
                    <a:lstStyle/>
                    <a:p>
                      <a:pPr algn="l">
                        <a:lnSpc>
                          <a:spcPts val="2659"/>
                        </a:lnSpc>
                        <a:defRPr/>
                      </a:pPr>
                      <a:r>
                        <a:rPr lang="en-US" sz="1899" dirty="0">
                          <a:solidFill>
                            <a:srgbClr val="FFFFFF"/>
                          </a:solidFill>
                          <a:latin typeface="Canva Sans"/>
                        </a:rPr>
                        <a:t>Lake House Restaurant</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807222">
                <a:tc>
                  <a:txBody>
                    <a:bodyPr/>
                    <a:lstStyle/>
                    <a:p>
                      <a:pPr algn="l">
                        <a:lnSpc>
                          <a:spcPts val="2659"/>
                        </a:lnSpc>
                        <a:defRPr/>
                      </a:pPr>
                      <a:r>
                        <a:rPr lang="en-US" sz="1899">
                          <a:solidFill>
                            <a:srgbClr val="FFFFFF"/>
                          </a:solidFill>
                          <a:latin typeface="Canva Sans"/>
                        </a:rPr>
                        <a:t>Al'frank Cookies</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807222">
                <a:tc>
                  <a:txBody>
                    <a:bodyPr/>
                    <a:lstStyle/>
                    <a:p>
                      <a:pPr algn="l">
                        <a:lnSpc>
                          <a:spcPts val="2659"/>
                        </a:lnSpc>
                        <a:defRPr/>
                      </a:pPr>
                      <a:r>
                        <a:rPr lang="en-US" sz="1899">
                          <a:solidFill>
                            <a:srgbClr val="FFFFFF"/>
                          </a:solidFill>
                          <a:latin typeface="Canva Sans"/>
                        </a:rPr>
                        <a:t>Ministry of Crab</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r h="1089513">
                <a:tc>
                  <a:txBody>
                    <a:bodyPr/>
                    <a:lstStyle/>
                    <a:p>
                      <a:pPr algn="l">
                        <a:lnSpc>
                          <a:spcPts val="2659"/>
                        </a:lnSpc>
                        <a:defRPr/>
                      </a:pPr>
                      <a:r>
                        <a:rPr lang="en-US" sz="1899" dirty="0">
                          <a:solidFill>
                            <a:srgbClr val="FFFFFF"/>
                          </a:solidFill>
                          <a:latin typeface="Canva Sans"/>
                        </a:rPr>
                        <a:t>Bridge Road Brewers</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3862161333"/>
              </p:ext>
            </p:extLst>
          </p:nvPr>
        </p:nvGraphicFramePr>
        <p:xfrm>
          <a:off x="3450886" y="2779670"/>
          <a:ext cx="2949913" cy="4555627"/>
        </p:xfrm>
        <a:graphic>
          <a:graphicData uri="http://schemas.openxmlformats.org/drawingml/2006/table">
            <a:tbl>
              <a:tblPr/>
              <a:tblGrid>
                <a:gridCol w="2949913">
                  <a:extLst>
                    <a:ext uri="{9D8B030D-6E8A-4147-A177-3AD203B41FA5}">
                      <a16:colId xmlns:a16="http://schemas.microsoft.com/office/drawing/2014/main" val="20000"/>
                    </a:ext>
                  </a:extLst>
                </a:gridCol>
              </a:tblGrid>
              <a:tr h="807222">
                <a:tc>
                  <a:txBody>
                    <a:bodyPr/>
                    <a:lstStyle/>
                    <a:p>
                      <a:pPr algn="ctr">
                        <a:lnSpc>
                          <a:spcPts val="2659"/>
                        </a:lnSpc>
                        <a:defRPr/>
                      </a:pPr>
                      <a:r>
                        <a:rPr lang="en-US" sz="1899">
                          <a:solidFill>
                            <a:srgbClr val="000000"/>
                          </a:solidFill>
                          <a:latin typeface="Canva Sans Bold"/>
                        </a:rPr>
                        <a:t>Moderate Competition</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1036902">
                <a:tc>
                  <a:txBody>
                    <a:bodyPr/>
                    <a:lstStyle/>
                    <a:p>
                      <a:pPr algn="l">
                        <a:lnSpc>
                          <a:spcPts val="2659"/>
                        </a:lnSpc>
                        <a:defRPr/>
                      </a:pPr>
                      <a:r>
                        <a:rPr lang="en-US" sz="1899" dirty="0">
                          <a:solidFill>
                            <a:srgbClr val="FFFFFF"/>
                          </a:solidFill>
                          <a:latin typeface="Canva Sans"/>
                        </a:rPr>
                        <a:t>Tokyo  Sushi</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807222">
                <a:tc>
                  <a:txBody>
                    <a:bodyPr/>
                    <a:lstStyle/>
                    <a:p>
                      <a:pPr algn="l">
                        <a:lnSpc>
                          <a:spcPts val="2659"/>
                        </a:lnSpc>
                        <a:defRPr/>
                      </a:pPr>
                      <a:r>
                        <a:rPr lang="en-US" sz="1899">
                          <a:solidFill>
                            <a:srgbClr val="FFFFFF"/>
                          </a:solidFill>
                          <a:latin typeface="Canva Sans"/>
                        </a:rPr>
                        <a:t>Summer Pavilion</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807222">
                <a:tc>
                  <a:txBody>
                    <a:bodyPr/>
                    <a:lstStyle/>
                    <a:p>
                      <a:pPr algn="l">
                        <a:lnSpc>
                          <a:spcPts val="2659"/>
                        </a:lnSpc>
                        <a:defRPr/>
                      </a:pPr>
                      <a:r>
                        <a:rPr lang="en-US" sz="1899">
                          <a:solidFill>
                            <a:srgbClr val="FFFFFF"/>
                          </a:solidFill>
                          <a:latin typeface="Canva Sans"/>
                        </a:rPr>
                        <a:t>Cafe Shaze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r h="859833">
                <a:tc>
                  <a:txBody>
                    <a:bodyPr/>
                    <a:lstStyle/>
                    <a:p>
                      <a:pPr algn="l">
                        <a:lnSpc>
                          <a:spcPts val="2659"/>
                        </a:lnSpc>
                        <a:defRPr/>
                      </a:pPr>
                      <a:r>
                        <a:rPr lang="en-US" sz="1899" dirty="0">
                          <a:solidFill>
                            <a:srgbClr val="FFFFFF"/>
                          </a:solidFill>
                          <a:latin typeface="Canva Sans"/>
                        </a:rPr>
                        <a:t>Blue Bean Love Cafe</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3757411804"/>
              </p:ext>
            </p:extLst>
          </p:nvPr>
        </p:nvGraphicFramePr>
        <p:xfrm>
          <a:off x="1676400" y="7502049"/>
          <a:ext cx="3810000" cy="2137251"/>
        </p:xfrm>
        <a:graphic>
          <a:graphicData uri="http://schemas.openxmlformats.org/drawingml/2006/table">
            <a:tbl>
              <a:tblPr/>
              <a:tblGrid>
                <a:gridCol w="3810000">
                  <a:extLst>
                    <a:ext uri="{9D8B030D-6E8A-4147-A177-3AD203B41FA5}">
                      <a16:colId xmlns:a16="http://schemas.microsoft.com/office/drawing/2014/main" val="20000"/>
                    </a:ext>
                  </a:extLst>
                </a:gridCol>
              </a:tblGrid>
              <a:tr h="712417">
                <a:tc>
                  <a:txBody>
                    <a:bodyPr/>
                    <a:lstStyle/>
                    <a:p>
                      <a:pPr algn="ctr">
                        <a:lnSpc>
                          <a:spcPts val="2659"/>
                        </a:lnSpc>
                        <a:defRPr/>
                      </a:pPr>
                      <a:r>
                        <a:rPr lang="en-US" sz="1899" dirty="0">
                          <a:solidFill>
                            <a:srgbClr val="000000"/>
                          </a:solidFill>
                          <a:latin typeface="Canva Sans Bold"/>
                        </a:rPr>
                        <a:t>Low Competition</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712417">
                <a:tc>
                  <a:txBody>
                    <a:bodyPr/>
                    <a:lstStyle/>
                    <a:p>
                      <a:pPr algn="l">
                        <a:lnSpc>
                          <a:spcPts val="2659"/>
                        </a:lnSpc>
                        <a:defRPr/>
                      </a:pPr>
                      <a:r>
                        <a:rPr lang="en-US" sz="1899" dirty="0">
                          <a:solidFill>
                            <a:srgbClr val="FFFFFF"/>
                          </a:solidFill>
                          <a:latin typeface="Canva Sans"/>
                        </a:rPr>
                        <a:t>Queen's  Cafe</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712417">
                <a:tc>
                  <a:txBody>
                    <a:bodyPr/>
                    <a:lstStyle/>
                    <a:p>
                      <a:pPr algn="l">
                        <a:lnSpc>
                          <a:spcPts val="2659"/>
                        </a:lnSpc>
                        <a:defRPr/>
                      </a:pPr>
                      <a:r>
                        <a:rPr lang="en-US" sz="1899" dirty="0">
                          <a:solidFill>
                            <a:srgbClr val="FFFFFF"/>
                          </a:solidFill>
                          <a:latin typeface="Canva Sans"/>
                        </a:rPr>
                        <a:t>Star  Buffet</a:t>
                      </a:r>
                      <a:endParaRPr lang="en-US" sz="1100" dirty="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9"/>
          <p:cNvGraphicFramePr>
            <a:graphicFrameLocks noGrp="1"/>
          </p:cNvGraphicFramePr>
          <p:nvPr/>
        </p:nvGraphicFramePr>
        <p:xfrm>
          <a:off x="250805" y="1911371"/>
          <a:ext cx="6530601" cy="701548"/>
        </p:xfrm>
        <a:graphic>
          <a:graphicData uri="http://schemas.openxmlformats.org/drawingml/2006/table">
            <a:tbl>
              <a:tblPr/>
              <a:tblGrid>
                <a:gridCol w="2439935">
                  <a:extLst>
                    <a:ext uri="{9D8B030D-6E8A-4147-A177-3AD203B41FA5}">
                      <a16:colId xmlns:a16="http://schemas.microsoft.com/office/drawing/2014/main" val="20000"/>
                    </a:ext>
                  </a:extLst>
                </a:gridCol>
                <a:gridCol w="2439935">
                  <a:extLst>
                    <a:ext uri="{9D8B030D-6E8A-4147-A177-3AD203B41FA5}">
                      <a16:colId xmlns:a16="http://schemas.microsoft.com/office/drawing/2014/main" val="20001"/>
                    </a:ext>
                  </a:extLst>
                </a:gridCol>
                <a:gridCol w="1650731">
                  <a:extLst>
                    <a:ext uri="{9D8B030D-6E8A-4147-A177-3AD203B41FA5}">
                      <a16:colId xmlns:a16="http://schemas.microsoft.com/office/drawing/2014/main" val="20002"/>
                    </a:ext>
                  </a:extLst>
                </a:gridCol>
              </a:tblGrid>
              <a:tr h="658026">
                <a:tc gridSpan="3">
                  <a:txBody>
                    <a:bodyPr/>
                    <a:lstStyle/>
                    <a:p>
                      <a:pPr algn="ctr">
                        <a:lnSpc>
                          <a:spcPts val="2659"/>
                        </a:lnSpc>
                        <a:defRPr/>
                      </a:pPr>
                      <a:r>
                        <a:rPr lang="en-US" sz="1899">
                          <a:solidFill>
                            <a:srgbClr val="000000"/>
                          </a:solidFill>
                          <a:latin typeface="Canva Sans Bold"/>
                        </a:rPr>
                        <a:t>Few Restaurant Name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Few Restaurant Name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hMerge="1">
                  <a:txBody>
                    <a:bodyPr/>
                    <a:lstStyle/>
                    <a:p>
                      <a:pPr algn="ctr">
                        <a:lnSpc>
                          <a:spcPts val="2659"/>
                        </a:lnSpc>
                        <a:defRPr/>
                      </a:pPr>
                      <a:r>
                        <a:rPr lang="en-US" sz="1899">
                          <a:solidFill>
                            <a:srgbClr val="000000"/>
                          </a:solidFill>
                          <a:latin typeface="Canva Sans Bold"/>
                        </a:rPr>
                        <a:t>Few Restaurant Name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bl>
          </a:graphicData>
        </a:graphic>
      </p:graphicFrame>
      <p:sp>
        <p:nvSpPr>
          <p:cNvPr id="10" name="TextBox 10"/>
          <p:cNvSpPr txBox="1"/>
          <p:nvPr/>
        </p:nvSpPr>
        <p:spPr>
          <a:xfrm>
            <a:off x="7994439" y="1930421"/>
            <a:ext cx="9944542" cy="1717548"/>
          </a:xfrm>
          <a:prstGeom prst="rect">
            <a:avLst/>
          </a:prstGeom>
        </p:spPr>
        <p:txBody>
          <a:bodyPr lIns="0" tIns="0" rIns="0" bIns="0" rtlCol="0" anchor="t">
            <a:spAutoFit/>
          </a:bodyPr>
          <a:lstStyle/>
          <a:p>
            <a:pPr>
              <a:lnSpc>
                <a:spcPts val="6785"/>
              </a:lnSpc>
            </a:pPr>
            <a:r>
              <a:rPr lang="en-US" sz="5799">
                <a:solidFill>
                  <a:srgbClr val="FFFFFF"/>
                </a:solidFill>
                <a:latin typeface="Anton"/>
              </a:rPr>
              <a:t>COMPETITOR ANALYSIS</a:t>
            </a:r>
          </a:p>
          <a:p>
            <a:pPr>
              <a:lnSpc>
                <a:spcPts val="6785"/>
              </a:lnSpc>
            </a:pPr>
            <a:r>
              <a:rPr lang="en-US" sz="5799">
                <a:solidFill>
                  <a:srgbClr val="FFFFFF"/>
                </a:solidFill>
                <a:latin typeface="Anton"/>
              </a:rPr>
              <a:t>UNDERSTANDING THE COMPETITION</a:t>
            </a:r>
          </a:p>
        </p:txBody>
      </p:sp>
      <p:sp>
        <p:nvSpPr>
          <p:cNvPr id="11" name="TextBox 11"/>
          <p:cNvSpPr txBox="1"/>
          <p:nvPr/>
        </p:nvSpPr>
        <p:spPr>
          <a:xfrm>
            <a:off x="828655" y="451684"/>
            <a:ext cx="1874603" cy="264160"/>
          </a:xfrm>
          <a:prstGeom prst="rect">
            <a:avLst/>
          </a:prstGeom>
        </p:spPr>
        <p:txBody>
          <a:bodyPr lIns="0" tIns="0" rIns="0" bIns="0" rtlCol="0" anchor="t">
            <a:spAutoFit/>
          </a:bodyPr>
          <a:lstStyle/>
          <a:p>
            <a:pPr>
              <a:lnSpc>
                <a:spcPts val="2239"/>
              </a:lnSpc>
              <a:spcBef>
                <a:spcPct val="0"/>
              </a:spcBef>
            </a:pPr>
            <a:r>
              <a:rPr lang="en-US" sz="1599">
                <a:solidFill>
                  <a:srgbClr val="DB8E16"/>
                </a:solidFill>
                <a:latin typeface="Anton"/>
              </a:rPr>
              <a:t>SUGGESTED COUNTRY</a:t>
            </a:r>
          </a:p>
        </p:txBody>
      </p:sp>
      <p:sp>
        <p:nvSpPr>
          <p:cNvPr id="12" name="TextBox 12"/>
          <p:cNvSpPr txBox="1"/>
          <p:nvPr/>
        </p:nvSpPr>
        <p:spPr>
          <a:xfrm>
            <a:off x="16016139" y="489504"/>
            <a:ext cx="9784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SRI LANKA</a:t>
            </a:r>
          </a:p>
        </p:txBody>
      </p:sp>
      <p:sp>
        <p:nvSpPr>
          <p:cNvPr id="13" name="TextBox 13"/>
          <p:cNvSpPr txBox="1"/>
          <p:nvPr/>
        </p:nvSpPr>
        <p:spPr>
          <a:xfrm>
            <a:off x="14460342" y="489504"/>
            <a:ext cx="1060497"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SINGAPORE</a:t>
            </a:r>
          </a:p>
        </p:txBody>
      </p:sp>
      <p:sp>
        <p:nvSpPr>
          <p:cNvPr id="14" name="TextBox 14"/>
          <p:cNvSpPr txBox="1"/>
          <p:nvPr/>
        </p:nvSpPr>
        <p:spPr>
          <a:xfrm>
            <a:off x="13229586" y="489504"/>
            <a:ext cx="735456"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CANADA</a:t>
            </a:r>
          </a:p>
        </p:txBody>
      </p:sp>
      <p:sp>
        <p:nvSpPr>
          <p:cNvPr id="15" name="TextBox 15"/>
          <p:cNvSpPr txBox="1"/>
          <p:nvPr/>
        </p:nvSpPr>
        <p:spPr>
          <a:xfrm>
            <a:off x="11973827" y="489504"/>
            <a:ext cx="809760"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Open Sans"/>
              </a:rPr>
              <a:t>AUSTRALIA</a:t>
            </a:r>
          </a:p>
        </p:txBody>
      </p:sp>
      <p:sp>
        <p:nvSpPr>
          <p:cNvPr id="16" name="TextBox 16"/>
          <p:cNvSpPr txBox="1"/>
          <p:nvPr/>
        </p:nvSpPr>
        <p:spPr>
          <a:xfrm>
            <a:off x="9007214" y="4584419"/>
            <a:ext cx="8172611" cy="683629"/>
          </a:xfrm>
          <a:prstGeom prst="rect">
            <a:avLst/>
          </a:prstGeom>
        </p:spPr>
        <p:txBody>
          <a:bodyPr lIns="0" tIns="0" rIns="0" bIns="0" rtlCol="0" anchor="t">
            <a:spAutoFit/>
          </a:bodyPr>
          <a:lstStyle/>
          <a:p>
            <a:pPr marL="423264" lvl="1" indent="-211632">
              <a:lnSpc>
                <a:spcPts val="2744"/>
              </a:lnSpc>
              <a:buFont typeface="Arial"/>
              <a:buChar char="•"/>
            </a:pPr>
            <a:r>
              <a:rPr lang="en-US" sz="1960">
                <a:solidFill>
                  <a:srgbClr val="FFFFFF"/>
                </a:solidFill>
                <a:latin typeface="Open Sans"/>
              </a:rPr>
              <a:t>Utilized Pivot tables at the restaurant level for detailed analysis.</a:t>
            </a:r>
          </a:p>
          <a:p>
            <a:pPr marL="423264" lvl="1" indent="-211632" algn="l">
              <a:lnSpc>
                <a:spcPts val="2744"/>
              </a:lnSpc>
              <a:spcBef>
                <a:spcPct val="0"/>
              </a:spcBef>
              <a:buFont typeface="Arial"/>
              <a:buChar char="•"/>
            </a:pPr>
            <a:r>
              <a:rPr lang="en-US" sz="1960">
                <a:solidFill>
                  <a:srgbClr val="FFFFFF"/>
                </a:solidFill>
                <a:latin typeface="Open Sans"/>
              </a:rPr>
              <a:t>Applied filters the suggested countries.</a:t>
            </a:r>
          </a:p>
        </p:txBody>
      </p:sp>
      <p:sp>
        <p:nvSpPr>
          <p:cNvPr id="17" name="TextBox 17"/>
          <p:cNvSpPr txBox="1"/>
          <p:nvPr/>
        </p:nvSpPr>
        <p:spPr>
          <a:xfrm>
            <a:off x="8762112" y="3920828"/>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Analytical Criteria</a:t>
            </a:r>
          </a:p>
        </p:txBody>
      </p:sp>
      <p:sp>
        <p:nvSpPr>
          <p:cNvPr id="18" name="TextBox 18"/>
          <p:cNvSpPr txBox="1"/>
          <p:nvPr/>
        </p:nvSpPr>
        <p:spPr>
          <a:xfrm>
            <a:off x="8762112" y="5548530"/>
            <a:ext cx="4331407" cy="463566"/>
          </a:xfrm>
          <a:prstGeom prst="rect">
            <a:avLst/>
          </a:prstGeom>
        </p:spPr>
        <p:txBody>
          <a:bodyPr lIns="0" tIns="0" rIns="0" bIns="0" rtlCol="0" anchor="t">
            <a:spAutoFit/>
          </a:bodyPr>
          <a:lstStyle/>
          <a:p>
            <a:pPr>
              <a:lnSpc>
                <a:spcPts val="3849"/>
              </a:lnSpc>
              <a:spcBef>
                <a:spcPct val="0"/>
              </a:spcBef>
            </a:pPr>
            <a:r>
              <a:rPr lang="en-US" sz="2749">
                <a:solidFill>
                  <a:srgbClr val="DB8E16"/>
                </a:solidFill>
                <a:latin typeface="Open Sans Bold"/>
              </a:rPr>
              <a:t>Strategic Insights</a:t>
            </a:r>
          </a:p>
        </p:txBody>
      </p:sp>
      <p:sp>
        <p:nvSpPr>
          <p:cNvPr id="19" name="TextBox 19"/>
          <p:cNvSpPr txBox="1"/>
          <p:nvPr/>
        </p:nvSpPr>
        <p:spPr>
          <a:xfrm>
            <a:off x="9085520" y="6165480"/>
            <a:ext cx="8611540" cy="1026529"/>
          </a:xfrm>
          <a:prstGeom prst="rect">
            <a:avLst/>
          </a:prstGeom>
        </p:spPr>
        <p:txBody>
          <a:bodyPr lIns="0" tIns="0" rIns="0" bIns="0" rtlCol="0" anchor="t">
            <a:spAutoFit/>
          </a:bodyPr>
          <a:lstStyle/>
          <a:p>
            <a:pPr marL="423264" lvl="1" indent="-211632" algn="l">
              <a:lnSpc>
                <a:spcPts val="2744"/>
              </a:lnSpc>
              <a:spcBef>
                <a:spcPct val="0"/>
              </a:spcBef>
              <a:buFont typeface="Arial"/>
              <a:buChar char="•"/>
            </a:pPr>
            <a:r>
              <a:rPr lang="en-US" sz="1960">
                <a:solidFill>
                  <a:srgbClr val="FFFFFF"/>
                </a:solidFill>
                <a:latin typeface="Open Sans"/>
              </a:rPr>
              <a:t>Selected restaurant having greater than 4 average rating as High competitor, 3 to 4 average rating consider as moderate and below 3 average rating consider as Low competitor.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1059</Words>
  <Application>Microsoft Office PowerPoint</Application>
  <PresentationFormat>Custom</PresentationFormat>
  <Paragraphs>197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Open Sans Bold</vt:lpstr>
      <vt:lpstr>Arial</vt:lpstr>
      <vt:lpstr>Anton</vt:lpstr>
      <vt:lpstr>Calibri</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Organic Burger Presentation</dc:title>
  <cp:lastModifiedBy>Gaurav Singh</cp:lastModifiedBy>
  <cp:revision>4</cp:revision>
  <dcterms:created xsi:type="dcterms:W3CDTF">2006-08-16T00:00:00Z</dcterms:created>
  <dcterms:modified xsi:type="dcterms:W3CDTF">2024-02-28T15:44:15Z</dcterms:modified>
  <dc:identifier>DAF9E3bjuYo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2829041</vt:lpwstr>
  </property>
  <property fmtid="{D5CDD505-2E9C-101B-9397-08002B2CF9AE}" pid="3" name="NXPowerLiteSettings">
    <vt:lpwstr>F7000400038000</vt:lpwstr>
  </property>
  <property fmtid="{D5CDD505-2E9C-101B-9397-08002B2CF9AE}" pid="4" name="NXPowerLiteVersion">
    <vt:lpwstr>S10.0.0</vt:lpwstr>
  </property>
</Properties>
</file>