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5C87-4636-9B9C-0CD596EDAE26}"/>
            </c:ext>
          </c:extLst>
        </c:ser>
        <c:dLbls>
          <c:showLegendKey val="0"/>
          <c:showVal val="0"/>
          <c:showCatName val="0"/>
          <c:showSerName val="0"/>
          <c:showPercent val="0"/>
          <c:showBubbleSize val="0"/>
        </c:dLbls>
        <c:gapWidth val="219"/>
        <c:overlap val="-27"/>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Sheet1!$B$3:$B$4</c:f>
              <c:strCache>
                <c:ptCount val="1"/>
                <c:pt idx="0">
                  <c:v>Low</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41AC-432E-9D60-DE7589D1BF2C}"/>
            </c:ext>
          </c:extLst>
        </c:ser>
        <c:dLbls>
          <c:showLegendKey val="0"/>
          <c:showVal val="0"/>
          <c:showCatName val="0"/>
          <c:showSerName val="0"/>
          <c:showPercent val="0"/>
          <c:showBubbleSize val="0"/>
        </c:dLbls>
        <c:gapWidth val="219"/>
        <c:overlap val="100"/>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Sheet1!$B$3:$B$4</c:f>
              <c:strCache>
                <c:ptCount val="1"/>
                <c:pt idx="0">
                  <c:v>Low</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83F5-468A-825B-7F68B1FD01C4}"/>
            </c:ext>
          </c:extLst>
        </c:ser>
        <c:dLbls>
          <c:showLegendKey val="0"/>
          <c:showVal val="0"/>
          <c:showCatName val="0"/>
          <c:showSerName val="0"/>
          <c:showPercent val="0"/>
          <c:showBubbleSize val="0"/>
        </c:dLbls>
        <c:gapWidth val="219"/>
        <c:overlap val="100"/>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7EA5-42BB-9D9E-BBFF83DFFAC8}"/>
              </c:ext>
            </c:extLst>
          </c:dPt>
          <c:dPt>
            <c:idx val="1"/>
            <c:bubble3D val="0"/>
            <c:spPr>
              <a:solidFill>
                <a:schemeClr val="accent2"/>
              </a:solidFill>
              <a:ln>
                <a:noFill/>
              </a:ln>
              <a:effectLst/>
            </c:spPr>
            <c:extLst>
              <c:ext xmlns:c16="http://schemas.microsoft.com/office/drawing/2014/chart" uri="{C3380CC4-5D6E-409C-BE32-E72D297353CC}">
                <c16:uniqueId val="{00000003-7EA5-42BB-9D9E-BBFF83DFFAC8}"/>
              </c:ext>
            </c:extLst>
          </c:dPt>
          <c:dPt>
            <c:idx val="2"/>
            <c:bubble3D val="0"/>
            <c:spPr>
              <a:solidFill>
                <a:schemeClr val="accent3"/>
              </a:solidFill>
              <a:ln>
                <a:noFill/>
              </a:ln>
              <a:effectLst/>
            </c:spPr>
            <c:extLst>
              <c:ext xmlns:c16="http://schemas.microsoft.com/office/drawing/2014/chart" uri="{C3380CC4-5D6E-409C-BE32-E72D297353CC}">
                <c16:uniqueId val="{00000005-7EA5-42BB-9D9E-BBFF83DFFAC8}"/>
              </c:ext>
            </c:extLst>
          </c:dPt>
          <c:dPt>
            <c:idx val="3"/>
            <c:bubble3D val="0"/>
            <c:spPr>
              <a:solidFill>
                <a:schemeClr val="accent4"/>
              </a:solidFill>
              <a:ln>
                <a:noFill/>
              </a:ln>
              <a:effectLst/>
            </c:spPr>
            <c:extLst>
              <c:ext xmlns:c16="http://schemas.microsoft.com/office/drawing/2014/chart" uri="{C3380CC4-5D6E-409C-BE32-E72D297353CC}">
                <c16:uniqueId val="{00000007-7EA5-42BB-9D9E-BBFF83DFFAC8}"/>
              </c:ext>
            </c:extLst>
          </c:dPt>
          <c:dPt>
            <c:idx val="4"/>
            <c:bubble3D val="0"/>
            <c:spPr>
              <a:solidFill>
                <a:schemeClr val="accent5"/>
              </a:solidFill>
              <a:ln>
                <a:noFill/>
              </a:ln>
              <a:effectLst/>
            </c:spPr>
            <c:extLst>
              <c:ext xmlns:c16="http://schemas.microsoft.com/office/drawing/2014/chart" uri="{C3380CC4-5D6E-409C-BE32-E72D297353CC}">
                <c16:uniqueId val="{00000009-7EA5-42BB-9D9E-BBFF83DFFAC8}"/>
              </c:ext>
            </c:extLst>
          </c:dPt>
          <c:dPt>
            <c:idx val="5"/>
            <c:bubble3D val="0"/>
            <c:spPr>
              <a:solidFill>
                <a:schemeClr val="accent6"/>
              </a:solidFill>
              <a:ln>
                <a:noFill/>
              </a:ln>
              <a:effectLst/>
            </c:spPr>
            <c:extLst>
              <c:ext xmlns:c16="http://schemas.microsoft.com/office/drawing/2014/chart" uri="{C3380CC4-5D6E-409C-BE32-E72D297353CC}">
                <c16:uniqueId val="{0000000B-7EA5-42BB-9D9E-BBFF83DFFAC8}"/>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7EA5-42BB-9D9E-BBFF83DFFAC8}"/>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7EA5-42BB-9D9E-BBFF83DFFAC8}"/>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7EA5-42BB-9D9E-BBFF83DFFAC8}"/>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7EA5-42BB-9D9E-BBFF83DFFAC8}"/>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7EA5-42BB-9D9E-BBFF83DFFAC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7140-4875-8194-7868F3954145}"/>
              </c:ext>
            </c:extLst>
          </c:dPt>
          <c:dPt>
            <c:idx val="1"/>
            <c:bubble3D val="0"/>
            <c:spPr>
              <a:solidFill>
                <a:schemeClr val="accent2"/>
              </a:solidFill>
              <a:ln>
                <a:noFill/>
              </a:ln>
              <a:effectLst/>
            </c:spPr>
            <c:extLst>
              <c:ext xmlns:c16="http://schemas.microsoft.com/office/drawing/2014/chart" uri="{C3380CC4-5D6E-409C-BE32-E72D297353CC}">
                <c16:uniqueId val="{00000003-7140-4875-8194-7868F3954145}"/>
              </c:ext>
            </c:extLst>
          </c:dPt>
          <c:dPt>
            <c:idx val="2"/>
            <c:bubble3D val="0"/>
            <c:spPr>
              <a:solidFill>
                <a:schemeClr val="accent3"/>
              </a:solidFill>
              <a:ln>
                <a:noFill/>
              </a:ln>
              <a:effectLst/>
            </c:spPr>
            <c:extLst>
              <c:ext xmlns:c16="http://schemas.microsoft.com/office/drawing/2014/chart" uri="{C3380CC4-5D6E-409C-BE32-E72D297353CC}">
                <c16:uniqueId val="{00000005-7140-4875-8194-7868F3954145}"/>
              </c:ext>
            </c:extLst>
          </c:dPt>
          <c:dPt>
            <c:idx val="3"/>
            <c:bubble3D val="0"/>
            <c:spPr>
              <a:solidFill>
                <a:schemeClr val="accent4"/>
              </a:solidFill>
              <a:ln>
                <a:noFill/>
              </a:ln>
              <a:effectLst/>
            </c:spPr>
            <c:extLst>
              <c:ext xmlns:c16="http://schemas.microsoft.com/office/drawing/2014/chart" uri="{C3380CC4-5D6E-409C-BE32-E72D297353CC}">
                <c16:uniqueId val="{00000007-7140-4875-8194-7868F3954145}"/>
              </c:ext>
            </c:extLst>
          </c:dPt>
          <c:dPt>
            <c:idx val="4"/>
            <c:bubble3D val="0"/>
            <c:spPr>
              <a:solidFill>
                <a:schemeClr val="accent5"/>
              </a:solidFill>
              <a:ln>
                <a:noFill/>
              </a:ln>
              <a:effectLst/>
            </c:spPr>
            <c:extLst>
              <c:ext xmlns:c16="http://schemas.microsoft.com/office/drawing/2014/chart" uri="{C3380CC4-5D6E-409C-BE32-E72D297353CC}">
                <c16:uniqueId val="{00000009-7140-4875-8194-7868F3954145}"/>
              </c:ext>
            </c:extLst>
          </c:dPt>
          <c:dPt>
            <c:idx val="5"/>
            <c:bubble3D val="0"/>
            <c:spPr>
              <a:solidFill>
                <a:schemeClr val="accent6"/>
              </a:solidFill>
              <a:ln>
                <a:noFill/>
              </a:ln>
              <a:effectLst/>
            </c:spPr>
            <c:extLst>
              <c:ext xmlns:c16="http://schemas.microsoft.com/office/drawing/2014/chart" uri="{C3380CC4-5D6E-409C-BE32-E72D297353CC}">
                <c16:uniqueId val="{0000000B-7140-4875-8194-7868F3954145}"/>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7140-4875-8194-7868F3954145}"/>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7140-4875-8194-7868F3954145}"/>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7140-4875-8194-7868F3954145}"/>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7140-4875-8194-7868F395414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7140-4875-8194-7868F395414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8D14-4393-9A67-EC62C203FB0F}"/>
              </c:ext>
            </c:extLst>
          </c:dPt>
          <c:dPt>
            <c:idx val="1"/>
            <c:bubble3D val="0"/>
            <c:spPr>
              <a:solidFill>
                <a:schemeClr val="accent2"/>
              </a:solidFill>
              <a:ln>
                <a:noFill/>
              </a:ln>
              <a:effectLst/>
            </c:spPr>
            <c:extLst>
              <c:ext xmlns:c16="http://schemas.microsoft.com/office/drawing/2014/chart" uri="{C3380CC4-5D6E-409C-BE32-E72D297353CC}">
                <c16:uniqueId val="{00000003-8D14-4393-9A67-EC62C203FB0F}"/>
              </c:ext>
            </c:extLst>
          </c:dPt>
          <c:dPt>
            <c:idx val="2"/>
            <c:bubble3D val="0"/>
            <c:spPr>
              <a:solidFill>
                <a:schemeClr val="accent3"/>
              </a:solidFill>
              <a:ln>
                <a:noFill/>
              </a:ln>
              <a:effectLst/>
            </c:spPr>
            <c:extLst>
              <c:ext xmlns:c16="http://schemas.microsoft.com/office/drawing/2014/chart" uri="{C3380CC4-5D6E-409C-BE32-E72D297353CC}">
                <c16:uniqueId val="{00000005-8D14-4393-9A67-EC62C203FB0F}"/>
              </c:ext>
            </c:extLst>
          </c:dPt>
          <c:dPt>
            <c:idx val="3"/>
            <c:bubble3D val="0"/>
            <c:spPr>
              <a:solidFill>
                <a:schemeClr val="accent4"/>
              </a:solidFill>
              <a:ln>
                <a:noFill/>
              </a:ln>
              <a:effectLst/>
            </c:spPr>
            <c:extLst>
              <c:ext xmlns:c16="http://schemas.microsoft.com/office/drawing/2014/chart" uri="{C3380CC4-5D6E-409C-BE32-E72D297353CC}">
                <c16:uniqueId val="{00000007-8D14-4393-9A67-EC62C203FB0F}"/>
              </c:ext>
            </c:extLst>
          </c:dPt>
          <c:dPt>
            <c:idx val="4"/>
            <c:bubble3D val="0"/>
            <c:spPr>
              <a:solidFill>
                <a:schemeClr val="accent5"/>
              </a:solidFill>
              <a:ln>
                <a:noFill/>
              </a:ln>
              <a:effectLst/>
            </c:spPr>
            <c:extLst>
              <c:ext xmlns:c16="http://schemas.microsoft.com/office/drawing/2014/chart" uri="{C3380CC4-5D6E-409C-BE32-E72D297353CC}">
                <c16:uniqueId val="{00000009-8D14-4393-9A67-EC62C203FB0F}"/>
              </c:ext>
            </c:extLst>
          </c:dPt>
          <c:dPt>
            <c:idx val="5"/>
            <c:bubble3D val="0"/>
            <c:spPr>
              <a:solidFill>
                <a:schemeClr val="accent6"/>
              </a:solidFill>
              <a:ln>
                <a:noFill/>
              </a:ln>
              <a:effectLst/>
            </c:spPr>
            <c:extLst>
              <c:ext xmlns:c16="http://schemas.microsoft.com/office/drawing/2014/chart" uri="{C3380CC4-5D6E-409C-BE32-E72D297353CC}">
                <c16:uniqueId val="{0000000B-8D14-4393-9A67-EC62C203FB0F}"/>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8D14-4393-9A67-EC62C203FB0F}"/>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8D14-4393-9A67-EC62C203FB0F}"/>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8D14-4393-9A67-EC62C203FB0F}"/>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8D14-4393-9A67-EC62C203FB0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8D14-4393-9A67-EC62C203FB0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C0EF-4790-936E-B1E999F0192C}"/>
              </c:ext>
            </c:extLst>
          </c:dPt>
          <c:dPt>
            <c:idx val="1"/>
            <c:bubble3D val="0"/>
            <c:spPr>
              <a:solidFill>
                <a:schemeClr val="accent2"/>
              </a:solidFill>
              <a:ln>
                <a:noFill/>
              </a:ln>
              <a:effectLst/>
            </c:spPr>
            <c:extLst>
              <c:ext xmlns:c16="http://schemas.microsoft.com/office/drawing/2014/chart" uri="{C3380CC4-5D6E-409C-BE32-E72D297353CC}">
                <c16:uniqueId val="{00000003-C0EF-4790-936E-B1E999F0192C}"/>
              </c:ext>
            </c:extLst>
          </c:dPt>
          <c:dPt>
            <c:idx val="2"/>
            <c:bubble3D val="0"/>
            <c:spPr>
              <a:solidFill>
                <a:schemeClr val="accent3"/>
              </a:solidFill>
              <a:ln>
                <a:noFill/>
              </a:ln>
              <a:effectLst/>
            </c:spPr>
            <c:extLst>
              <c:ext xmlns:c16="http://schemas.microsoft.com/office/drawing/2014/chart" uri="{C3380CC4-5D6E-409C-BE32-E72D297353CC}">
                <c16:uniqueId val="{00000005-C0EF-4790-936E-B1E999F0192C}"/>
              </c:ext>
            </c:extLst>
          </c:dPt>
          <c:dPt>
            <c:idx val="3"/>
            <c:bubble3D val="0"/>
            <c:spPr>
              <a:solidFill>
                <a:schemeClr val="accent4"/>
              </a:solidFill>
              <a:ln>
                <a:noFill/>
              </a:ln>
              <a:effectLst/>
            </c:spPr>
            <c:extLst>
              <c:ext xmlns:c16="http://schemas.microsoft.com/office/drawing/2014/chart" uri="{C3380CC4-5D6E-409C-BE32-E72D297353CC}">
                <c16:uniqueId val="{00000007-C0EF-4790-936E-B1E999F0192C}"/>
              </c:ext>
            </c:extLst>
          </c:dPt>
          <c:dPt>
            <c:idx val="4"/>
            <c:bubble3D val="0"/>
            <c:spPr>
              <a:solidFill>
                <a:schemeClr val="accent5"/>
              </a:solidFill>
              <a:ln>
                <a:noFill/>
              </a:ln>
              <a:effectLst/>
            </c:spPr>
            <c:extLst>
              <c:ext xmlns:c16="http://schemas.microsoft.com/office/drawing/2014/chart" uri="{C3380CC4-5D6E-409C-BE32-E72D297353CC}">
                <c16:uniqueId val="{00000009-C0EF-4790-936E-B1E999F0192C}"/>
              </c:ext>
            </c:extLst>
          </c:dPt>
          <c:dPt>
            <c:idx val="5"/>
            <c:bubble3D val="0"/>
            <c:spPr>
              <a:solidFill>
                <a:schemeClr val="accent6"/>
              </a:solidFill>
              <a:ln>
                <a:noFill/>
              </a:ln>
              <a:effectLst/>
            </c:spPr>
            <c:extLst>
              <c:ext xmlns:c16="http://schemas.microsoft.com/office/drawing/2014/chart" uri="{C3380CC4-5D6E-409C-BE32-E72D297353CC}">
                <c16:uniqueId val="{0000000B-C0EF-4790-936E-B1E999F0192C}"/>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C0EF-4790-936E-B1E999F0192C}"/>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C0EF-4790-936E-B1E999F0192C}"/>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C0EF-4790-936E-B1E999F0192C}"/>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C0EF-4790-936E-B1E999F0192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C0EF-4790-936E-B1E999F0192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 Id="rId5" Type="http://schemas.openxmlformats.org/officeDocument/2006/relationships/chart" Target="../charts/chart7.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47800" y="636809"/>
            <a:ext cx="11843261" cy="1493999"/>
          </a:xfrm>
          <a:prstGeom prst="rect">
            <a:avLst/>
          </a:prstGeom>
        </p:spPr>
        <p:txBody>
          <a:bodyPr vert="horz" wrap="square" lIns="0" tIns="16510" rIns="0" bIns="0" rtlCol="0">
            <a:spAutoFit/>
          </a:bodyPr>
          <a:lstStyle/>
          <a:p>
            <a:pPr marL="3213735" algn="ctr">
              <a:spcBef>
                <a:spcPts val="130"/>
              </a:spcBef>
            </a:pPr>
            <a:r>
              <a:rPr lang="en-US" b="1" u="sng" dirty="0">
                <a:solidFill>
                  <a:srgbClr val="FF0000"/>
                </a:solidFill>
                <a:latin typeface="Algerian" panose="04020705040A02060702" pitchFamily="82" charset="0"/>
                <a:cs typeface="Times New Roman" panose="02020603050405020304" pitchFamily="18" charset="0"/>
              </a:rPr>
              <a:t>Employee Data Analysis </a:t>
            </a:r>
            <a:br>
              <a:rPr lang="en-US" b="1" u="sng" dirty="0">
                <a:solidFill>
                  <a:srgbClr val="FF0000"/>
                </a:solidFill>
                <a:latin typeface="Algerian" panose="04020705040A02060702" pitchFamily="82" charset="0"/>
                <a:cs typeface="Times New Roman" panose="02020603050405020304" pitchFamily="18" charset="0"/>
              </a:rPr>
            </a:br>
            <a:r>
              <a:rPr lang="en-US" b="1" u="sng" dirty="0">
                <a:solidFill>
                  <a:srgbClr val="FF0000"/>
                </a:solidFill>
                <a:latin typeface="Algerian" panose="04020705040A02060702" pitchFamily="82" charset="0"/>
                <a:cs typeface="Times New Roman" panose="02020603050405020304" pitchFamily="18" charset="0"/>
              </a:rPr>
              <a:t>using Excel</a:t>
            </a:r>
            <a:r>
              <a:rPr lang="en-US" b="1" i="0" u="sng" dirty="0">
                <a:solidFill>
                  <a:srgbClr val="FF0000"/>
                </a:solidFill>
                <a:effectLst/>
                <a:latin typeface="Algerian" panose="04020705040A02060702" pitchFamily="82" charset="0"/>
                <a:cs typeface="Times New Roman" panose="02020603050405020304" pitchFamily="18" charset="0"/>
              </a:rPr>
              <a:t> </a:t>
            </a:r>
            <a:br>
              <a:rPr lang="en-US" b="1" i="0" u="sng" dirty="0">
                <a:solidFill>
                  <a:srgbClr val="0F0F0F"/>
                </a:solidFill>
                <a:effectLst/>
                <a:latin typeface="Algerian" panose="04020705040A02060702" pitchFamily="82" charset="0"/>
              </a:rPr>
            </a:br>
            <a:endParaRPr u="sng" spc="15" dirty="0">
              <a:latin typeface="Algerian" panose="04020705040A02060702" pitchFamily="8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3426291"/>
            <a:ext cx="8947661" cy="2308324"/>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7030A0"/>
                </a:solidFill>
                <a:latin typeface="Sitka Display" pitchFamily="2" charset="0"/>
              </a:rPr>
              <a:t>STUDENT NAME:           SRINETHI. R</a:t>
            </a:r>
          </a:p>
          <a:p>
            <a:pPr marL="342900" indent="-342900">
              <a:buFont typeface="Arial" panose="020B0604020202020204" pitchFamily="34" charset="0"/>
              <a:buChar char="•"/>
            </a:pPr>
            <a:r>
              <a:rPr lang="en-US" sz="2400" b="1" dirty="0">
                <a:solidFill>
                  <a:srgbClr val="7030A0"/>
                </a:solidFill>
                <a:latin typeface="Sitka Display" pitchFamily="2" charset="0"/>
              </a:rPr>
              <a:t>REGISTER NO:                 322200030</a:t>
            </a:r>
          </a:p>
          <a:p>
            <a:pPr marL="342900" indent="-342900">
              <a:buFont typeface="Arial" panose="020B0604020202020204" pitchFamily="34" charset="0"/>
              <a:buChar char="•"/>
            </a:pPr>
            <a:r>
              <a:rPr lang="en-US" sz="2400" b="1" dirty="0">
                <a:solidFill>
                  <a:srgbClr val="7030A0"/>
                </a:solidFill>
                <a:latin typeface="Sitka Display" pitchFamily="2" charset="0"/>
              </a:rPr>
              <a:t>DEPARTMENT:                BCOM – COMMERCE HONOURS</a:t>
            </a:r>
          </a:p>
          <a:p>
            <a:pPr marL="342900" indent="-342900">
              <a:buFont typeface="Arial" panose="020B0604020202020204" pitchFamily="34" charset="0"/>
              <a:buChar char="•"/>
            </a:pPr>
            <a:r>
              <a:rPr lang="en-US" sz="2400" b="1" dirty="0">
                <a:solidFill>
                  <a:srgbClr val="7030A0"/>
                </a:solidFill>
                <a:latin typeface="Sitka Display" pitchFamily="2" charset="0"/>
              </a:rPr>
              <a:t>USERNAME:                     asunm1353322200030</a:t>
            </a:r>
          </a:p>
          <a:p>
            <a:pPr marL="342900" indent="-342900">
              <a:buFont typeface="Arial" panose="020B0604020202020204" pitchFamily="34" charset="0"/>
              <a:buChar char="•"/>
            </a:pPr>
            <a:r>
              <a:rPr lang="en-US" sz="2400" b="1" dirty="0">
                <a:solidFill>
                  <a:srgbClr val="7030A0"/>
                </a:solidFill>
                <a:latin typeface="Sitka Display" pitchFamily="2" charset="0"/>
              </a:rPr>
              <a:t>COLLEGE:                        ANNA ADARSH COLLEGE FOR WOMEN</a:t>
            </a:r>
            <a:endParaRPr lang="en-US" sz="2400" dirty="0">
              <a:solidFill>
                <a:srgbClr val="7030A0"/>
              </a:solidFill>
              <a:latin typeface="Sitka Display" pitchFamily="2" charset="0"/>
            </a:endParaRPr>
          </a:p>
          <a:p>
            <a:r>
              <a:rPr lang="en-US" sz="2400" dirty="0">
                <a:solidFill>
                  <a:srgbClr val="7030A0"/>
                </a:solidFill>
              </a:rPr>
              <a:t>           </a:t>
            </a:r>
            <a:endParaRPr lang="en-IN" sz="2400"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771900" y="409615"/>
            <a:ext cx="4648200" cy="844462"/>
          </a:xfrm>
          <a:prstGeom prst="rect">
            <a:avLst/>
          </a:prstGeom>
        </p:spPr>
        <p:txBody>
          <a:bodyPr vert="horz" wrap="square" lIns="0" tIns="13335" rIns="0" bIns="0" rtlCol="0">
            <a:spAutoFit/>
          </a:bodyPr>
          <a:lstStyle/>
          <a:p>
            <a:pPr marL="12700">
              <a:lnSpc>
                <a:spcPct val="100000"/>
              </a:lnSpc>
              <a:spcBef>
                <a:spcPts val="105"/>
              </a:spcBef>
            </a:pPr>
            <a:r>
              <a:rPr sz="5400" b="1" u="sng" spc="15" dirty="0">
                <a:solidFill>
                  <a:srgbClr val="FF0000"/>
                </a:solidFill>
                <a:latin typeface="Algerian" panose="04020705040A02060702" pitchFamily="82" charset="0"/>
                <a:cs typeface="Trebuchet MS"/>
              </a:rPr>
              <a:t>M</a:t>
            </a:r>
            <a:r>
              <a:rPr sz="5400" b="1" u="sng" dirty="0">
                <a:solidFill>
                  <a:srgbClr val="FF0000"/>
                </a:solidFill>
                <a:latin typeface="Algerian" panose="04020705040A02060702" pitchFamily="82" charset="0"/>
                <a:cs typeface="Trebuchet MS"/>
              </a:rPr>
              <a:t>O</a:t>
            </a:r>
            <a:r>
              <a:rPr sz="5400" b="1" u="sng" spc="-15" dirty="0">
                <a:solidFill>
                  <a:srgbClr val="FF0000"/>
                </a:solidFill>
                <a:latin typeface="Algerian" panose="04020705040A02060702" pitchFamily="82" charset="0"/>
                <a:cs typeface="Trebuchet MS"/>
              </a:rPr>
              <a:t>D</a:t>
            </a:r>
            <a:r>
              <a:rPr sz="5400" b="1" u="sng" spc="-35" dirty="0">
                <a:solidFill>
                  <a:srgbClr val="FF0000"/>
                </a:solidFill>
                <a:latin typeface="Algerian" panose="04020705040A02060702" pitchFamily="82" charset="0"/>
                <a:cs typeface="Trebuchet MS"/>
              </a:rPr>
              <a:t>E</a:t>
            </a:r>
            <a:r>
              <a:rPr sz="5400" b="1" u="sng" spc="-30" dirty="0">
                <a:solidFill>
                  <a:srgbClr val="FF0000"/>
                </a:solidFill>
                <a:latin typeface="Algerian" panose="04020705040A02060702" pitchFamily="82" charset="0"/>
                <a:cs typeface="Trebuchet MS"/>
              </a:rPr>
              <a:t>LL</a:t>
            </a:r>
            <a:r>
              <a:rPr sz="5400" b="1" u="sng" spc="-5" dirty="0">
                <a:solidFill>
                  <a:srgbClr val="FF0000"/>
                </a:solidFill>
                <a:latin typeface="Algerian" panose="04020705040A02060702" pitchFamily="82" charset="0"/>
                <a:cs typeface="Trebuchet MS"/>
              </a:rPr>
              <a:t>I</a:t>
            </a:r>
            <a:r>
              <a:rPr sz="5400" b="1" u="sng" spc="30" dirty="0">
                <a:solidFill>
                  <a:srgbClr val="FF0000"/>
                </a:solidFill>
                <a:latin typeface="Algerian" panose="04020705040A02060702" pitchFamily="82" charset="0"/>
                <a:cs typeface="Trebuchet MS"/>
              </a:rPr>
              <a:t>N</a:t>
            </a:r>
            <a:r>
              <a:rPr sz="5400" b="1" u="sng" spc="5" dirty="0">
                <a:solidFill>
                  <a:srgbClr val="FF0000"/>
                </a:solidFill>
                <a:latin typeface="Algerian" panose="04020705040A02060702" pitchFamily="82" charset="0"/>
                <a:cs typeface="Trebuchet MS"/>
              </a:rPr>
              <a:t>G</a:t>
            </a:r>
            <a:endParaRPr sz="5400" u="sng" dirty="0">
              <a:solidFill>
                <a:srgbClr val="FF0000"/>
              </a:solidFill>
              <a:latin typeface="Algerian" panose="04020705040A02060702"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8C35034-B2F8-F8BA-9065-9FD81189EFD2}"/>
              </a:ext>
            </a:extLst>
          </p:cNvPr>
          <p:cNvSpPr txBox="1"/>
          <p:nvPr/>
        </p:nvSpPr>
        <p:spPr>
          <a:xfrm>
            <a:off x="952500" y="1431627"/>
            <a:ext cx="9906000" cy="5016758"/>
          </a:xfrm>
          <a:prstGeom prst="rect">
            <a:avLst/>
          </a:prstGeom>
          <a:noFill/>
        </p:spPr>
        <p:txBody>
          <a:bodyPr wrap="square" rtlCol="0">
            <a:spAutoFit/>
          </a:bodyPr>
          <a:lstStyle/>
          <a:p>
            <a:pPr algn="just"/>
            <a:r>
              <a:rPr lang="en-US" sz="2000" b="1" dirty="0">
                <a:solidFill>
                  <a:srgbClr val="00B050"/>
                </a:solidFill>
                <a:latin typeface="Sitka Display" pitchFamily="2" charset="0"/>
              </a:rPr>
              <a:t>1. </a:t>
            </a:r>
            <a:r>
              <a:rPr lang="en-US" sz="2000" b="1" u="sng" dirty="0">
                <a:solidFill>
                  <a:srgbClr val="00B050"/>
                </a:solidFill>
                <a:latin typeface="Sitka Display" pitchFamily="2" charset="0"/>
              </a:rPr>
              <a:t>Data Collection: </a:t>
            </a:r>
          </a:p>
          <a:p>
            <a:pPr marL="342900" indent="-342900" algn="just">
              <a:buFont typeface="Wingdings" panose="05000000000000000000" pitchFamily="2" charset="2"/>
              <a:buChar char="v"/>
            </a:pPr>
            <a:r>
              <a:rPr lang="en-US" sz="2000" b="1" dirty="0">
                <a:latin typeface="Sitka Display" pitchFamily="2" charset="0"/>
              </a:rPr>
              <a:t>Data can be collected from Kaggle or </a:t>
            </a:r>
            <a:r>
              <a:rPr lang="en-US" sz="2000" b="1" dirty="0" err="1">
                <a:latin typeface="Sitka Display" pitchFamily="2" charset="0"/>
              </a:rPr>
              <a:t>Edunet</a:t>
            </a:r>
            <a:r>
              <a:rPr lang="en-US" sz="2000" b="1" dirty="0">
                <a:latin typeface="Sitka Display" pitchFamily="2" charset="0"/>
              </a:rPr>
              <a:t> Dashboard. </a:t>
            </a:r>
          </a:p>
          <a:p>
            <a:pPr algn="just"/>
            <a:r>
              <a:rPr lang="en-US" sz="2000" b="1" dirty="0">
                <a:solidFill>
                  <a:srgbClr val="00B050"/>
                </a:solidFill>
                <a:latin typeface="Sitka Display" pitchFamily="2" charset="0"/>
              </a:rPr>
              <a:t>2. </a:t>
            </a:r>
            <a:r>
              <a:rPr lang="en-US" sz="2000" b="1" u="sng" dirty="0">
                <a:solidFill>
                  <a:srgbClr val="00B050"/>
                </a:solidFill>
                <a:latin typeface="Sitka Display" pitchFamily="2" charset="0"/>
              </a:rPr>
              <a:t>Feature selection:</a:t>
            </a:r>
          </a:p>
          <a:p>
            <a:pPr marL="285750" indent="-285750" algn="just">
              <a:buFont typeface="Wingdings" panose="05000000000000000000" pitchFamily="2" charset="2"/>
              <a:buChar char="v"/>
            </a:pPr>
            <a:r>
              <a:rPr lang="en-US" sz="2000" b="1" dirty="0">
                <a:latin typeface="Sitka Display" pitchFamily="2" charset="0"/>
              </a:rPr>
              <a:t>Identifying the required feature form the number of features available – 9 out of 26 features were selected.</a:t>
            </a:r>
          </a:p>
          <a:p>
            <a:pPr algn="just"/>
            <a:r>
              <a:rPr lang="en-US" sz="2000" b="1" dirty="0">
                <a:solidFill>
                  <a:srgbClr val="00B050"/>
                </a:solidFill>
                <a:latin typeface="Sitka Display" pitchFamily="2" charset="0"/>
              </a:rPr>
              <a:t>3. </a:t>
            </a:r>
            <a:r>
              <a:rPr lang="en-US" sz="2000" b="1" u="sng" dirty="0">
                <a:solidFill>
                  <a:srgbClr val="00B050"/>
                </a:solidFill>
                <a:latin typeface="Sitka Display" pitchFamily="2" charset="0"/>
              </a:rPr>
              <a:t>Data cleaning:</a:t>
            </a:r>
            <a:r>
              <a:rPr lang="en-US" sz="2000" b="1" u="sng" dirty="0">
                <a:latin typeface="Sitka Display" pitchFamily="2" charset="0"/>
              </a:rPr>
              <a:t> </a:t>
            </a:r>
          </a:p>
          <a:p>
            <a:pPr marL="285750" indent="-285750" algn="just">
              <a:buFont typeface="Wingdings" panose="05000000000000000000" pitchFamily="2" charset="2"/>
              <a:buChar char="v"/>
            </a:pPr>
            <a:r>
              <a:rPr lang="en-US" sz="2000" b="1" dirty="0">
                <a:latin typeface="Sitka Display" pitchFamily="2" charset="0"/>
              </a:rPr>
              <a:t>Identification of missing values.</a:t>
            </a:r>
          </a:p>
          <a:p>
            <a:pPr marL="285750" indent="-285750" algn="just">
              <a:buFont typeface="Wingdings" panose="05000000000000000000" pitchFamily="2" charset="2"/>
              <a:buChar char="v"/>
            </a:pPr>
            <a:r>
              <a:rPr lang="en-US" sz="2000" b="1" dirty="0">
                <a:latin typeface="Sitka Display" pitchFamily="2" charset="0"/>
              </a:rPr>
              <a:t>Filtering out the missing values.</a:t>
            </a:r>
          </a:p>
          <a:p>
            <a:pPr algn="just"/>
            <a:r>
              <a:rPr lang="en-US" sz="2000" b="1" dirty="0">
                <a:solidFill>
                  <a:srgbClr val="00B050"/>
                </a:solidFill>
                <a:latin typeface="Sitka Display" pitchFamily="2" charset="0"/>
              </a:rPr>
              <a:t>4. </a:t>
            </a:r>
            <a:r>
              <a:rPr lang="en-US" sz="2000" b="1" u="sng" dirty="0">
                <a:solidFill>
                  <a:srgbClr val="00B050"/>
                </a:solidFill>
                <a:latin typeface="Sitka Display" pitchFamily="2" charset="0"/>
              </a:rPr>
              <a:t>Performance level Calculation:</a:t>
            </a:r>
          </a:p>
          <a:p>
            <a:pPr marL="285750" indent="-285750" algn="just">
              <a:buFont typeface="Wingdings" panose="05000000000000000000" pitchFamily="2" charset="2"/>
              <a:buChar char="v"/>
            </a:pPr>
            <a:r>
              <a:rPr lang="en-US" sz="2000" b="1" dirty="0">
                <a:latin typeface="Sitka Display" pitchFamily="2" charset="0"/>
              </a:rPr>
              <a:t>Calculation of performance level from current employee rating in order to convert the numerical data into text form.</a:t>
            </a:r>
          </a:p>
          <a:p>
            <a:pPr marL="285750" indent="-285750" algn="just">
              <a:buFont typeface="Wingdings" panose="05000000000000000000" pitchFamily="2" charset="2"/>
              <a:buChar char="v"/>
            </a:pPr>
            <a:r>
              <a:rPr lang="en-US" sz="2000" b="1" dirty="0">
                <a:latin typeface="Sitka Display" pitchFamily="2" charset="0"/>
              </a:rPr>
              <a:t>Calculation using </a:t>
            </a:r>
          </a:p>
          <a:p>
            <a:pPr algn="just"/>
            <a:r>
              <a:rPr lang="en-US" sz="2000" b="1" dirty="0">
                <a:solidFill>
                  <a:srgbClr val="7030A0"/>
                </a:solidFill>
                <a:latin typeface="Sitka Display" pitchFamily="2" charset="0"/>
              </a:rPr>
              <a:t>=IFS(Z2&gt;=5,"Very High",Z2&gt;=4,"High",Z2&gt;=3,"Medium",TRUE,"Low")</a:t>
            </a:r>
            <a:endParaRPr lang="en-US" sz="2000" b="1" u="sng" dirty="0">
              <a:solidFill>
                <a:srgbClr val="00B050"/>
              </a:solidFill>
              <a:latin typeface="Sitka Display" pitchFamily="2" charset="0"/>
            </a:endParaRPr>
          </a:p>
          <a:p>
            <a:pPr algn="just"/>
            <a:r>
              <a:rPr lang="en-US" sz="2000" b="1" dirty="0">
                <a:solidFill>
                  <a:srgbClr val="00B050"/>
                </a:solidFill>
                <a:latin typeface="Sitka Display" pitchFamily="2" charset="0"/>
              </a:rPr>
              <a:t>5. </a:t>
            </a:r>
            <a:r>
              <a:rPr lang="en-US" sz="2000" b="1" u="sng" dirty="0">
                <a:solidFill>
                  <a:srgbClr val="00B050"/>
                </a:solidFill>
                <a:latin typeface="Sitka Display" pitchFamily="2" charset="0"/>
              </a:rPr>
              <a:t>Preparation of Pivot table</a:t>
            </a:r>
          </a:p>
          <a:p>
            <a:pPr marL="342900" indent="-342900" algn="just">
              <a:buFont typeface="Wingdings" panose="05000000000000000000" pitchFamily="2" charset="2"/>
              <a:buChar char="v"/>
            </a:pPr>
            <a:r>
              <a:rPr lang="en-US" sz="2000" b="1" dirty="0">
                <a:latin typeface="Sitka Display" pitchFamily="2" charset="0"/>
              </a:rPr>
              <a:t>Pivot table preparation using various factors out of the chosen 9 factors namely, Name, Business unit, Gender and Performance level.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4929B-DE83-659F-1B38-777CC3AA1725}"/>
              </a:ext>
            </a:extLst>
          </p:cNvPr>
          <p:cNvSpPr txBox="1"/>
          <p:nvPr/>
        </p:nvSpPr>
        <p:spPr>
          <a:xfrm>
            <a:off x="3810000" y="304800"/>
            <a:ext cx="6100916" cy="830997"/>
          </a:xfrm>
          <a:prstGeom prst="rect">
            <a:avLst/>
          </a:prstGeom>
          <a:noFill/>
        </p:spPr>
        <p:txBody>
          <a:bodyPr wrap="square">
            <a:spAutoFit/>
          </a:bodyPr>
          <a:lstStyle/>
          <a:p>
            <a:pPr marL="12700">
              <a:lnSpc>
                <a:spcPct val="100000"/>
              </a:lnSpc>
              <a:spcBef>
                <a:spcPts val="105"/>
              </a:spcBef>
            </a:pPr>
            <a:r>
              <a:rPr lang="en-IN" sz="4800" b="1" u="sng" spc="15" dirty="0">
                <a:solidFill>
                  <a:srgbClr val="FF0000"/>
                </a:solidFill>
                <a:latin typeface="Algerian" panose="04020705040A02060702" pitchFamily="82" charset="0"/>
                <a:cs typeface="Trebuchet MS"/>
              </a:rPr>
              <a:t>M</a:t>
            </a:r>
            <a:r>
              <a:rPr lang="en-IN" sz="4800" b="1" u="sng" dirty="0">
                <a:solidFill>
                  <a:srgbClr val="FF0000"/>
                </a:solidFill>
                <a:latin typeface="Algerian" panose="04020705040A02060702" pitchFamily="82" charset="0"/>
                <a:cs typeface="Trebuchet MS"/>
              </a:rPr>
              <a:t>O</a:t>
            </a:r>
            <a:r>
              <a:rPr lang="en-IN" sz="4800" b="1" u="sng" spc="-15" dirty="0">
                <a:solidFill>
                  <a:srgbClr val="FF0000"/>
                </a:solidFill>
                <a:latin typeface="Algerian" panose="04020705040A02060702" pitchFamily="82" charset="0"/>
                <a:cs typeface="Trebuchet MS"/>
              </a:rPr>
              <a:t>D</a:t>
            </a:r>
            <a:r>
              <a:rPr lang="en-IN" sz="4800" b="1" u="sng" spc="-35" dirty="0">
                <a:solidFill>
                  <a:srgbClr val="FF0000"/>
                </a:solidFill>
                <a:latin typeface="Algerian" panose="04020705040A02060702" pitchFamily="82" charset="0"/>
                <a:cs typeface="Trebuchet MS"/>
              </a:rPr>
              <a:t>E</a:t>
            </a:r>
            <a:r>
              <a:rPr lang="en-IN" sz="4800" b="1" u="sng" spc="-30" dirty="0">
                <a:solidFill>
                  <a:srgbClr val="FF0000"/>
                </a:solidFill>
                <a:latin typeface="Algerian" panose="04020705040A02060702" pitchFamily="82" charset="0"/>
                <a:cs typeface="Trebuchet MS"/>
              </a:rPr>
              <a:t>LL</a:t>
            </a:r>
            <a:r>
              <a:rPr lang="en-IN" sz="4800" b="1" u="sng" spc="-5" dirty="0">
                <a:solidFill>
                  <a:srgbClr val="FF0000"/>
                </a:solidFill>
                <a:latin typeface="Algerian" panose="04020705040A02060702" pitchFamily="82" charset="0"/>
                <a:cs typeface="Trebuchet MS"/>
              </a:rPr>
              <a:t>I</a:t>
            </a:r>
            <a:r>
              <a:rPr lang="en-IN" sz="4800" b="1" u="sng" spc="30" dirty="0">
                <a:solidFill>
                  <a:srgbClr val="FF0000"/>
                </a:solidFill>
                <a:latin typeface="Algerian" panose="04020705040A02060702" pitchFamily="82" charset="0"/>
                <a:cs typeface="Trebuchet MS"/>
              </a:rPr>
              <a:t>N</a:t>
            </a:r>
            <a:r>
              <a:rPr lang="en-IN" sz="4800" b="1" u="sng" spc="5" dirty="0">
                <a:solidFill>
                  <a:srgbClr val="FF0000"/>
                </a:solidFill>
                <a:latin typeface="Algerian" panose="04020705040A02060702" pitchFamily="82" charset="0"/>
                <a:cs typeface="Trebuchet MS"/>
              </a:rPr>
              <a:t>G</a:t>
            </a:r>
            <a:endParaRPr lang="en-IN" sz="4800" u="sng" dirty="0">
              <a:solidFill>
                <a:srgbClr val="FF0000"/>
              </a:solidFill>
              <a:latin typeface="Algerian" panose="04020705040A02060702" pitchFamily="82" charset="0"/>
              <a:cs typeface="Trebuchet MS"/>
            </a:endParaRPr>
          </a:p>
        </p:txBody>
      </p:sp>
      <p:sp>
        <p:nvSpPr>
          <p:cNvPr id="5" name="TextBox 4">
            <a:extLst>
              <a:ext uri="{FF2B5EF4-FFF2-40B4-BE49-F238E27FC236}">
                <a16:creationId xmlns:a16="http://schemas.microsoft.com/office/drawing/2014/main" id="{DC11C821-49B3-FF3C-F26C-8BC3A73DACDE}"/>
              </a:ext>
            </a:extLst>
          </p:cNvPr>
          <p:cNvSpPr txBox="1"/>
          <p:nvPr/>
        </p:nvSpPr>
        <p:spPr>
          <a:xfrm>
            <a:off x="1066800" y="1524000"/>
            <a:ext cx="8610600" cy="3139321"/>
          </a:xfrm>
          <a:prstGeom prst="rect">
            <a:avLst/>
          </a:prstGeom>
          <a:noFill/>
        </p:spPr>
        <p:txBody>
          <a:bodyPr wrap="square" rtlCol="0">
            <a:spAutoFit/>
          </a:bodyPr>
          <a:lstStyle/>
          <a:p>
            <a:pPr algn="just"/>
            <a:r>
              <a:rPr lang="en-US" sz="2000" b="1" u="sng" dirty="0">
                <a:solidFill>
                  <a:srgbClr val="0070C0"/>
                </a:solidFill>
                <a:latin typeface="Sitka Display" pitchFamily="2" charset="0"/>
              </a:rPr>
              <a:t>Pivot table:</a:t>
            </a:r>
          </a:p>
          <a:p>
            <a:pPr marL="342900" indent="-342900" algn="just">
              <a:buFont typeface="Wingdings" panose="05000000000000000000" pitchFamily="2" charset="2"/>
              <a:buChar char="Ø"/>
            </a:pPr>
            <a:r>
              <a:rPr lang="en-US" sz="2000" b="1" dirty="0">
                <a:latin typeface="Sitka Display" pitchFamily="2" charset="0"/>
              </a:rPr>
              <a:t>Filters : Gender Code</a:t>
            </a:r>
          </a:p>
          <a:p>
            <a:pPr marL="342900" indent="-342900" algn="just">
              <a:buFont typeface="Wingdings" panose="05000000000000000000" pitchFamily="2" charset="2"/>
              <a:buChar char="Ø"/>
            </a:pPr>
            <a:r>
              <a:rPr lang="en-US" sz="2000" b="1" dirty="0">
                <a:latin typeface="Sitka Display" pitchFamily="2" charset="0"/>
              </a:rPr>
              <a:t>Legend (Series): Performance Level</a:t>
            </a:r>
          </a:p>
          <a:p>
            <a:pPr marL="342900" indent="-342900" algn="just">
              <a:buFont typeface="Wingdings" panose="05000000000000000000" pitchFamily="2" charset="2"/>
              <a:buChar char="Ø"/>
            </a:pPr>
            <a:r>
              <a:rPr lang="en-US" sz="2000" b="1" dirty="0">
                <a:latin typeface="Sitka Display" pitchFamily="2" charset="0"/>
              </a:rPr>
              <a:t>Axis (Categories): Business Unit</a:t>
            </a:r>
          </a:p>
          <a:p>
            <a:pPr marL="342900" indent="-342900" algn="just">
              <a:buFont typeface="Wingdings" panose="05000000000000000000" pitchFamily="2" charset="2"/>
              <a:buChar char="Ø"/>
            </a:pPr>
            <a:r>
              <a:rPr lang="en-US" sz="2000" b="1" dirty="0">
                <a:latin typeface="Sitka Display" pitchFamily="2" charset="0"/>
              </a:rPr>
              <a:t>Values: Count of First Name</a:t>
            </a:r>
          </a:p>
          <a:p>
            <a:pPr algn="just"/>
            <a:r>
              <a:rPr lang="en-US" sz="2000" b="1" dirty="0">
                <a:solidFill>
                  <a:srgbClr val="00B050"/>
                </a:solidFill>
                <a:latin typeface="Sitka Display" pitchFamily="2" charset="0"/>
              </a:rPr>
              <a:t>6. </a:t>
            </a:r>
            <a:r>
              <a:rPr lang="en-US" sz="2000" b="1" u="sng" dirty="0">
                <a:solidFill>
                  <a:srgbClr val="00B050"/>
                </a:solidFill>
                <a:latin typeface="Sitka Display" pitchFamily="2" charset="0"/>
              </a:rPr>
              <a:t>Preparation of Chart:</a:t>
            </a:r>
          </a:p>
          <a:p>
            <a:pPr marL="342900" indent="-342900" algn="just">
              <a:buFont typeface="Wingdings" panose="05000000000000000000" pitchFamily="2" charset="2"/>
              <a:buChar char="v"/>
            </a:pPr>
            <a:r>
              <a:rPr lang="en-US" sz="2000" b="1" dirty="0">
                <a:latin typeface="Sitka Display" pitchFamily="2" charset="0"/>
              </a:rPr>
              <a:t>Preparation of chart (Clustered column charts) using the data from Pivot table and naming it as Employee Performance Analysis Chart.</a:t>
            </a:r>
          </a:p>
          <a:p>
            <a:pPr marL="342900" indent="-342900" algn="just">
              <a:buFont typeface="Wingdings" panose="05000000000000000000" pitchFamily="2" charset="2"/>
              <a:buChar char="v"/>
            </a:pPr>
            <a:r>
              <a:rPr lang="en-US" sz="2000" b="1" dirty="0">
                <a:latin typeface="Sitka Display" pitchFamily="2" charset="0"/>
              </a:rPr>
              <a:t>Adding a trend line to the most common Trend Level (Medium).</a:t>
            </a:r>
          </a:p>
          <a:p>
            <a:endParaRPr lang="en-IN" b="1" dirty="0">
              <a:latin typeface="Sitka Display" pitchFamily="2" charset="0"/>
            </a:endParaRPr>
          </a:p>
        </p:txBody>
      </p:sp>
    </p:spTree>
    <p:extLst>
      <p:ext uri="{BB962C8B-B14F-4D97-AF65-F5344CB8AC3E}">
        <p14:creationId xmlns:p14="http://schemas.microsoft.com/office/powerpoint/2010/main" val="119563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49758" y="215517"/>
            <a:ext cx="4492483" cy="936795"/>
          </a:xfrm>
          <a:prstGeom prst="rect">
            <a:avLst/>
          </a:prstGeom>
        </p:spPr>
        <p:txBody>
          <a:bodyPr vert="horz" wrap="square" lIns="0" tIns="13335" rIns="0" bIns="0" rtlCol="0">
            <a:spAutoFit/>
          </a:bodyPr>
          <a:lstStyle/>
          <a:p>
            <a:pPr marL="12700">
              <a:lnSpc>
                <a:spcPct val="100000"/>
              </a:lnSpc>
              <a:spcBef>
                <a:spcPts val="105"/>
              </a:spcBef>
            </a:pPr>
            <a:r>
              <a:rPr sz="6000" u="sng" dirty="0">
                <a:solidFill>
                  <a:srgbClr val="FF0000"/>
                </a:solidFill>
                <a:latin typeface="Algerian" panose="04020705040A02060702" pitchFamily="82" charset="0"/>
              </a:rPr>
              <a:t>R</a:t>
            </a:r>
            <a:r>
              <a:rPr sz="6000" u="sng" spc="-40" dirty="0">
                <a:solidFill>
                  <a:srgbClr val="FF0000"/>
                </a:solidFill>
                <a:latin typeface="Algerian" panose="04020705040A02060702" pitchFamily="82" charset="0"/>
              </a:rPr>
              <a:t>E</a:t>
            </a:r>
            <a:r>
              <a:rPr sz="6000" u="sng" spc="15" dirty="0">
                <a:solidFill>
                  <a:srgbClr val="FF0000"/>
                </a:solidFill>
                <a:latin typeface="Algerian" panose="04020705040A02060702" pitchFamily="82" charset="0"/>
              </a:rPr>
              <a:t>S</a:t>
            </a:r>
            <a:r>
              <a:rPr sz="6000" u="sng" spc="-30" dirty="0">
                <a:solidFill>
                  <a:srgbClr val="FF0000"/>
                </a:solidFill>
                <a:latin typeface="Algerian" panose="04020705040A02060702" pitchFamily="82" charset="0"/>
              </a:rPr>
              <a:t>U</a:t>
            </a:r>
            <a:r>
              <a:rPr sz="6000" u="sng" spc="-405" dirty="0">
                <a:solidFill>
                  <a:srgbClr val="FF0000"/>
                </a:solidFill>
                <a:latin typeface="Algerian" panose="04020705040A02060702" pitchFamily="82" charset="0"/>
              </a:rPr>
              <a:t>L</a:t>
            </a:r>
            <a:r>
              <a:rPr sz="6000" u="sng" dirty="0">
                <a:solidFill>
                  <a:srgbClr val="FF0000"/>
                </a:solidFill>
                <a:latin typeface="Algerian" panose="04020705040A02060702" pitchFamily="8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2118561578"/>
              </p:ext>
            </p:extLst>
          </p:nvPr>
        </p:nvGraphicFramePr>
        <p:xfrm>
          <a:off x="1704975" y="1800225"/>
          <a:ext cx="8010525" cy="401955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440E17F4-7DFD-F83E-8571-7C9B3D2BA5B3}"/>
              </a:ext>
            </a:extLst>
          </p:cNvPr>
          <p:cNvSpPr txBox="1"/>
          <p:nvPr/>
        </p:nvSpPr>
        <p:spPr>
          <a:xfrm>
            <a:off x="2057400" y="5969256"/>
            <a:ext cx="6524625" cy="954107"/>
          </a:xfrm>
          <a:prstGeom prst="rect">
            <a:avLst/>
          </a:prstGeom>
          <a:noFill/>
        </p:spPr>
        <p:txBody>
          <a:bodyPr wrap="square" rtlCol="0">
            <a:spAutoFit/>
          </a:bodyPr>
          <a:lstStyle/>
          <a:p>
            <a:r>
              <a:rPr lang="en-US" sz="2800" b="1" dirty="0">
                <a:solidFill>
                  <a:srgbClr val="7030A0"/>
                </a:solidFill>
                <a:latin typeface="Sitka Display" pitchFamily="2" charset="0"/>
              </a:rPr>
              <a:t>Overall</a:t>
            </a:r>
            <a:r>
              <a:rPr lang="en-US" sz="2800" dirty="0">
                <a:solidFill>
                  <a:srgbClr val="7030A0"/>
                </a:solidFill>
                <a:latin typeface="Sitka Display" pitchFamily="2" charset="0"/>
              </a:rPr>
              <a:t> </a:t>
            </a:r>
            <a:r>
              <a:rPr lang="en-US" sz="2800" b="1" dirty="0">
                <a:solidFill>
                  <a:srgbClr val="7030A0"/>
                </a:solidFill>
                <a:latin typeface="Sitka Display" pitchFamily="2" charset="0"/>
              </a:rPr>
              <a:t>Employee</a:t>
            </a:r>
            <a:r>
              <a:rPr lang="en-US" sz="2800" dirty="0">
                <a:solidFill>
                  <a:srgbClr val="7030A0"/>
                </a:solidFill>
                <a:latin typeface="Sitka Display" pitchFamily="2" charset="0"/>
              </a:rPr>
              <a:t> </a:t>
            </a:r>
            <a:r>
              <a:rPr lang="en-US" sz="2800" b="1" dirty="0">
                <a:solidFill>
                  <a:srgbClr val="7030A0"/>
                </a:solidFill>
                <a:latin typeface="Sitka Display" pitchFamily="2" charset="0"/>
              </a:rPr>
              <a:t>Performance</a:t>
            </a:r>
            <a:r>
              <a:rPr lang="en-US" sz="2800" dirty="0">
                <a:solidFill>
                  <a:srgbClr val="7030A0"/>
                </a:solidFill>
                <a:latin typeface="Sitka Display" pitchFamily="2" charset="0"/>
              </a:rPr>
              <a:t> </a:t>
            </a:r>
            <a:r>
              <a:rPr lang="en-US" sz="2800" b="1" dirty="0">
                <a:solidFill>
                  <a:srgbClr val="7030A0"/>
                </a:solidFill>
                <a:latin typeface="Sitka Display" pitchFamily="2" charset="0"/>
              </a:rPr>
              <a:t>Analysis</a:t>
            </a:r>
          </a:p>
          <a:p>
            <a:endParaRPr lang="en-US" sz="2800" dirty="0">
              <a:solidFill>
                <a:srgbClr val="7030A0"/>
              </a:solidFill>
              <a:latin typeface="Sitka Display"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BBC04-B732-6E69-0C51-622BC2C04498}"/>
              </a:ext>
            </a:extLst>
          </p:cNvPr>
          <p:cNvSpPr txBox="1"/>
          <p:nvPr/>
        </p:nvSpPr>
        <p:spPr>
          <a:xfrm>
            <a:off x="3505200" y="457200"/>
            <a:ext cx="7015316" cy="1107996"/>
          </a:xfrm>
          <a:prstGeom prst="rect">
            <a:avLst/>
          </a:prstGeom>
          <a:noFill/>
        </p:spPr>
        <p:txBody>
          <a:bodyPr wrap="square">
            <a:spAutoFit/>
          </a:bodyPr>
          <a:lstStyle/>
          <a:p>
            <a:r>
              <a:rPr lang="en-IN" sz="6600" u="sng" dirty="0">
                <a:solidFill>
                  <a:srgbClr val="FF0000"/>
                </a:solidFill>
                <a:latin typeface="Algerian" panose="04020705040A02060702" pitchFamily="82" charset="0"/>
              </a:rPr>
              <a:t>R</a:t>
            </a:r>
            <a:r>
              <a:rPr lang="en-IN" sz="6600" u="sng" spc="-40" dirty="0">
                <a:solidFill>
                  <a:srgbClr val="FF0000"/>
                </a:solidFill>
                <a:latin typeface="Algerian" panose="04020705040A02060702" pitchFamily="82" charset="0"/>
              </a:rPr>
              <a:t>E</a:t>
            </a:r>
            <a:r>
              <a:rPr lang="en-IN" sz="6600" u="sng" spc="15" dirty="0">
                <a:solidFill>
                  <a:srgbClr val="FF0000"/>
                </a:solidFill>
                <a:latin typeface="Algerian" panose="04020705040A02060702" pitchFamily="82" charset="0"/>
              </a:rPr>
              <a:t>S</a:t>
            </a:r>
            <a:r>
              <a:rPr lang="en-IN" sz="6600" u="sng" spc="-30" dirty="0">
                <a:solidFill>
                  <a:srgbClr val="FF0000"/>
                </a:solidFill>
                <a:latin typeface="Algerian" panose="04020705040A02060702" pitchFamily="82" charset="0"/>
              </a:rPr>
              <a:t>U</a:t>
            </a:r>
            <a:r>
              <a:rPr lang="en-IN" sz="6600" u="sng" spc="-405" dirty="0">
                <a:solidFill>
                  <a:srgbClr val="FF0000"/>
                </a:solidFill>
                <a:latin typeface="Algerian" panose="04020705040A02060702" pitchFamily="82" charset="0"/>
              </a:rPr>
              <a:t>L</a:t>
            </a:r>
            <a:r>
              <a:rPr lang="en-IN" sz="6600" u="sng" dirty="0">
                <a:solidFill>
                  <a:srgbClr val="FF0000"/>
                </a:solidFill>
                <a:latin typeface="Algerian" panose="04020705040A02060702" pitchFamily="82" charset="0"/>
              </a:rPr>
              <a:t>TS</a:t>
            </a:r>
            <a:endParaRPr lang="en-IN" sz="6600" u="sng" dirty="0"/>
          </a:p>
        </p:txBody>
      </p:sp>
      <p:graphicFrame>
        <p:nvGraphicFramePr>
          <p:cNvPr id="4" name="Chart 3">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1235688770"/>
              </p:ext>
            </p:extLst>
          </p:nvPr>
        </p:nvGraphicFramePr>
        <p:xfrm>
          <a:off x="1066800" y="2209800"/>
          <a:ext cx="45339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455902691"/>
              </p:ext>
            </p:extLst>
          </p:nvPr>
        </p:nvGraphicFramePr>
        <p:xfrm>
          <a:off x="5791200" y="2209800"/>
          <a:ext cx="45339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3EC0F5B-18AF-BE14-6AAB-E4A84F5CBF6F}"/>
              </a:ext>
            </a:extLst>
          </p:cNvPr>
          <p:cNvSpPr txBox="1"/>
          <p:nvPr/>
        </p:nvSpPr>
        <p:spPr>
          <a:xfrm>
            <a:off x="1828800" y="5334000"/>
            <a:ext cx="8153400" cy="800219"/>
          </a:xfrm>
          <a:prstGeom prst="rect">
            <a:avLst/>
          </a:prstGeom>
          <a:noFill/>
        </p:spPr>
        <p:txBody>
          <a:bodyPr wrap="square" rtlCol="0">
            <a:spAutoFit/>
          </a:bodyPr>
          <a:lstStyle/>
          <a:p>
            <a:pPr algn="just"/>
            <a:r>
              <a:rPr lang="en-US" sz="2800" b="1" dirty="0">
                <a:solidFill>
                  <a:srgbClr val="7030A0"/>
                </a:solidFill>
                <a:latin typeface="Sitka Display" pitchFamily="2" charset="0"/>
              </a:rPr>
              <a:t>Gender based Employee Performance Analysis</a:t>
            </a:r>
          </a:p>
          <a:p>
            <a:endParaRPr lang="en-IN" dirty="0"/>
          </a:p>
        </p:txBody>
      </p:sp>
    </p:spTree>
    <p:extLst>
      <p:ext uri="{BB962C8B-B14F-4D97-AF65-F5344CB8AC3E}">
        <p14:creationId xmlns:p14="http://schemas.microsoft.com/office/powerpoint/2010/main" val="403974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03DB5C-2A0C-B917-66FB-C1A716046264}"/>
              </a:ext>
            </a:extLst>
          </p:cNvPr>
          <p:cNvSpPr txBox="1"/>
          <p:nvPr/>
        </p:nvSpPr>
        <p:spPr>
          <a:xfrm>
            <a:off x="4114800" y="96767"/>
            <a:ext cx="6100916" cy="923330"/>
          </a:xfrm>
          <a:prstGeom prst="rect">
            <a:avLst/>
          </a:prstGeom>
          <a:noFill/>
        </p:spPr>
        <p:txBody>
          <a:bodyPr wrap="square">
            <a:spAutoFit/>
          </a:bodyPr>
          <a:lstStyle/>
          <a:p>
            <a:r>
              <a:rPr lang="en-IN" sz="5400" u="sng" dirty="0">
                <a:solidFill>
                  <a:srgbClr val="FF0000"/>
                </a:solidFill>
                <a:latin typeface="Algerian" panose="04020705040A02060702" pitchFamily="82" charset="0"/>
              </a:rPr>
              <a:t>R</a:t>
            </a:r>
            <a:r>
              <a:rPr lang="en-IN" sz="5400" u="sng" spc="-40" dirty="0">
                <a:solidFill>
                  <a:srgbClr val="FF0000"/>
                </a:solidFill>
                <a:latin typeface="Algerian" panose="04020705040A02060702" pitchFamily="82" charset="0"/>
              </a:rPr>
              <a:t>E</a:t>
            </a:r>
            <a:r>
              <a:rPr lang="en-IN" sz="5400" u="sng" spc="15" dirty="0">
                <a:solidFill>
                  <a:srgbClr val="FF0000"/>
                </a:solidFill>
                <a:latin typeface="Algerian" panose="04020705040A02060702" pitchFamily="82" charset="0"/>
              </a:rPr>
              <a:t>S</a:t>
            </a:r>
            <a:r>
              <a:rPr lang="en-IN" sz="5400" u="sng" spc="-30" dirty="0">
                <a:solidFill>
                  <a:srgbClr val="FF0000"/>
                </a:solidFill>
                <a:latin typeface="Algerian" panose="04020705040A02060702" pitchFamily="82" charset="0"/>
              </a:rPr>
              <a:t>U</a:t>
            </a:r>
            <a:r>
              <a:rPr lang="en-IN" sz="5400" u="sng" spc="-405" dirty="0">
                <a:solidFill>
                  <a:srgbClr val="FF0000"/>
                </a:solidFill>
                <a:latin typeface="Algerian" panose="04020705040A02060702" pitchFamily="82" charset="0"/>
              </a:rPr>
              <a:t>L</a:t>
            </a:r>
            <a:r>
              <a:rPr lang="en-IN" sz="5400" u="sng" dirty="0">
                <a:solidFill>
                  <a:srgbClr val="FF0000"/>
                </a:solidFill>
                <a:latin typeface="Algerian" panose="04020705040A02060702" pitchFamily="82" charset="0"/>
              </a:rPr>
              <a:t>TS</a:t>
            </a:r>
            <a:endParaRPr lang="en-IN" sz="5400" u="sng" dirty="0"/>
          </a:p>
        </p:txBody>
      </p:sp>
      <p:graphicFrame>
        <p:nvGraphicFramePr>
          <p:cNvPr id="5" name="Chart 4">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1436213422"/>
              </p:ext>
            </p:extLst>
          </p:nvPr>
        </p:nvGraphicFramePr>
        <p:xfrm>
          <a:off x="1143000" y="1295400"/>
          <a:ext cx="3265170" cy="2209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4095298278"/>
              </p:ext>
            </p:extLst>
          </p:nvPr>
        </p:nvGraphicFramePr>
        <p:xfrm>
          <a:off x="6096000" y="1327354"/>
          <a:ext cx="3657600" cy="22097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592278449"/>
              </p:ext>
            </p:extLst>
          </p:nvPr>
        </p:nvGraphicFramePr>
        <p:xfrm>
          <a:off x="990600" y="4114800"/>
          <a:ext cx="3265170" cy="2362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1370789616"/>
              </p:ext>
            </p:extLst>
          </p:nvPr>
        </p:nvGraphicFramePr>
        <p:xfrm>
          <a:off x="6096000" y="4117258"/>
          <a:ext cx="3505200" cy="2209800"/>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FEAD16F0-F610-E901-85F8-3BF7C90203C1}"/>
              </a:ext>
            </a:extLst>
          </p:cNvPr>
          <p:cNvSpPr txBox="1"/>
          <p:nvPr/>
        </p:nvSpPr>
        <p:spPr>
          <a:xfrm>
            <a:off x="838200" y="3505200"/>
            <a:ext cx="4114800" cy="369332"/>
          </a:xfrm>
          <a:prstGeom prst="rect">
            <a:avLst/>
          </a:prstGeom>
          <a:noFill/>
        </p:spPr>
        <p:txBody>
          <a:bodyPr wrap="square" rtlCol="0">
            <a:spAutoFit/>
          </a:bodyPr>
          <a:lstStyle/>
          <a:p>
            <a:r>
              <a:rPr lang="en-US" b="1" dirty="0">
                <a:solidFill>
                  <a:srgbClr val="7030A0"/>
                </a:solidFill>
                <a:latin typeface="Sitka Display" pitchFamily="2" charset="0"/>
              </a:rPr>
              <a:t>Very high level Employee Performance </a:t>
            </a:r>
            <a:endParaRPr lang="en-IN" b="1" dirty="0">
              <a:solidFill>
                <a:srgbClr val="7030A0"/>
              </a:solidFill>
              <a:latin typeface="Sitka Display" pitchFamily="2" charset="0"/>
            </a:endParaRPr>
          </a:p>
        </p:txBody>
      </p:sp>
      <p:sp>
        <p:nvSpPr>
          <p:cNvPr id="10" name="TextBox 9">
            <a:extLst>
              <a:ext uri="{FF2B5EF4-FFF2-40B4-BE49-F238E27FC236}">
                <a16:creationId xmlns:a16="http://schemas.microsoft.com/office/drawing/2014/main" id="{F1C7DE04-9039-4BF9-957D-63674FCC8B30}"/>
              </a:ext>
            </a:extLst>
          </p:cNvPr>
          <p:cNvSpPr txBox="1"/>
          <p:nvPr/>
        </p:nvSpPr>
        <p:spPr>
          <a:xfrm>
            <a:off x="6254115" y="3505200"/>
            <a:ext cx="3886200" cy="369332"/>
          </a:xfrm>
          <a:prstGeom prst="rect">
            <a:avLst/>
          </a:prstGeom>
          <a:noFill/>
        </p:spPr>
        <p:txBody>
          <a:bodyPr wrap="square" rtlCol="0">
            <a:spAutoFit/>
          </a:bodyPr>
          <a:lstStyle/>
          <a:p>
            <a:r>
              <a:rPr lang="en-US" b="1" dirty="0">
                <a:solidFill>
                  <a:srgbClr val="7030A0"/>
                </a:solidFill>
                <a:latin typeface="Sitka Display" pitchFamily="2" charset="0"/>
              </a:rPr>
              <a:t>High level Employee Performance</a:t>
            </a:r>
            <a:endParaRPr lang="en-IN" b="1" dirty="0">
              <a:solidFill>
                <a:srgbClr val="7030A0"/>
              </a:solidFill>
              <a:latin typeface="Sitka Display" pitchFamily="2" charset="0"/>
            </a:endParaRPr>
          </a:p>
        </p:txBody>
      </p:sp>
      <p:sp>
        <p:nvSpPr>
          <p:cNvPr id="11" name="TextBox 10">
            <a:extLst>
              <a:ext uri="{FF2B5EF4-FFF2-40B4-BE49-F238E27FC236}">
                <a16:creationId xmlns:a16="http://schemas.microsoft.com/office/drawing/2014/main" id="{39DC8102-A0AA-3F07-67D3-5467FB7B3F82}"/>
              </a:ext>
            </a:extLst>
          </p:cNvPr>
          <p:cNvSpPr txBox="1"/>
          <p:nvPr/>
        </p:nvSpPr>
        <p:spPr>
          <a:xfrm>
            <a:off x="712470" y="6347936"/>
            <a:ext cx="4126230" cy="369332"/>
          </a:xfrm>
          <a:prstGeom prst="rect">
            <a:avLst/>
          </a:prstGeom>
          <a:noFill/>
        </p:spPr>
        <p:txBody>
          <a:bodyPr wrap="square" rtlCol="0">
            <a:spAutoFit/>
          </a:bodyPr>
          <a:lstStyle/>
          <a:p>
            <a:r>
              <a:rPr lang="en-US" b="1" dirty="0">
                <a:solidFill>
                  <a:srgbClr val="7030A0"/>
                </a:solidFill>
                <a:latin typeface="Sitka Display" pitchFamily="2" charset="0"/>
              </a:rPr>
              <a:t>Medium level Employee Performance</a:t>
            </a:r>
            <a:endParaRPr lang="en-IN" b="1" dirty="0">
              <a:solidFill>
                <a:srgbClr val="7030A0"/>
              </a:solidFill>
              <a:latin typeface="Sitka Display" pitchFamily="2" charset="0"/>
            </a:endParaRPr>
          </a:p>
        </p:txBody>
      </p:sp>
      <p:sp>
        <p:nvSpPr>
          <p:cNvPr id="12" name="TextBox 11">
            <a:extLst>
              <a:ext uri="{FF2B5EF4-FFF2-40B4-BE49-F238E27FC236}">
                <a16:creationId xmlns:a16="http://schemas.microsoft.com/office/drawing/2014/main" id="{E6ADD523-D3BC-623D-5C02-5EEF7B704209}"/>
              </a:ext>
            </a:extLst>
          </p:cNvPr>
          <p:cNvSpPr txBox="1"/>
          <p:nvPr/>
        </p:nvSpPr>
        <p:spPr>
          <a:xfrm>
            <a:off x="6271321" y="6327058"/>
            <a:ext cx="4659630" cy="369332"/>
          </a:xfrm>
          <a:prstGeom prst="rect">
            <a:avLst/>
          </a:prstGeom>
          <a:noFill/>
        </p:spPr>
        <p:txBody>
          <a:bodyPr wrap="square" rtlCol="0">
            <a:spAutoFit/>
          </a:bodyPr>
          <a:lstStyle/>
          <a:p>
            <a:r>
              <a:rPr lang="en-US" b="1" dirty="0">
                <a:solidFill>
                  <a:srgbClr val="7030A0"/>
                </a:solidFill>
                <a:latin typeface="Sitka Display" pitchFamily="2" charset="0"/>
              </a:rPr>
              <a:t>Low level Employee Performance</a:t>
            </a:r>
            <a:endParaRPr lang="en-IN" b="1" dirty="0">
              <a:solidFill>
                <a:srgbClr val="7030A0"/>
              </a:solidFill>
              <a:latin typeface="Sitka Display" pitchFamily="2" charset="0"/>
            </a:endParaRPr>
          </a:p>
        </p:txBody>
      </p:sp>
    </p:spTree>
    <p:extLst>
      <p:ext uri="{BB962C8B-B14F-4D97-AF65-F5344CB8AC3E}">
        <p14:creationId xmlns:p14="http://schemas.microsoft.com/office/powerpoint/2010/main" val="2722468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14800" y="304800"/>
            <a:ext cx="3664268" cy="758190"/>
          </a:xfrm>
        </p:spPr>
        <p:txBody>
          <a:bodyPr/>
          <a:lstStyle/>
          <a:p>
            <a:r>
              <a:rPr lang="en-US" u="sng" dirty="0">
                <a:solidFill>
                  <a:srgbClr val="FF0000"/>
                </a:solidFill>
                <a:latin typeface="Algerian" panose="04020705040A02060702" pitchFamily="82" charset="0"/>
                <a:cs typeface="Times New Roman" panose="02020603050405020304" pitchFamily="18" charset="0"/>
              </a:rPr>
              <a:t>conclusion</a:t>
            </a:r>
            <a:endParaRPr lang="en-IN" u="sng" dirty="0">
              <a:solidFill>
                <a:srgbClr val="FF0000"/>
              </a:solidFill>
              <a:latin typeface="Algerian" panose="04020705040A02060702" pitchFamily="82" charset="0"/>
              <a:cs typeface="Times New Roman" panose="02020603050405020304" pitchFamily="18" charset="0"/>
            </a:endParaRPr>
          </a:p>
        </p:txBody>
      </p:sp>
      <p:sp>
        <p:nvSpPr>
          <p:cNvPr id="3" name="TextBox 2">
            <a:extLst>
              <a:ext uri="{FF2B5EF4-FFF2-40B4-BE49-F238E27FC236}">
                <a16:creationId xmlns:a16="http://schemas.microsoft.com/office/drawing/2014/main" id="{BB6BEBCE-B6F4-9EDE-F876-FA236D9CC49B}"/>
              </a:ext>
            </a:extLst>
          </p:cNvPr>
          <p:cNvSpPr txBox="1"/>
          <p:nvPr/>
        </p:nvSpPr>
        <p:spPr>
          <a:xfrm>
            <a:off x="838200" y="1295400"/>
            <a:ext cx="9677400" cy="5632311"/>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Sitka Display" pitchFamily="2" charset="0"/>
              </a:rPr>
              <a:t>In conclusion, it was understood that the average performing employees are more in number, thus requiring measures to improve them to move into the category of high and very high.</a:t>
            </a:r>
          </a:p>
          <a:p>
            <a:pPr marL="285750" indent="-285750" algn="just">
              <a:buFont typeface="Wingdings" panose="05000000000000000000" pitchFamily="2" charset="2"/>
              <a:buChar char="v"/>
            </a:pPr>
            <a:r>
              <a:rPr lang="en-US" b="1" dirty="0">
                <a:latin typeface="Sitka Display" pitchFamily="2" charset="0"/>
              </a:rPr>
              <a:t>Low level performance should be giver extra concentration and proper training and other factors which are responsible for their poor performance should be considered and actions to be taken accordingly.</a:t>
            </a:r>
          </a:p>
          <a:p>
            <a:pPr marL="285750" indent="-285750" algn="just">
              <a:buFont typeface="Wingdings" panose="05000000000000000000" pitchFamily="2" charset="2"/>
              <a:buChar char="v"/>
            </a:pPr>
            <a:r>
              <a:rPr lang="en-US" b="1" dirty="0">
                <a:latin typeface="Sitka Display" pitchFamily="2" charset="0"/>
              </a:rPr>
              <a:t>Here are some ways to achieve good performance from employees:</a:t>
            </a:r>
          </a:p>
          <a:p>
            <a:pPr algn="just">
              <a:buFont typeface="+mj-lt"/>
              <a:buAutoNum type="arabicPeriod"/>
            </a:pPr>
            <a:r>
              <a:rPr lang="en-US" b="1" i="0" dirty="0">
                <a:effectLst/>
                <a:highlight>
                  <a:srgbClr val="F9F9F2"/>
                </a:highlight>
                <a:latin typeface="Sitka Display" pitchFamily="2" charset="0"/>
              </a:rPr>
              <a:t> Set clear goals</a:t>
            </a:r>
          </a:p>
          <a:p>
            <a:pPr algn="just">
              <a:buFont typeface="+mj-lt"/>
              <a:buAutoNum type="arabicPeriod"/>
            </a:pPr>
            <a:r>
              <a:rPr lang="en-US" b="1" i="0" dirty="0">
                <a:effectLst/>
                <a:highlight>
                  <a:srgbClr val="F9F9F2"/>
                </a:highlight>
                <a:latin typeface="Sitka Display" pitchFamily="2" charset="0"/>
              </a:rPr>
              <a:t> Reward and recognize your employees</a:t>
            </a:r>
          </a:p>
          <a:p>
            <a:pPr algn="just">
              <a:buFont typeface="+mj-lt"/>
              <a:buAutoNum type="arabicPeriod"/>
            </a:pPr>
            <a:r>
              <a:rPr lang="en-US" b="1" i="0" dirty="0">
                <a:effectLst/>
                <a:highlight>
                  <a:srgbClr val="F9F9F2"/>
                </a:highlight>
                <a:latin typeface="Sitka Display" pitchFamily="2" charset="0"/>
              </a:rPr>
              <a:t> Have open lines of communication</a:t>
            </a:r>
          </a:p>
          <a:p>
            <a:pPr algn="just">
              <a:buFont typeface="+mj-lt"/>
              <a:buAutoNum type="arabicPeriod"/>
            </a:pPr>
            <a:r>
              <a:rPr lang="en-US" b="1" i="0" dirty="0">
                <a:effectLst/>
                <a:highlight>
                  <a:srgbClr val="F9F9F2"/>
                </a:highlight>
                <a:latin typeface="Sitka Display" pitchFamily="2" charset="0"/>
              </a:rPr>
              <a:t> Identify and solve the root causes of poor performance</a:t>
            </a:r>
          </a:p>
          <a:p>
            <a:pPr algn="just">
              <a:buFont typeface="+mj-lt"/>
              <a:buAutoNum type="arabicPeriod"/>
            </a:pPr>
            <a:r>
              <a:rPr lang="en-US" b="1" i="0" dirty="0">
                <a:effectLst/>
                <a:highlight>
                  <a:srgbClr val="F9F9F2"/>
                </a:highlight>
                <a:latin typeface="Sitka Display" pitchFamily="2" charset="0"/>
              </a:rPr>
              <a:t> Provide training opportunities</a:t>
            </a:r>
          </a:p>
          <a:p>
            <a:pPr algn="just">
              <a:buFont typeface="+mj-lt"/>
              <a:buAutoNum type="arabicPeriod"/>
            </a:pPr>
            <a:r>
              <a:rPr lang="en-US" b="1" i="0" dirty="0">
                <a:effectLst/>
                <a:highlight>
                  <a:srgbClr val="F9F9F2"/>
                </a:highlight>
                <a:latin typeface="Sitka Display" pitchFamily="2" charset="0"/>
              </a:rPr>
              <a:t> Continuously monitor employee performance</a:t>
            </a:r>
          </a:p>
          <a:p>
            <a:pPr algn="just">
              <a:buFont typeface="+mj-lt"/>
              <a:buAutoNum type="arabicPeriod"/>
            </a:pPr>
            <a:r>
              <a:rPr lang="en-US" b="1" i="0" dirty="0">
                <a:effectLst/>
                <a:highlight>
                  <a:srgbClr val="F9F9F2"/>
                </a:highlight>
                <a:latin typeface="Sitka Display" pitchFamily="2" charset="0"/>
              </a:rPr>
              <a:t> Keep deadlines realistic</a:t>
            </a:r>
          </a:p>
          <a:p>
            <a:pPr algn="just">
              <a:buFont typeface="+mj-lt"/>
              <a:buAutoNum type="arabicPeriod"/>
            </a:pPr>
            <a:r>
              <a:rPr lang="en-US" b="1" i="0" dirty="0">
                <a:effectLst/>
                <a:highlight>
                  <a:srgbClr val="F9F9F2"/>
                </a:highlight>
                <a:latin typeface="Sitka Display" pitchFamily="2" charset="0"/>
              </a:rPr>
              <a:t> Balance accountability and authority</a:t>
            </a:r>
          </a:p>
          <a:p>
            <a:pPr algn="just">
              <a:buFont typeface="+mj-lt"/>
              <a:buAutoNum type="arabicPeriod"/>
            </a:pPr>
            <a:r>
              <a:rPr lang="en-US" b="1" i="0" dirty="0">
                <a:effectLst/>
                <a:highlight>
                  <a:srgbClr val="F9F9F2"/>
                </a:highlight>
                <a:latin typeface="Sitka Display" pitchFamily="2" charset="0"/>
              </a:rPr>
              <a:t> Consider remote working options</a:t>
            </a:r>
          </a:p>
          <a:p>
            <a:pPr algn="just">
              <a:buFont typeface="+mj-lt"/>
              <a:buAutoNum type="arabicPeriod"/>
            </a:pPr>
            <a:r>
              <a:rPr lang="en-US" b="1" i="0" dirty="0">
                <a:effectLst/>
                <a:highlight>
                  <a:srgbClr val="F9F9F2"/>
                </a:highlight>
                <a:latin typeface="Sitka Display" pitchFamily="2" charset="0"/>
              </a:rPr>
              <a:t> Enable employees with collaborative learning opportunities </a:t>
            </a:r>
          </a:p>
          <a:p>
            <a:pPr algn="just">
              <a:buFont typeface="+mj-lt"/>
              <a:buAutoNum type="arabicPeriod"/>
            </a:pPr>
            <a:r>
              <a:rPr lang="en-US" b="1" i="0" dirty="0">
                <a:effectLst/>
                <a:highlight>
                  <a:srgbClr val="F9F9F2"/>
                </a:highlight>
                <a:latin typeface="Sitka Display" pitchFamily="2" charset="0"/>
              </a:rPr>
              <a:t> Avoid micromanaging</a:t>
            </a:r>
          </a:p>
          <a:p>
            <a:pPr algn="just">
              <a:buFont typeface="+mj-lt"/>
              <a:buAutoNum type="arabicPeriod"/>
            </a:pPr>
            <a:r>
              <a:rPr lang="en-US" b="1" i="0" dirty="0">
                <a:effectLst/>
                <a:highlight>
                  <a:srgbClr val="F9F9F2"/>
                </a:highlight>
                <a:latin typeface="Sitka Display" pitchFamily="2" charset="0"/>
              </a:rPr>
              <a:t> Overcome skill gaps with reskilling and upskilling opportunities</a:t>
            </a:r>
          </a:p>
          <a:p>
            <a:pPr algn="just">
              <a:buFont typeface="+mj-lt"/>
              <a:buAutoNum type="arabicPeriod"/>
            </a:pPr>
            <a:r>
              <a:rPr lang="en-US" b="1" i="0" dirty="0">
                <a:effectLst/>
                <a:highlight>
                  <a:srgbClr val="F9F9F2"/>
                </a:highlight>
                <a:latin typeface="Sitka Display" pitchFamily="2" charset="0"/>
              </a:rPr>
              <a:t> Offer internal leadership opportunities and clear career paths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141152" y="693822"/>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rgbClr val="FF0000"/>
                </a:solidFill>
                <a:latin typeface="Algerian" panose="04020705040A02060702" pitchFamily="82" charset="0"/>
              </a:rPr>
              <a:t>PROJECT</a:t>
            </a:r>
            <a:r>
              <a:rPr sz="4250" u="sng" spc="-85" dirty="0">
                <a:solidFill>
                  <a:srgbClr val="FF0000"/>
                </a:solidFill>
                <a:latin typeface="Algerian" panose="04020705040A02060702" pitchFamily="82" charset="0"/>
              </a:rPr>
              <a:t> </a:t>
            </a:r>
            <a:r>
              <a:rPr sz="4250" u="sng" spc="25" dirty="0">
                <a:solidFill>
                  <a:srgbClr val="FF0000"/>
                </a:solidFill>
                <a:latin typeface="Algerian" panose="04020705040A02060702" pitchFamily="82" charset="0"/>
              </a:rPr>
              <a:t>TITLE</a:t>
            </a:r>
            <a:endParaRPr sz="4250" u="sng" dirty="0">
              <a:solidFill>
                <a:srgbClr val="FF0000"/>
              </a:solidFill>
              <a:latin typeface="Algerian" panose="04020705040A02060702"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43000" y="2481888"/>
            <a:ext cx="10058399" cy="1446550"/>
          </a:xfrm>
          <a:prstGeom prst="rect">
            <a:avLst/>
          </a:prstGeom>
          <a:noFill/>
        </p:spPr>
        <p:txBody>
          <a:bodyPr wrap="square" rtlCol="0">
            <a:spAutoFit/>
          </a:bodyPr>
          <a:lstStyle/>
          <a:p>
            <a:pPr algn="ctr"/>
            <a:r>
              <a:rPr lang="en-US" sz="4400" b="1" dirty="0">
                <a:solidFill>
                  <a:srgbClr val="0F0F0F"/>
                </a:solidFill>
                <a:latin typeface="Sitka Display" pitchFamily="2" charset="0"/>
                <a:cs typeface="Times New Roman" panose="02020603050405020304"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665449" y="430530"/>
            <a:ext cx="2873558" cy="752129"/>
          </a:xfrm>
          <a:prstGeom prst="rect">
            <a:avLst/>
          </a:prstGeom>
        </p:spPr>
        <p:txBody>
          <a:bodyPr vert="horz" wrap="square" lIns="0" tIns="13335" rIns="0" bIns="0" rtlCol="0">
            <a:spAutoFit/>
          </a:bodyPr>
          <a:lstStyle/>
          <a:p>
            <a:pPr marL="12700">
              <a:lnSpc>
                <a:spcPct val="100000"/>
              </a:lnSpc>
              <a:spcBef>
                <a:spcPts val="105"/>
              </a:spcBef>
            </a:pPr>
            <a:r>
              <a:rPr u="sng" spc="25" dirty="0">
                <a:solidFill>
                  <a:srgbClr val="FF0000"/>
                </a:solidFill>
                <a:latin typeface="Algerian" panose="04020705040A02060702" pitchFamily="82" charset="0"/>
              </a:rPr>
              <a:t>A</a:t>
            </a:r>
            <a:r>
              <a:rPr u="sng" spc="-5" dirty="0">
                <a:solidFill>
                  <a:srgbClr val="FF0000"/>
                </a:solidFill>
                <a:latin typeface="Algerian" panose="04020705040A02060702" pitchFamily="82" charset="0"/>
              </a:rPr>
              <a:t>G</a:t>
            </a:r>
            <a:r>
              <a:rPr u="sng" spc="-35" dirty="0">
                <a:solidFill>
                  <a:srgbClr val="FF0000"/>
                </a:solidFill>
                <a:latin typeface="Algerian" panose="04020705040A02060702" pitchFamily="82" charset="0"/>
              </a:rPr>
              <a:t>E</a:t>
            </a:r>
            <a:r>
              <a:rPr u="sng" spc="15" dirty="0">
                <a:solidFill>
                  <a:srgbClr val="FF0000"/>
                </a:solidFill>
                <a:latin typeface="Algerian" panose="04020705040A02060702" pitchFamily="82" charset="0"/>
              </a:rPr>
              <a:t>N</a:t>
            </a:r>
            <a:r>
              <a:rPr u="sng" dirty="0">
                <a:solidFill>
                  <a:srgbClr val="FF0000"/>
                </a:solidFill>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Sitka Display" pitchFamily="2" charset="0"/>
                <a:cs typeface="Times New Roman" panose="02020603050405020304" pitchFamily="18" charset="0"/>
              </a:rPr>
              <a:t>Dataset Description</a:t>
            </a:r>
            <a:endParaRPr lang="en-US" sz="2800" b="1" i="0" dirty="0">
              <a:solidFill>
                <a:srgbClr val="0D0D0D"/>
              </a:solidFill>
              <a:effectLst/>
              <a:latin typeface="Sitka Display" pitchFamily="2" charset="0"/>
              <a:cs typeface="Times New Roman" panose="02020603050405020304" pitchFamily="18" charset="0"/>
            </a:endParaRP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Results and </a:t>
            </a:r>
            <a:r>
              <a:rPr lang="en-US" sz="2800" b="1" dirty="0">
                <a:solidFill>
                  <a:srgbClr val="0D0D0D"/>
                </a:solidFill>
                <a:latin typeface="Sitka Display" pitchFamily="2" charset="0"/>
                <a:cs typeface="Times New Roman" panose="02020603050405020304" pitchFamily="18" charset="0"/>
              </a:rPr>
              <a:t>Discussion</a:t>
            </a:r>
            <a:endParaRPr lang="en-US" sz="2800" b="1" i="0" dirty="0">
              <a:solidFill>
                <a:srgbClr val="0D0D0D"/>
              </a:solidFill>
              <a:effectLst/>
              <a:latin typeface="Sitka Display" pitchFamily="2" charset="0"/>
              <a:cs typeface="Times New Roman" panose="02020603050405020304" pitchFamily="18" charset="0"/>
            </a:endParaRP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900997" y="439591"/>
            <a:ext cx="78527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solidFill>
                  <a:srgbClr val="FF0000"/>
                </a:solidFill>
                <a:latin typeface="Algerian" panose="04020705040A02060702" pitchFamily="82" charset="0"/>
              </a:rPr>
              <a:t>P</a:t>
            </a:r>
            <a:r>
              <a:rPr sz="4250" u="sng" spc="15" dirty="0">
                <a:solidFill>
                  <a:srgbClr val="FF0000"/>
                </a:solidFill>
                <a:latin typeface="Algerian" panose="04020705040A02060702" pitchFamily="82" charset="0"/>
              </a:rPr>
              <a:t>ROB</a:t>
            </a:r>
            <a:r>
              <a:rPr sz="4250" u="sng" spc="55" dirty="0">
                <a:solidFill>
                  <a:srgbClr val="FF0000"/>
                </a:solidFill>
                <a:latin typeface="Algerian" panose="04020705040A02060702" pitchFamily="82" charset="0"/>
              </a:rPr>
              <a:t>L</a:t>
            </a:r>
            <a:r>
              <a:rPr sz="4250" u="sng" spc="-20" dirty="0">
                <a:solidFill>
                  <a:srgbClr val="FF0000"/>
                </a:solidFill>
                <a:latin typeface="Algerian" panose="04020705040A02060702" pitchFamily="82" charset="0"/>
              </a:rPr>
              <a:t>E</a:t>
            </a:r>
            <a:r>
              <a:rPr sz="4250" u="sng" spc="20" dirty="0">
                <a:solidFill>
                  <a:srgbClr val="FF0000"/>
                </a:solidFill>
                <a:latin typeface="Algerian" panose="04020705040A02060702" pitchFamily="82" charset="0"/>
              </a:rPr>
              <a:t>M</a:t>
            </a:r>
            <a:r>
              <a:rPr sz="4250" u="sng" dirty="0">
                <a:solidFill>
                  <a:srgbClr val="FF0000"/>
                </a:solidFill>
                <a:latin typeface="Algerian" panose="04020705040A02060702" pitchFamily="82" charset="0"/>
              </a:rPr>
              <a:t>	</a:t>
            </a:r>
            <a:r>
              <a:rPr sz="4250" u="sng" spc="10" dirty="0">
                <a:solidFill>
                  <a:srgbClr val="FF0000"/>
                </a:solidFill>
                <a:latin typeface="Algerian" panose="04020705040A02060702" pitchFamily="82" charset="0"/>
              </a:rPr>
              <a:t>S</a:t>
            </a:r>
            <a:r>
              <a:rPr sz="4250" u="sng" spc="-370" dirty="0">
                <a:solidFill>
                  <a:srgbClr val="FF0000"/>
                </a:solidFill>
                <a:latin typeface="Algerian" panose="04020705040A02060702" pitchFamily="82" charset="0"/>
              </a:rPr>
              <a:t>T</a:t>
            </a:r>
            <a:r>
              <a:rPr sz="4250" u="sng" spc="-375" dirty="0">
                <a:solidFill>
                  <a:srgbClr val="FF0000"/>
                </a:solidFill>
                <a:latin typeface="Algerian" panose="04020705040A02060702" pitchFamily="82" charset="0"/>
              </a:rPr>
              <a:t>A</a:t>
            </a:r>
            <a:r>
              <a:rPr sz="4250" u="sng" spc="15" dirty="0">
                <a:solidFill>
                  <a:srgbClr val="FF0000"/>
                </a:solidFill>
                <a:latin typeface="Algerian" panose="04020705040A02060702" pitchFamily="82" charset="0"/>
              </a:rPr>
              <a:t>T</a:t>
            </a:r>
            <a:r>
              <a:rPr sz="4250" u="sng" spc="-10" dirty="0">
                <a:solidFill>
                  <a:srgbClr val="FF0000"/>
                </a:solidFill>
                <a:latin typeface="Algerian" panose="04020705040A02060702" pitchFamily="82" charset="0"/>
              </a:rPr>
              <a:t>E</a:t>
            </a:r>
            <a:r>
              <a:rPr sz="4250" u="sng" spc="-20" dirty="0">
                <a:solidFill>
                  <a:srgbClr val="FF0000"/>
                </a:solidFill>
                <a:latin typeface="Algerian" panose="04020705040A02060702" pitchFamily="82" charset="0"/>
              </a:rPr>
              <a:t>ME</a:t>
            </a:r>
            <a:r>
              <a:rPr sz="4250" u="sng" spc="10" dirty="0">
                <a:solidFill>
                  <a:srgbClr val="FF0000"/>
                </a:solidFill>
                <a:latin typeface="Algerian" panose="04020705040A02060702" pitchFamily="82" charset="0"/>
              </a:rPr>
              <a:t>NT</a:t>
            </a:r>
            <a:endParaRPr sz="4250" u="sng" dirty="0">
              <a:solidFill>
                <a:srgbClr val="FF0000"/>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202567C-D6F1-4ECB-2A56-EB2192975B3D}"/>
              </a:ext>
            </a:extLst>
          </p:cNvPr>
          <p:cNvSpPr txBox="1"/>
          <p:nvPr/>
        </p:nvSpPr>
        <p:spPr>
          <a:xfrm>
            <a:off x="834072" y="1828800"/>
            <a:ext cx="7300278" cy="4616648"/>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TITLE:</a:t>
            </a:r>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EMPLOYEE PERFORMANCE ANALYSIS.</a:t>
            </a:r>
          </a:p>
          <a:p>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The project is undertaken to understand the performance of the employees in an organization.</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This performance is helpful both for the organization as well as the employees.</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For employees, this analysis gives them insights on their performance of the assigned job and useful in knowing the areas of improvement. </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 the view of organization, this analysis is useful in knowing about the performance of job by employees and comparing their performance for a specific period of time. </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This analysis is helpful in performance appraisal, knowing job satisfaction, comparison of works and the need for employee training and development.</a:t>
            </a:r>
          </a:p>
          <a:p>
            <a:pPr algn="just"/>
            <a:endParaRPr lang="en-US"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265104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0" y="621030"/>
            <a:ext cx="5263515" cy="678180"/>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u="sng" spc="5" dirty="0">
                <a:solidFill>
                  <a:srgbClr val="FF0000"/>
                </a:solidFill>
                <a:latin typeface="Algerian" panose="04020705040A02060702" pitchFamily="82" charset="0"/>
              </a:rPr>
              <a:t>PROJECT	</a:t>
            </a:r>
            <a:r>
              <a:rPr sz="4250" u="sng" spc="-20" dirty="0">
                <a:solidFill>
                  <a:srgbClr val="FF0000"/>
                </a:solidFill>
                <a:latin typeface="Algerian" panose="04020705040A02060702" pitchFamily="82" charset="0"/>
              </a:rPr>
              <a:t>OVERVIEW</a:t>
            </a:r>
            <a:endParaRPr sz="4250" u="sng" dirty="0">
              <a:solidFill>
                <a:srgbClr val="FF0000"/>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38416" y="1943160"/>
            <a:ext cx="8305800" cy="4893647"/>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Employee performance is the level of effectiveness, efficiency, productivity, and quality of work by an individual team member within an organization. </a:t>
            </a:r>
          </a:p>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It encompasses how well employees fulfill their job responsibilities, achieve set goals and objectives, and contribute to the overall success of the organization.</a:t>
            </a:r>
          </a:p>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Employee performance is not solely based on quantitative metrics. </a:t>
            </a:r>
          </a:p>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It also includes qualitative factors such as communication skills, teamwork, problem-solving abilities, and adaptability.</a:t>
            </a:r>
          </a:p>
          <a:p>
            <a:pPr algn="l">
              <a:buFont typeface="Arial" panose="020B0604020202020204" pitchFamily="34" charset="0"/>
              <a:buChar char="•"/>
            </a:pPr>
            <a:endParaRPr lang="en-US" sz="2400" b="1" i="0" dirty="0">
              <a:solidFill>
                <a:srgbClr val="0D0D0D"/>
              </a:solidFill>
              <a:effectLst/>
              <a:latin typeface="Sitka Display" pitchFamily="2"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971800" y="685800"/>
            <a:ext cx="6381750" cy="570669"/>
          </a:xfrm>
          <a:prstGeom prst="rect">
            <a:avLst/>
          </a:prstGeom>
        </p:spPr>
        <p:txBody>
          <a:bodyPr vert="horz" wrap="square" lIns="0" tIns="16510" rIns="0" bIns="0" rtlCol="0">
            <a:spAutoFit/>
          </a:bodyPr>
          <a:lstStyle/>
          <a:p>
            <a:pPr marL="12700">
              <a:lnSpc>
                <a:spcPct val="100000"/>
              </a:lnSpc>
              <a:spcBef>
                <a:spcPts val="130"/>
              </a:spcBef>
            </a:pPr>
            <a:r>
              <a:rPr lang="en-US" sz="3600" u="sng" spc="25" dirty="0">
                <a:solidFill>
                  <a:srgbClr val="FF0000"/>
                </a:solidFill>
                <a:latin typeface="Algerian" panose="04020705040A02060702" pitchFamily="82" charset="0"/>
                <a:cs typeface="Times New Roman" panose="02020603050405020304" pitchFamily="18" charset="0"/>
              </a:rPr>
              <a:t>W</a:t>
            </a:r>
            <a:r>
              <a:rPr lang="en-US" sz="3600" u="sng" spc="-20" dirty="0">
                <a:solidFill>
                  <a:srgbClr val="FF0000"/>
                </a:solidFill>
                <a:latin typeface="Algerian" panose="04020705040A02060702" pitchFamily="82" charset="0"/>
                <a:cs typeface="Times New Roman" panose="02020603050405020304" pitchFamily="18" charset="0"/>
              </a:rPr>
              <a:t>H</a:t>
            </a:r>
            <a:r>
              <a:rPr lang="en-US" sz="3600" u="sng" spc="20" dirty="0">
                <a:solidFill>
                  <a:srgbClr val="FF0000"/>
                </a:solidFill>
                <a:latin typeface="Algerian" panose="04020705040A02060702" pitchFamily="82" charset="0"/>
                <a:cs typeface="Times New Roman" panose="02020603050405020304" pitchFamily="18" charset="0"/>
              </a:rPr>
              <a:t>O</a:t>
            </a:r>
            <a:r>
              <a:rPr lang="en-US" sz="3600" u="sng" spc="-235" dirty="0">
                <a:solidFill>
                  <a:srgbClr val="FF0000"/>
                </a:solidFill>
                <a:latin typeface="Algerian" panose="04020705040A02060702" pitchFamily="82" charset="0"/>
                <a:cs typeface="Times New Roman" panose="02020603050405020304" pitchFamily="18" charset="0"/>
              </a:rPr>
              <a:t> </a:t>
            </a:r>
            <a:r>
              <a:rPr lang="en-US" sz="3600" u="sng" spc="-10" dirty="0">
                <a:solidFill>
                  <a:srgbClr val="FF0000"/>
                </a:solidFill>
                <a:latin typeface="Algerian" panose="04020705040A02060702" pitchFamily="82" charset="0"/>
                <a:cs typeface="Times New Roman" panose="02020603050405020304" pitchFamily="18" charset="0"/>
              </a:rPr>
              <a:t>AR</a:t>
            </a:r>
            <a:r>
              <a:rPr lang="en-US" sz="3600" u="sng" spc="15" dirty="0">
                <a:solidFill>
                  <a:srgbClr val="FF0000"/>
                </a:solidFill>
                <a:latin typeface="Algerian" panose="04020705040A02060702" pitchFamily="82" charset="0"/>
                <a:cs typeface="Times New Roman" panose="02020603050405020304" pitchFamily="18" charset="0"/>
              </a:rPr>
              <a:t>E</a:t>
            </a:r>
            <a:r>
              <a:rPr lang="en-US" sz="3600" u="sng" spc="-35" dirty="0">
                <a:solidFill>
                  <a:srgbClr val="FF0000"/>
                </a:solidFill>
                <a:latin typeface="Algerian" panose="04020705040A02060702" pitchFamily="82" charset="0"/>
                <a:cs typeface="Times New Roman" panose="02020603050405020304" pitchFamily="18" charset="0"/>
              </a:rPr>
              <a:t> </a:t>
            </a:r>
            <a:r>
              <a:rPr lang="en-US" sz="3600" u="sng" spc="-10" dirty="0">
                <a:solidFill>
                  <a:srgbClr val="FF0000"/>
                </a:solidFill>
                <a:latin typeface="Algerian" panose="04020705040A02060702" pitchFamily="82" charset="0"/>
                <a:cs typeface="Times New Roman" panose="02020603050405020304" pitchFamily="18" charset="0"/>
              </a:rPr>
              <a:t>T</a:t>
            </a:r>
            <a:r>
              <a:rPr lang="en-US" sz="3600" u="sng" spc="-15" dirty="0">
                <a:solidFill>
                  <a:srgbClr val="FF0000"/>
                </a:solidFill>
                <a:latin typeface="Algerian" panose="04020705040A02060702" pitchFamily="82" charset="0"/>
                <a:cs typeface="Times New Roman" panose="02020603050405020304" pitchFamily="18" charset="0"/>
              </a:rPr>
              <a:t>H</a:t>
            </a:r>
            <a:r>
              <a:rPr lang="en-US" sz="3600" u="sng" spc="15" dirty="0">
                <a:solidFill>
                  <a:srgbClr val="FF0000"/>
                </a:solidFill>
                <a:latin typeface="Algerian" panose="04020705040A02060702" pitchFamily="82" charset="0"/>
                <a:cs typeface="Times New Roman" panose="02020603050405020304" pitchFamily="18" charset="0"/>
              </a:rPr>
              <a:t>E</a:t>
            </a:r>
            <a:r>
              <a:rPr lang="en-US" sz="3600" u="sng" spc="-35" dirty="0">
                <a:solidFill>
                  <a:srgbClr val="FF0000"/>
                </a:solidFill>
                <a:latin typeface="Algerian" panose="04020705040A02060702" pitchFamily="82" charset="0"/>
                <a:cs typeface="Times New Roman" panose="02020603050405020304" pitchFamily="18" charset="0"/>
              </a:rPr>
              <a:t> </a:t>
            </a:r>
            <a:r>
              <a:rPr lang="en-US" sz="3600" u="sng" spc="-20" dirty="0">
                <a:solidFill>
                  <a:srgbClr val="FF0000"/>
                </a:solidFill>
                <a:latin typeface="Algerian" panose="04020705040A02060702" pitchFamily="82" charset="0"/>
                <a:cs typeface="Times New Roman" panose="02020603050405020304" pitchFamily="18" charset="0"/>
              </a:rPr>
              <a:t>E</a:t>
            </a:r>
            <a:r>
              <a:rPr lang="en-US" sz="3600" u="sng" spc="30" dirty="0">
                <a:solidFill>
                  <a:srgbClr val="FF0000"/>
                </a:solidFill>
                <a:latin typeface="Algerian" panose="04020705040A02060702" pitchFamily="82" charset="0"/>
                <a:cs typeface="Times New Roman" panose="02020603050405020304" pitchFamily="18" charset="0"/>
              </a:rPr>
              <a:t>N</a:t>
            </a:r>
            <a:r>
              <a:rPr lang="en-US" sz="3600" u="sng" spc="15" dirty="0">
                <a:solidFill>
                  <a:srgbClr val="FF0000"/>
                </a:solidFill>
                <a:latin typeface="Algerian" panose="04020705040A02060702" pitchFamily="82" charset="0"/>
                <a:cs typeface="Times New Roman" panose="02020603050405020304" pitchFamily="18" charset="0"/>
              </a:rPr>
              <a:t>D</a:t>
            </a:r>
            <a:r>
              <a:rPr lang="en-US" sz="3600" u="sng" spc="-45" dirty="0">
                <a:solidFill>
                  <a:srgbClr val="FF0000"/>
                </a:solidFill>
                <a:latin typeface="Algerian" panose="04020705040A02060702" pitchFamily="82" charset="0"/>
                <a:cs typeface="Times New Roman" panose="02020603050405020304" pitchFamily="18" charset="0"/>
              </a:rPr>
              <a:t> </a:t>
            </a:r>
            <a:r>
              <a:rPr lang="en-US" sz="3600" u="sng" dirty="0">
                <a:solidFill>
                  <a:srgbClr val="FF0000"/>
                </a:solidFill>
                <a:latin typeface="Algerian" panose="04020705040A02060702" pitchFamily="82" charset="0"/>
                <a:cs typeface="Times New Roman" panose="02020603050405020304" pitchFamily="18" charset="0"/>
              </a:rPr>
              <a:t>U</a:t>
            </a:r>
            <a:r>
              <a:rPr lang="en-US" sz="3600" u="sng" spc="10" dirty="0">
                <a:solidFill>
                  <a:srgbClr val="FF0000"/>
                </a:solidFill>
                <a:latin typeface="Algerian" panose="04020705040A02060702" pitchFamily="82" charset="0"/>
                <a:cs typeface="Times New Roman" panose="02020603050405020304" pitchFamily="18" charset="0"/>
              </a:rPr>
              <a:t>S</a:t>
            </a:r>
            <a:r>
              <a:rPr lang="en-US" sz="3600" u="sng" spc="-25" dirty="0">
                <a:solidFill>
                  <a:srgbClr val="FF0000"/>
                </a:solidFill>
                <a:latin typeface="Algerian" panose="04020705040A02060702" pitchFamily="82" charset="0"/>
                <a:cs typeface="Times New Roman" panose="02020603050405020304" pitchFamily="18" charset="0"/>
              </a:rPr>
              <a:t>E</a:t>
            </a:r>
            <a:r>
              <a:rPr lang="en-US" sz="3600" u="sng" spc="-10" dirty="0">
                <a:solidFill>
                  <a:srgbClr val="FF0000"/>
                </a:solidFill>
                <a:latin typeface="Algerian" panose="04020705040A02060702" pitchFamily="82" charset="0"/>
                <a:cs typeface="Times New Roman" panose="02020603050405020304" pitchFamily="18" charset="0"/>
              </a:rPr>
              <a:t>R</a:t>
            </a:r>
            <a:r>
              <a:rPr lang="en-US" sz="3600" u="sng" spc="5" dirty="0">
                <a:solidFill>
                  <a:srgbClr val="FF0000"/>
                </a:solidFill>
                <a:latin typeface="Algerian" panose="04020705040A02060702" pitchFamily="82" charset="0"/>
                <a:cs typeface="Times New Roman" panose="02020603050405020304" pitchFamily="18" charset="0"/>
              </a:rPr>
              <a:t>S?</a:t>
            </a:r>
            <a:endParaRPr sz="3600" u="sng" dirty="0">
              <a:solidFill>
                <a:srgbClr val="FF0000"/>
              </a:solidFill>
              <a:latin typeface="Algerian" panose="04020705040A02060702" pitchFamily="82"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4AD4E27-310C-4CC8-B1DD-48207632C485}"/>
              </a:ext>
            </a:extLst>
          </p:cNvPr>
          <p:cNvSpPr txBox="1"/>
          <p:nvPr/>
        </p:nvSpPr>
        <p:spPr>
          <a:xfrm>
            <a:off x="1219200" y="2019300"/>
            <a:ext cx="9220200" cy="3785652"/>
          </a:xfrm>
          <a:prstGeom prst="rect">
            <a:avLst/>
          </a:prstGeom>
          <a:noFill/>
        </p:spPr>
        <p:txBody>
          <a:bodyPr wrap="square" rtlCol="0">
            <a:spAutoFit/>
          </a:bodyPr>
          <a:lstStyle/>
          <a:p>
            <a:pPr algn="just"/>
            <a:r>
              <a:rPr lang="en-US" sz="2000" b="1" dirty="0">
                <a:latin typeface="Sitka Display" pitchFamily="2" charset="0"/>
              </a:rPr>
              <a:t>The End users of the Employee Performance Analysis are:</a:t>
            </a:r>
          </a:p>
          <a:p>
            <a:pPr algn="just"/>
            <a:endParaRPr lang="en-US" sz="2000" b="1" dirty="0">
              <a:latin typeface="Sitka Display" pitchFamily="2" charset="0"/>
            </a:endParaRPr>
          </a:p>
          <a:p>
            <a:pPr marL="342900" indent="-342900" algn="just">
              <a:buFont typeface="+mj-lt"/>
              <a:buAutoNum type="arabicPeriod"/>
            </a:pPr>
            <a:r>
              <a:rPr lang="en-US" sz="2000" b="1" dirty="0">
                <a:solidFill>
                  <a:srgbClr val="0070C0"/>
                </a:solidFill>
                <a:latin typeface="Sitka Display" pitchFamily="2" charset="0"/>
              </a:rPr>
              <a:t>The Employees:</a:t>
            </a:r>
            <a:r>
              <a:rPr lang="en-US" sz="2000" b="1" dirty="0">
                <a:latin typeface="Sitka Display" pitchFamily="2" charset="0"/>
              </a:rPr>
              <a:t> The employees are being one of the end users of the employees performance analysis data as they use this data to find the level of performance and to compare themselves with other employees. Sometimes, they use these data to claim exclusive perks and benefits from the company.</a:t>
            </a:r>
          </a:p>
          <a:p>
            <a:pPr marL="342900" indent="-342900" algn="just">
              <a:buFont typeface="+mj-lt"/>
              <a:buAutoNum type="arabicPeriod"/>
            </a:pPr>
            <a:r>
              <a:rPr lang="en-US" sz="2000" b="1" dirty="0">
                <a:solidFill>
                  <a:srgbClr val="0070C0"/>
                </a:solidFill>
                <a:latin typeface="Sitka Display" pitchFamily="2" charset="0"/>
              </a:rPr>
              <a:t>The Organizations: </a:t>
            </a:r>
            <a:r>
              <a:rPr lang="en-US" sz="2000" b="1" dirty="0">
                <a:latin typeface="Sitka Display" pitchFamily="2" charset="0"/>
              </a:rPr>
              <a:t>Organizations use these data for several purposes ranging from training and development of employees to retention and performance appraisal of the employees. </a:t>
            </a:r>
          </a:p>
          <a:p>
            <a:pPr marL="342900" indent="-342900" algn="just">
              <a:buFont typeface="+mj-lt"/>
              <a:buAutoNum type="arabicPeriod"/>
            </a:pPr>
            <a:r>
              <a:rPr lang="en-US" sz="2000" b="1" dirty="0">
                <a:solidFill>
                  <a:srgbClr val="0070C0"/>
                </a:solidFill>
                <a:latin typeface="Sitka Display" pitchFamily="2" charset="0"/>
              </a:rPr>
              <a:t>Other Organizations: </a:t>
            </a:r>
            <a:r>
              <a:rPr lang="en-US" sz="2000" b="1" dirty="0">
                <a:latin typeface="Sitka Display" pitchFamily="2" charset="0"/>
              </a:rPr>
              <a:t>In rare cases, other organizations for the purpose of recruiting employees who were previously working in the organization. They use this data to know about the performance of the employee.</a:t>
            </a:r>
            <a:endParaRPr lang="en-IN" sz="2000" b="1" dirty="0">
              <a:latin typeface="Sitka Display"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688340"/>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solidFill>
                  <a:srgbClr val="FF0000"/>
                </a:solidFill>
                <a:latin typeface="Algerian" panose="04020705040A02060702" pitchFamily="82" charset="0"/>
              </a:rPr>
              <a:t>O</a:t>
            </a:r>
            <a:r>
              <a:rPr sz="3600" u="sng" spc="25" dirty="0">
                <a:solidFill>
                  <a:srgbClr val="FF0000"/>
                </a:solidFill>
                <a:latin typeface="Algerian" panose="04020705040A02060702" pitchFamily="82" charset="0"/>
              </a:rPr>
              <a:t>U</a:t>
            </a:r>
            <a:r>
              <a:rPr sz="3600" u="sng" dirty="0">
                <a:solidFill>
                  <a:srgbClr val="FF0000"/>
                </a:solidFill>
                <a:latin typeface="Algerian" panose="04020705040A02060702" pitchFamily="82" charset="0"/>
              </a:rPr>
              <a:t>R</a:t>
            </a:r>
            <a:r>
              <a:rPr sz="3600" u="sng" spc="5" dirty="0">
                <a:solidFill>
                  <a:srgbClr val="FF0000"/>
                </a:solidFill>
                <a:latin typeface="Algerian" panose="04020705040A02060702" pitchFamily="82" charset="0"/>
              </a:rPr>
              <a:t> </a:t>
            </a:r>
            <a:r>
              <a:rPr sz="3600" u="sng" spc="25" dirty="0">
                <a:solidFill>
                  <a:srgbClr val="FF0000"/>
                </a:solidFill>
                <a:latin typeface="Algerian" panose="04020705040A02060702" pitchFamily="82" charset="0"/>
              </a:rPr>
              <a:t>S</a:t>
            </a:r>
            <a:r>
              <a:rPr sz="3600" u="sng" spc="10" dirty="0">
                <a:solidFill>
                  <a:srgbClr val="FF0000"/>
                </a:solidFill>
                <a:latin typeface="Algerian" panose="04020705040A02060702" pitchFamily="82" charset="0"/>
              </a:rPr>
              <a:t>O</a:t>
            </a:r>
            <a:r>
              <a:rPr sz="3600" u="sng" spc="25" dirty="0">
                <a:solidFill>
                  <a:srgbClr val="FF0000"/>
                </a:solidFill>
                <a:latin typeface="Algerian" panose="04020705040A02060702" pitchFamily="82" charset="0"/>
              </a:rPr>
              <a:t>LU</a:t>
            </a:r>
            <a:r>
              <a:rPr sz="3600" u="sng" spc="-35" dirty="0">
                <a:solidFill>
                  <a:srgbClr val="FF0000"/>
                </a:solidFill>
                <a:latin typeface="Algerian" panose="04020705040A02060702" pitchFamily="82" charset="0"/>
              </a:rPr>
              <a:t>T</a:t>
            </a:r>
            <a:r>
              <a:rPr sz="3600" u="sng" spc="-30" dirty="0">
                <a:solidFill>
                  <a:srgbClr val="FF0000"/>
                </a:solidFill>
                <a:latin typeface="Algerian" panose="04020705040A02060702" pitchFamily="82" charset="0"/>
              </a:rPr>
              <a:t>I</a:t>
            </a:r>
            <a:r>
              <a:rPr sz="3600" u="sng" spc="10" dirty="0">
                <a:solidFill>
                  <a:srgbClr val="FF0000"/>
                </a:solidFill>
                <a:latin typeface="Algerian" panose="04020705040A02060702" pitchFamily="82" charset="0"/>
              </a:rPr>
              <a:t>O</a:t>
            </a:r>
            <a:r>
              <a:rPr sz="3600" u="sng" dirty="0">
                <a:solidFill>
                  <a:srgbClr val="FF0000"/>
                </a:solidFill>
                <a:latin typeface="Algerian" panose="04020705040A02060702" pitchFamily="82" charset="0"/>
              </a:rPr>
              <a:t>N</a:t>
            </a:r>
            <a:r>
              <a:rPr sz="3600" u="sng" spc="-345" dirty="0">
                <a:solidFill>
                  <a:srgbClr val="FF0000"/>
                </a:solidFill>
                <a:latin typeface="Algerian" panose="04020705040A02060702" pitchFamily="82" charset="0"/>
              </a:rPr>
              <a:t> </a:t>
            </a:r>
            <a:r>
              <a:rPr sz="3600" u="sng" spc="-35" dirty="0">
                <a:solidFill>
                  <a:srgbClr val="FF0000"/>
                </a:solidFill>
                <a:latin typeface="Algerian" panose="04020705040A02060702" pitchFamily="82" charset="0"/>
              </a:rPr>
              <a:t>A</a:t>
            </a:r>
            <a:r>
              <a:rPr sz="3600" u="sng" spc="-5" dirty="0">
                <a:solidFill>
                  <a:srgbClr val="FF0000"/>
                </a:solidFill>
                <a:latin typeface="Algerian" panose="04020705040A02060702" pitchFamily="82" charset="0"/>
              </a:rPr>
              <a:t>N</a:t>
            </a:r>
            <a:r>
              <a:rPr sz="3600" u="sng" dirty="0">
                <a:solidFill>
                  <a:srgbClr val="FF0000"/>
                </a:solidFill>
                <a:latin typeface="Algerian" panose="04020705040A02060702" pitchFamily="82" charset="0"/>
              </a:rPr>
              <a:t>D</a:t>
            </a:r>
            <a:r>
              <a:rPr sz="3600" u="sng" spc="35" dirty="0">
                <a:solidFill>
                  <a:srgbClr val="FF0000"/>
                </a:solidFill>
                <a:latin typeface="Algerian" panose="04020705040A02060702" pitchFamily="82" charset="0"/>
              </a:rPr>
              <a:t> </a:t>
            </a:r>
            <a:r>
              <a:rPr sz="3600" u="sng" spc="-30" dirty="0">
                <a:solidFill>
                  <a:srgbClr val="FF0000"/>
                </a:solidFill>
                <a:latin typeface="Algerian" panose="04020705040A02060702" pitchFamily="82" charset="0"/>
              </a:rPr>
              <a:t>I</a:t>
            </a:r>
            <a:r>
              <a:rPr sz="3600" u="sng" spc="-35" dirty="0">
                <a:solidFill>
                  <a:srgbClr val="FF0000"/>
                </a:solidFill>
                <a:latin typeface="Algerian" panose="04020705040A02060702" pitchFamily="82" charset="0"/>
              </a:rPr>
              <a:t>T</a:t>
            </a:r>
            <a:r>
              <a:rPr sz="3600" u="sng" dirty="0">
                <a:solidFill>
                  <a:srgbClr val="FF0000"/>
                </a:solidFill>
                <a:latin typeface="Algerian" panose="04020705040A02060702" pitchFamily="82" charset="0"/>
              </a:rPr>
              <a:t>S</a:t>
            </a:r>
            <a:r>
              <a:rPr sz="3600" u="sng" spc="60" dirty="0">
                <a:solidFill>
                  <a:srgbClr val="FF0000"/>
                </a:solidFill>
                <a:latin typeface="Algerian" panose="04020705040A02060702" pitchFamily="82" charset="0"/>
              </a:rPr>
              <a:t> </a:t>
            </a:r>
            <a:r>
              <a:rPr sz="3600" u="sng" spc="-295" dirty="0">
                <a:solidFill>
                  <a:srgbClr val="FF0000"/>
                </a:solidFill>
                <a:latin typeface="Algerian" panose="04020705040A02060702" pitchFamily="82" charset="0"/>
              </a:rPr>
              <a:t>V</a:t>
            </a:r>
            <a:r>
              <a:rPr sz="3600" u="sng" spc="-35" dirty="0">
                <a:solidFill>
                  <a:srgbClr val="FF0000"/>
                </a:solidFill>
                <a:latin typeface="Algerian" panose="04020705040A02060702" pitchFamily="82" charset="0"/>
              </a:rPr>
              <a:t>A</a:t>
            </a:r>
            <a:r>
              <a:rPr sz="3600" u="sng" spc="25" dirty="0">
                <a:solidFill>
                  <a:srgbClr val="FF0000"/>
                </a:solidFill>
                <a:latin typeface="Algerian" panose="04020705040A02060702" pitchFamily="82" charset="0"/>
              </a:rPr>
              <a:t>LU</a:t>
            </a:r>
            <a:r>
              <a:rPr sz="3600" u="sng" dirty="0">
                <a:solidFill>
                  <a:srgbClr val="FF0000"/>
                </a:solidFill>
                <a:latin typeface="Algerian" panose="04020705040A02060702" pitchFamily="82" charset="0"/>
              </a:rPr>
              <a:t>E</a:t>
            </a:r>
            <a:r>
              <a:rPr sz="3600" u="sng" spc="-65" dirty="0">
                <a:solidFill>
                  <a:srgbClr val="FF0000"/>
                </a:solidFill>
                <a:latin typeface="Algerian" panose="04020705040A02060702" pitchFamily="82" charset="0"/>
              </a:rPr>
              <a:t> </a:t>
            </a:r>
            <a:r>
              <a:rPr sz="3600" u="sng" spc="-15" dirty="0">
                <a:solidFill>
                  <a:srgbClr val="FF0000"/>
                </a:solidFill>
                <a:latin typeface="Algerian" panose="04020705040A02060702" pitchFamily="82" charset="0"/>
              </a:rPr>
              <a:t>P</a:t>
            </a:r>
            <a:r>
              <a:rPr sz="3600" u="sng" spc="-30" dirty="0">
                <a:solidFill>
                  <a:srgbClr val="FF0000"/>
                </a:solidFill>
                <a:latin typeface="Algerian" panose="04020705040A02060702" pitchFamily="82" charset="0"/>
              </a:rPr>
              <a:t>R</a:t>
            </a:r>
            <a:r>
              <a:rPr sz="3600" u="sng" spc="10" dirty="0">
                <a:solidFill>
                  <a:srgbClr val="FF0000"/>
                </a:solidFill>
                <a:latin typeface="Algerian" panose="04020705040A02060702" pitchFamily="82" charset="0"/>
              </a:rPr>
              <a:t>O</a:t>
            </a:r>
            <a:r>
              <a:rPr sz="3600" u="sng" spc="-15" dirty="0">
                <a:solidFill>
                  <a:srgbClr val="FF0000"/>
                </a:solidFill>
                <a:latin typeface="Algerian" panose="04020705040A02060702" pitchFamily="82" charset="0"/>
              </a:rPr>
              <a:t>P</a:t>
            </a:r>
            <a:r>
              <a:rPr sz="3600" u="sng" spc="10" dirty="0">
                <a:solidFill>
                  <a:srgbClr val="FF0000"/>
                </a:solidFill>
                <a:latin typeface="Algerian" panose="04020705040A02060702" pitchFamily="82" charset="0"/>
              </a:rPr>
              <a:t>O</a:t>
            </a:r>
            <a:r>
              <a:rPr sz="3600" u="sng" spc="25" dirty="0">
                <a:solidFill>
                  <a:srgbClr val="FF0000"/>
                </a:solidFill>
                <a:latin typeface="Algerian" panose="04020705040A02060702" pitchFamily="82" charset="0"/>
              </a:rPr>
              <a:t>S</a:t>
            </a:r>
            <a:r>
              <a:rPr sz="3600" u="sng" spc="-30" dirty="0">
                <a:solidFill>
                  <a:srgbClr val="FF0000"/>
                </a:solidFill>
                <a:latin typeface="Algerian" panose="04020705040A02060702" pitchFamily="82" charset="0"/>
              </a:rPr>
              <a:t>I</a:t>
            </a:r>
            <a:r>
              <a:rPr sz="3600" u="sng" spc="-35" dirty="0">
                <a:solidFill>
                  <a:srgbClr val="FF0000"/>
                </a:solidFill>
                <a:latin typeface="Algerian" panose="04020705040A02060702" pitchFamily="82" charset="0"/>
              </a:rPr>
              <a:t>T</a:t>
            </a:r>
            <a:r>
              <a:rPr sz="3600" u="sng" spc="-30" dirty="0">
                <a:solidFill>
                  <a:srgbClr val="FF0000"/>
                </a:solidFill>
                <a:latin typeface="Algerian" panose="04020705040A02060702" pitchFamily="82" charset="0"/>
              </a:rPr>
              <a:t>I</a:t>
            </a:r>
            <a:r>
              <a:rPr sz="3600" u="sng" spc="10" dirty="0">
                <a:solidFill>
                  <a:srgbClr val="FF0000"/>
                </a:solidFill>
                <a:latin typeface="Algerian" panose="04020705040A02060702" pitchFamily="82" charset="0"/>
              </a:rPr>
              <a:t>O</a:t>
            </a:r>
            <a:r>
              <a:rPr sz="3600" u="sng" dirty="0">
                <a:solidFill>
                  <a:srgbClr val="FF0000"/>
                </a:solidFill>
                <a:latin typeface="Algerian" panose="04020705040A02060702" pitchFamily="8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1A14E8C-1C16-0F5D-7A7C-F9C97E448940}"/>
              </a:ext>
            </a:extLst>
          </p:cNvPr>
          <p:cNvSpPr txBox="1"/>
          <p:nvPr/>
        </p:nvSpPr>
        <p:spPr>
          <a:xfrm>
            <a:off x="3276600" y="2133600"/>
            <a:ext cx="7162800" cy="3170099"/>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solidFill>
                  <a:srgbClr val="0070C0"/>
                </a:solidFill>
                <a:latin typeface="Sitka Display" pitchFamily="2" charset="0"/>
              </a:rPr>
              <a:t>Conditional Formatting: </a:t>
            </a:r>
            <a:r>
              <a:rPr lang="en-US" sz="2000" b="1" dirty="0">
                <a:latin typeface="Sitka Display" pitchFamily="2" charset="0"/>
              </a:rPr>
              <a:t>To identify the missing values and  remove the blank/left spaces.</a:t>
            </a:r>
          </a:p>
          <a:p>
            <a:pPr marL="285750" indent="-285750" algn="just">
              <a:buFont typeface="Wingdings" panose="05000000000000000000" pitchFamily="2" charset="2"/>
              <a:buChar char="v"/>
            </a:pPr>
            <a:r>
              <a:rPr lang="en-US" sz="2000" b="1" dirty="0">
                <a:solidFill>
                  <a:srgbClr val="0070C0"/>
                </a:solidFill>
                <a:latin typeface="Sitka Display" pitchFamily="2" charset="0"/>
              </a:rPr>
              <a:t>Filtering: </a:t>
            </a:r>
            <a:r>
              <a:rPr lang="en-US" sz="2000" b="1" dirty="0">
                <a:latin typeface="Sitka Display" pitchFamily="2" charset="0"/>
              </a:rPr>
              <a:t>To  filter out or to remove the identified missing values.</a:t>
            </a:r>
          </a:p>
          <a:p>
            <a:pPr marL="285750" indent="-285750" algn="just">
              <a:buFont typeface="Wingdings" panose="05000000000000000000" pitchFamily="2" charset="2"/>
              <a:buChar char="v"/>
            </a:pPr>
            <a:r>
              <a:rPr lang="en-US" sz="2000" b="1" dirty="0">
                <a:solidFill>
                  <a:srgbClr val="0070C0"/>
                </a:solidFill>
                <a:latin typeface="Sitka Display" pitchFamily="2" charset="0"/>
              </a:rPr>
              <a:t>Formulas: </a:t>
            </a:r>
            <a:r>
              <a:rPr lang="en-US" sz="2000" b="1" dirty="0">
                <a:latin typeface="Sitka Display" pitchFamily="2" charset="0"/>
              </a:rPr>
              <a:t>To convert employee rating points to employee performance levels (IFS and TRUE).</a:t>
            </a:r>
          </a:p>
          <a:p>
            <a:pPr marL="285750" indent="-285750" algn="just">
              <a:buFont typeface="Wingdings" panose="05000000000000000000" pitchFamily="2" charset="2"/>
              <a:buChar char="v"/>
            </a:pPr>
            <a:r>
              <a:rPr lang="en-US" sz="2000" b="1" dirty="0">
                <a:solidFill>
                  <a:srgbClr val="0070C0"/>
                </a:solidFill>
                <a:latin typeface="Sitka Display" pitchFamily="2" charset="0"/>
              </a:rPr>
              <a:t>Pivot Table: </a:t>
            </a:r>
            <a:r>
              <a:rPr lang="en-US" sz="2000" b="1" dirty="0">
                <a:latin typeface="Sitka Display" pitchFamily="2" charset="0"/>
              </a:rPr>
              <a:t>To summarize the complex data into a simpler one using specific criteria namely, Gender code, Performance levels, Business units and the First name. </a:t>
            </a:r>
          </a:p>
          <a:p>
            <a:pPr marL="285750" indent="-285750" algn="just">
              <a:buFont typeface="Wingdings" panose="05000000000000000000" pitchFamily="2" charset="2"/>
              <a:buChar char="v"/>
            </a:pPr>
            <a:r>
              <a:rPr lang="en-US" sz="2000" b="1" dirty="0">
                <a:solidFill>
                  <a:srgbClr val="0070C0"/>
                </a:solidFill>
                <a:latin typeface="Sitka Display" pitchFamily="2" charset="0"/>
              </a:rPr>
              <a:t>Graphs: </a:t>
            </a:r>
            <a:r>
              <a:rPr lang="en-US" sz="2000" b="1" dirty="0">
                <a:latin typeface="Sitka Display" pitchFamily="2" charset="0"/>
              </a:rPr>
              <a:t>Pictorial representation of Data.</a:t>
            </a:r>
            <a:endParaRPr lang="en-IN" sz="2000" b="1" dirty="0">
              <a:latin typeface="Sitka Display"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lgn="ctr"/>
            <a:r>
              <a:rPr lang="en-IN" u="sng" dirty="0">
                <a:solidFill>
                  <a:srgbClr val="FF0000"/>
                </a:solidFill>
                <a:latin typeface="Algerian" panose="04020705040A02060702" pitchFamily="82" charset="0"/>
              </a:rPr>
              <a:t>Dataset Description</a:t>
            </a:r>
          </a:p>
        </p:txBody>
      </p:sp>
      <p:sp>
        <p:nvSpPr>
          <p:cNvPr id="3" name="TextBox 2">
            <a:extLst>
              <a:ext uri="{FF2B5EF4-FFF2-40B4-BE49-F238E27FC236}">
                <a16:creationId xmlns:a16="http://schemas.microsoft.com/office/drawing/2014/main" id="{2B8E6006-4727-88F1-C048-8BBD0B63EF0C}"/>
              </a:ext>
            </a:extLst>
          </p:cNvPr>
          <p:cNvSpPr txBox="1"/>
          <p:nvPr/>
        </p:nvSpPr>
        <p:spPr>
          <a:xfrm>
            <a:off x="540067" y="1597341"/>
            <a:ext cx="10896600" cy="4154984"/>
          </a:xfrm>
          <a:prstGeom prst="rect">
            <a:avLst/>
          </a:prstGeom>
          <a:noFill/>
        </p:spPr>
        <p:txBody>
          <a:bodyPr wrap="square" rtlCol="0">
            <a:spAutoFit/>
          </a:bodyPr>
          <a:lstStyle/>
          <a:p>
            <a:pPr algn="just"/>
            <a:r>
              <a:rPr lang="en-US" sz="2400" b="1" dirty="0">
                <a:solidFill>
                  <a:srgbClr val="00B050"/>
                </a:solidFill>
                <a:latin typeface="Sitka Display" pitchFamily="2" charset="0"/>
              </a:rPr>
              <a:t>Employee dataset </a:t>
            </a:r>
            <a:r>
              <a:rPr lang="en-US" sz="2400" b="1" dirty="0">
                <a:latin typeface="Sitka Display" pitchFamily="2" charset="0"/>
              </a:rPr>
              <a:t>– Kaggle</a:t>
            </a:r>
            <a:r>
              <a:rPr lang="en-IN" sz="2400" b="1" dirty="0">
                <a:latin typeface="Sitka Display" pitchFamily="2" charset="0"/>
              </a:rPr>
              <a:t> which contained 26 features, out of which only 9 features were taken into consideration. These features are as follows:</a:t>
            </a:r>
          </a:p>
          <a:p>
            <a:pPr marL="342900" indent="-342900" algn="just">
              <a:buFont typeface="+mj-lt"/>
              <a:buAutoNum type="arabicPeriod"/>
            </a:pPr>
            <a:r>
              <a:rPr lang="en-IN" sz="2400" b="1" dirty="0">
                <a:latin typeface="Sitka Display" pitchFamily="2" charset="0"/>
              </a:rPr>
              <a:t>Employee ID number.</a:t>
            </a:r>
          </a:p>
          <a:p>
            <a:pPr marL="342900" indent="-342900" algn="just">
              <a:buFont typeface="+mj-lt"/>
              <a:buAutoNum type="arabicPeriod"/>
            </a:pPr>
            <a:r>
              <a:rPr lang="en-IN" sz="2400" b="1" dirty="0">
                <a:latin typeface="Sitka Display" pitchFamily="2" charset="0"/>
              </a:rPr>
              <a:t>First name and Last name of the Employee.</a:t>
            </a:r>
          </a:p>
          <a:p>
            <a:pPr marL="342900" indent="-342900" algn="just">
              <a:buFont typeface="+mj-lt"/>
              <a:buAutoNum type="arabicPeriod"/>
            </a:pPr>
            <a:r>
              <a:rPr lang="en-IN" sz="2400" b="1" dirty="0">
                <a:latin typeface="Sitka Display" pitchFamily="2" charset="0"/>
              </a:rPr>
              <a:t>Employment type.</a:t>
            </a:r>
          </a:p>
          <a:p>
            <a:pPr marL="342900" indent="-342900" algn="just">
              <a:buFont typeface="+mj-lt"/>
              <a:buAutoNum type="arabicPeriod"/>
            </a:pPr>
            <a:r>
              <a:rPr lang="en-IN" sz="2400" b="1" dirty="0">
                <a:latin typeface="Sitka Display" pitchFamily="2" charset="0"/>
              </a:rPr>
              <a:t>Performance Level.</a:t>
            </a:r>
          </a:p>
          <a:p>
            <a:pPr marL="342900" indent="-342900" algn="just">
              <a:buFont typeface="+mj-lt"/>
              <a:buAutoNum type="arabicPeriod"/>
            </a:pPr>
            <a:r>
              <a:rPr lang="en-IN" sz="2400" b="1" dirty="0">
                <a:latin typeface="Sitka Display" pitchFamily="2" charset="0"/>
              </a:rPr>
              <a:t>Employee Rating.</a:t>
            </a:r>
          </a:p>
          <a:p>
            <a:pPr marL="342900" indent="-342900" algn="just">
              <a:buFont typeface="+mj-lt"/>
              <a:buAutoNum type="arabicPeriod"/>
            </a:pPr>
            <a:r>
              <a:rPr lang="en-IN" sz="2400" b="1" dirty="0">
                <a:latin typeface="Sitka Display" pitchFamily="2" charset="0"/>
              </a:rPr>
              <a:t>Gender.</a:t>
            </a:r>
          </a:p>
          <a:p>
            <a:pPr marL="342900" indent="-342900" algn="just">
              <a:buFont typeface="+mj-lt"/>
              <a:buAutoNum type="arabicPeriod"/>
            </a:pPr>
            <a:r>
              <a:rPr lang="en-IN" sz="2400" b="1" dirty="0">
                <a:latin typeface="Sitka Display" pitchFamily="2" charset="0"/>
              </a:rPr>
              <a:t>Business Unit.</a:t>
            </a:r>
          </a:p>
          <a:p>
            <a:pPr marL="342900" indent="-342900" algn="just">
              <a:buFont typeface="+mj-lt"/>
              <a:buAutoNum type="arabicPeriod"/>
            </a:pPr>
            <a:r>
              <a:rPr lang="en-IN" sz="2400" b="1" dirty="0">
                <a:latin typeface="Sitka Display" pitchFamily="2" charset="0"/>
              </a:rPr>
              <a:t>Performance scores.</a:t>
            </a:r>
          </a:p>
          <a:p>
            <a:pPr marL="342900" indent="-342900" algn="just">
              <a:buFont typeface="+mj-lt"/>
              <a:buAutoNum type="arabicPeriod"/>
            </a:pPr>
            <a:r>
              <a:rPr lang="en-IN" sz="2400" b="1" dirty="0">
                <a:latin typeface="Sitka Display" pitchFamily="2" charset="0"/>
              </a:rPr>
              <a:t>Employee classification type.</a:t>
            </a:r>
            <a:endParaRPr lang="en-US" b="1" dirty="0">
              <a:latin typeface="Sitka Display" pitchFamily="2"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471930"/>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solidFill>
                  <a:srgbClr val="FF0000"/>
                </a:solidFill>
                <a:latin typeface="Algerian" panose="04020705040A02060702" pitchFamily="82" charset="0"/>
              </a:rPr>
              <a:t>THE</a:t>
            </a:r>
            <a:r>
              <a:rPr sz="4250" u="sng" spc="20" dirty="0">
                <a:solidFill>
                  <a:srgbClr val="FF0000"/>
                </a:solidFill>
                <a:latin typeface="Algerian" panose="04020705040A02060702" pitchFamily="82" charset="0"/>
              </a:rPr>
              <a:t> </a:t>
            </a:r>
            <a:r>
              <a:rPr lang="en-US" sz="4250" u="sng" spc="20" dirty="0">
                <a:solidFill>
                  <a:srgbClr val="FF0000"/>
                </a:solidFill>
                <a:latin typeface="Algerian" panose="04020705040A02060702" pitchFamily="82" charset="0"/>
              </a:rPr>
              <a:t>"</a:t>
            </a:r>
            <a:r>
              <a:rPr sz="4250" u="sng" spc="10" dirty="0">
                <a:solidFill>
                  <a:srgbClr val="FF0000"/>
                </a:solidFill>
                <a:latin typeface="Algerian" panose="04020705040A02060702" pitchFamily="82" charset="0"/>
              </a:rPr>
              <a:t>WOW</a:t>
            </a:r>
            <a:r>
              <a:rPr lang="en-US" sz="4250" u="sng" spc="10" dirty="0">
                <a:solidFill>
                  <a:srgbClr val="FF0000"/>
                </a:solidFill>
                <a:latin typeface="Algerian" panose="04020705040A02060702" pitchFamily="82" charset="0"/>
              </a:rPr>
              <a:t>"</a:t>
            </a:r>
            <a:r>
              <a:rPr sz="4250" u="sng" spc="85" dirty="0">
                <a:solidFill>
                  <a:srgbClr val="FF0000"/>
                </a:solidFill>
                <a:latin typeface="Algerian" panose="04020705040A02060702" pitchFamily="82" charset="0"/>
              </a:rPr>
              <a:t> </a:t>
            </a:r>
            <a:r>
              <a:rPr sz="4250" u="sng" spc="10" dirty="0">
                <a:solidFill>
                  <a:srgbClr val="FF0000"/>
                </a:solidFill>
                <a:latin typeface="Algerian" panose="04020705040A02060702" pitchFamily="82" charset="0"/>
              </a:rPr>
              <a:t>IN</a:t>
            </a:r>
            <a:r>
              <a:rPr sz="4250" u="sng" spc="-5" dirty="0">
                <a:solidFill>
                  <a:srgbClr val="FF0000"/>
                </a:solidFill>
                <a:latin typeface="Algerian" panose="04020705040A02060702" pitchFamily="82" charset="0"/>
              </a:rPr>
              <a:t> </a:t>
            </a:r>
            <a:r>
              <a:rPr sz="4250" u="sng" spc="15" dirty="0">
                <a:solidFill>
                  <a:srgbClr val="FF0000"/>
                </a:solidFill>
                <a:latin typeface="Algerian" panose="04020705040A02060702" pitchFamily="82" charset="0"/>
              </a:rPr>
              <a:t>OUR</a:t>
            </a:r>
            <a:r>
              <a:rPr sz="4250" u="sng" spc="-10" dirty="0">
                <a:solidFill>
                  <a:srgbClr val="FF0000"/>
                </a:solidFill>
                <a:latin typeface="Algerian" panose="04020705040A02060702" pitchFamily="82" charset="0"/>
              </a:rPr>
              <a:t> </a:t>
            </a:r>
            <a:r>
              <a:rPr sz="4250" u="sng" spc="20" dirty="0">
                <a:solidFill>
                  <a:srgbClr val="FF0000"/>
                </a:solidFill>
                <a:latin typeface="Algerian" panose="04020705040A02060702" pitchFamily="82" charset="0"/>
              </a:rPr>
              <a:t>SOLUTION</a:t>
            </a:r>
            <a:endParaRPr sz="4250" u="sng" dirty="0">
              <a:solidFill>
                <a:srgbClr val="FF0000"/>
              </a:solidFill>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8135848-81E5-0397-01D0-08E284CB8EB6}"/>
              </a:ext>
            </a:extLst>
          </p:cNvPr>
          <p:cNvSpPr txBox="1"/>
          <p:nvPr/>
        </p:nvSpPr>
        <p:spPr>
          <a:xfrm>
            <a:off x="3200400" y="2354703"/>
            <a:ext cx="7467600" cy="2246769"/>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latin typeface="Sitka Display" pitchFamily="2" charset="0"/>
              </a:rPr>
              <a:t>The unique thing which we’ve added in our project is that we tried converting numerical data into text form.</a:t>
            </a:r>
          </a:p>
          <a:p>
            <a:pPr marL="285750" indent="-285750" algn="just">
              <a:buFont typeface="Wingdings" panose="05000000000000000000" pitchFamily="2" charset="2"/>
              <a:buChar char="v"/>
            </a:pPr>
            <a:r>
              <a:rPr lang="en-US" sz="2000" b="1" dirty="0">
                <a:latin typeface="Sitka Display" pitchFamily="2" charset="0"/>
              </a:rPr>
              <a:t>For this purpose we took Current Employment Rating ranging from ( 1, 2, 3, 4, 5.) and converted it into Performance Levels (Very – High, High, Medium, Low.)</a:t>
            </a:r>
          </a:p>
          <a:p>
            <a:pPr marL="285750" indent="-285750" algn="just">
              <a:buFont typeface="Wingdings" panose="05000000000000000000" pitchFamily="2" charset="2"/>
              <a:buChar char="v"/>
            </a:pPr>
            <a:r>
              <a:rPr lang="en-US" sz="2000" b="1" dirty="0">
                <a:latin typeface="Sitka Display" pitchFamily="2" charset="0"/>
              </a:rPr>
              <a:t>The formula used here is </a:t>
            </a:r>
            <a:r>
              <a:rPr lang="en-US" sz="2000" b="1" dirty="0">
                <a:solidFill>
                  <a:schemeClr val="accent6">
                    <a:lumMod val="50000"/>
                  </a:schemeClr>
                </a:solidFill>
                <a:latin typeface="Sitka Display" pitchFamily="2" charset="0"/>
              </a:rPr>
              <a:t>{=IFS(Z2&gt;=5,"Very High",Z2&gt;=4,"High",Z2&gt;=3,"Medium",TRUE,"Low")}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TotalTime>
  <Words>1062</Words>
  <Application>Microsoft Office PowerPoint</Application>
  <PresentationFormat>Widescreen</PresentationFormat>
  <Paragraphs>128</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Sitka Display</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srinethi0409@gmail.com</cp:lastModifiedBy>
  <cp:revision>15</cp:revision>
  <dcterms:created xsi:type="dcterms:W3CDTF">2024-03-29T15:07:22Z</dcterms:created>
  <dcterms:modified xsi:type="dcterms:W3CDTF">2024-08-26T08:49:35Z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