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57" r:id="rId3"/>
    <p:sldId id="258" r:id="rId4"/>
    <p:sldId id="259" r:id="rId5"/>
    <p:sldId id="260" r:id="rId6"/>
    <p:sldId id="261" r:id="rId7"/>
    <p:sldId id="262" r:id="rId8"/>
    <p:sldId id="263" r:id="rId9"/>
    <p:sldId id="264" r:id="rId10"/>
    <p:sldId id="271" r:id="rId11"/>
    <p:sldId id="272" r:id="rId12"/>
    <p:sldId id="267" r:id="rId13"/>
    <p:sldId id="268"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'[excel naan mudhalvan.xlsx]Sheet1'!$G$1</c:f>
              <c:strCache>
                <c:ptCount val="1"/>
                <c:pt idx="0">
                  <c:v>FTE</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dPt>
            <c:idx val="11"/>
            <c:bubble3D val="0"/>
            <c:spPr>
              <a:solidFill>
                <a:schemeClr val="accent6">
                  <a:lumMod val="60000"/>
                </a:schemeClr>
              </a:solidFill>
              <a:ln w="25400">
                <a:solidFill>
                  <a:schemeClr val="lt1"/>
                </a:solidFill>
              </a:ln>
              <a:effectLst/>
              <a:sp3d contourW="25400">
                <a:contourClr>
                  <a:schemeClr val="lt1"/>
                </a:contourClr>
              </a:sp3d>
            </c:spPr>
          </c:dPt>
          <c:dPt>
            <c:idx val="12"/>
            <c:bubble3D val="0"/>
            <c:spPr>
              <a:solidFill>
                <a:schemeClr val="accent1">
                  <a:lumMod val="80000"/>
                  <a:lumOff val="20000"/>
                </a:schemeClr>
              </a:solidFill>
              <a:ln w="25400">
                <a:solidFill>
                  <a:schemeClr val="lt1"/>
                </a:solidFill>
              </a:ln>
              <a:effectLst/>
              <a:sp3d contourW="25400">
                <a:contourClr>
                  <a:schemeClr val="lt1"/>
                </a:contourClr>
              </a:sp3d>
            </c:spPr>
          </c:dPt>
          <c:dPt>
            <c:idx val="13"/>
            <c:bubble3D val="0"/>
            <c:spPr>
              <a:solidFill>
                <a:schemeClr val="accent2">
                  <a:lumMod val="80000"/>
                  <a:lumOff val="20000"/>
                </a:schemeClr>
              </a:solidFill>
              <a:ln w="25400">
                <a:solidFill>
                  <a:schemeClr val="lt1"/>
                </a:solidFill>
              </a:ln>
              <a:effectLst/>
              <a:sp3d contourW="25400">
                <a:contourClr>
                  <a:schemeClr val="lt1"/>
                </a:contourClr>
              </a:sp3d>
            </c:spPr>
          </c:dPt>
          <c:dPt>
            <c:idx val="14"/>
            <c:bubble3D val="0"/>
            <c:spPr>
              <a:solidFill>
                <a:schemeClr val="accent3">
                  <a:lumMod val="80000"/>
                  <a:lumOff val="20000"/>
                </a:schemeClr>
              </a:solidFill>
              <a:ln w="25400">
                <a:solidFill>
                  <a:schemeClr val="lt1"/>
                </a:solidFill>
              </a:ln>
              <a:effectLst/>
              <a:sp3d contourW="25400">
                <a:contourClr>
                  <a:schemeClr val="lt1"/>
                </a:contourClr>
              </a:sp3d>
            </c:spPr>
          </c:dPt>
          <c:dPt>
            <c:idx val="15"/>
            <c:bubble3D val="0"/>
            <c:spPr>
              <a:solidFill>
                <a:schemeClr val="accent4">
                  <a:lumMod val="80000"/>
                  <a:lumOff val="20000"/>
                </a:schemeClr>
              </a:solidFill>
              <a:ln w="25400">
                <a:solidFill>
                  <a:schemeClr val="lt1"/>
                </a:solidFill>
              </a:ln>
              <a:effectLst/>
              <a:sp3d contourW="25400">
                <a:contourClr>
                  <a:schemeClr val="lt1"/>
                </a:contourClr>
              </a:sp3d>
            </c:spPr>
          </c:dPt>
          <c:dPt>
            <c:idx val="16"/>
            <c:bubble3D val="0"/>
            <c:spPr>
              <a:solidFill>
                <a:schemeClr val="accent5">
                  <a:lumMod val="80000"/>
                  <a:lumOff val="20000"/>
                </a:schemeClr>
              </a:solidFill>
              <a:ln w="25400">
                <a:solidFill>
                  <a:schemeClr val="lt1"/>
                </a:solidFill>
              </a:ln>
              <a:effectLst/>
              <a:sp3d contourW="25400">
                <a:contourClr>
                  <a:schemeClr val="lt1"/>
                </a:contourClr>
              </a:sp3d>
            </c:spPr>
          </c:dPt>
          <c:dPt>
            <c:idx val="17"/>
            <c:bubble3D val="0"/>
            <c:spPr>
              <a:solidFill>
                <a:schemeClr val="accent6">
                  <a:lumMod val="80000"/>
                  <a:lumOff val="20000"/>
                </a:schemeClr>
              </a:solidFill>
              <a:ln w="25400">
                <a:solidFill>
                  <a:schemeClr val="lt1"/>
                </a:solidFill>
              </a:ln>
              <a:effectLst/>
              <a:sp3d contourW="25400">
                <a:contourClr>
                  <a:schemeClr val="lt1"/>
                </a:contourClr>
              </a:sp3d>
            </c:spPr>
          </c:dPt>
          <c:dPt>
            <c:idx val="18"/>
            <c:bubble3D val="0"/>
            <c:spPr>
              <a:solidFill>
                <a:schemeClr val="accent1">
                  <a:lumMod val="80000"/>
                </a:schemeClr>
              </a:solidFill>
              <a:ln w="25400">
                <a:solidFill>
                  <a:schemeClr val="lt1"/>
                </a:solidFill>
              </a:ln>
              <a:effectLst/>
              <a:sp3d contourW="25400">
                <a:contourClr>
                  <a:schemeClr val="lt1"/>
                </a:contourClr>
              </a:sp3d>
            </c:spPr>
          </c:dPt>
          <c:cat>
            <c:multiLvlStrRef>
              <c:f>'[excel naan mudhalvan.xlsx]Sheet1'!$A$2:$F$20</c:f>
              <c:multiLvlStrCache>
                <c:ptCount val="19"/>
                <c:lvl>
                  <c:pt idx="0">
                    <c:v>12-Nov-18</c:v>
                  </c:pt>
                  <c:pt idx="1">
                    <c:v>43710</c:v>
                  </c:pt>
                  <c:pt idx="2">
                    <c:v>43902</c:v>
                  </c:pt>
                  <c:pt idx="3">
                    <c:v>05-Mar-18</c:v>
                  </c:pt>
                  <c:pt idx="4">
                    <c:v>02-Apr-18</c:v>
                  </c:pt>
                  <c:pt idx="5">
                    <c:v>16-Oct-20</c:v>
                  </c:pt>
                  <c:pt idx="6">
                    <c:v>44502</c:v>
                  </c:pt>
                  <c:pt idx="7">
                    <c:v>43643</c:v>
                  </c:pt>
                  <c:pt idx="8">
                    <c:v>43466</c:v>
                  </c:pt>
                  <c:pt idx="9">
                    <c:v>43494</c:v>
                  </c:pt>
                  <c:pt idx="10">
                    <c:v>18-Oct-21</c:v>
                  </c:pt>
                  <c:pt idx="11">
                    <c:v>27-Jan-20</c:v>
                  </c:pt>
                  <c:pt idx="12">
                    <c:v>19-Apr-21</c:v>
                  </c:pt>
                  <c:pt idx="13">
                    <c:v>12-Mar-18</c:v>
                  </c:pt>
                  <c:pt idx="14">
                    <c:v>25-Oct-19</c:v>
                  </c:pt>
                  <c:pt idx="15">
                    <c:v>24-Dec-19</c:v>
                  </c:pt>
                  <c:pt idx="16">
                    <c:v>10-Dec-18</c:v>
                  </c:pt>
                  <c:pt idx="17">
                    <c:v>43584</c:v>
                  </c:pt>
                  <c:pt idx="18">
                    <c:v>27-Jan-20</c:v>
                  </c:pt>
                </c:lvl>
                <c:lvl>
                  <c:pt idx="0">
                    <c:v>105468.7</c:v>
                  </c:pt>
                  <c:pt idx="1">
                    <c:v>88360.79</c:v>
                  </c:pt>
                  <c:pt idx="2">
                    <c:v>85879.23</c:v>
                  </c:pt>
                  <c:pt idx="3">
                    <c:v>93128.34</c:v>
                  </c:pt>
                  <c:pt idx="4">
                    <c:v>57002.02</c:v>
                  </c:pt>
                  <c:pt idx="5">
                    <c:v>118976.16</c:v>
                  </c:pt>
                  <c:pt idx="6">
                    <c:v>104802.63</c:v>
                  </c:pt>
                  <c:pt idx="7">
                    <c:v>66017.18</c:v>
                  </c:pt>
                  <c:pt idx="8">
                    <c:v>74279.01</c:v>
                  </c:pt>
                  <c:pt idx="9">
                    <c:v>68980.52</c:v>
                  </c:pt>
                  <c:pt idx="10">
                    <c:v>42314.39</c:v>
                  </c:pt>
                  <c:pt idx="11">
                    <c:v>114425.19</c:v>
                  </c:pt>
                  <c:pt idx="12">
                    <c:v>69192.85</c:v>
                  </c:pt>
                  <c:pt idx="13">
                    <c:v>61214.26</c:v>
                  </c:pt>
                  <c:pt idx="14">
                    <c:v>54137.05</c:v>
                  </c:pt>
                  <c:pt idx="15">
                    <c:v>37902.35</c:v>
                  </c:pt>
                  <c:pt idx="16">
                    <c:v>39969.72</c:v>
                  </c:pt>
                  <c:pt idx="17">
                    <c:v>69913.39</c:v>
                  </c:pt>
                  <c:pt idx="18">
                    <c:v>52748.63</c:v>
                  </c:pt>
                </c:lvl>
                <c:lvl>
                  <c:pt idx="0">
                    <c:v>NULL</c:v>
                  </c:pt>
                  <c:pt idx="1">
                    <c:v>Business Development</c:v>
                  </c:pt>
                  <c:pt idx="2">
                    <c:v>Services</c:v>
                  </c:pt>
                  <c:pt idx="3">
                    <c:v>Training</c:v>
                  </c:pt>
                  <c:pt idx="4">
                    <c:v>Training</c:v>
                  </c:pt>
                  <c:pt idx="5">
                    <c:v>Engineering</c:v>
                  </c:pt>
                  <c:pt idx="6">
                    <c:v>Support</c:v>
                  </c:pt>
                  <c:pt idx="7">
                    <c:v>Marketing</c:v>
                  </c:pt>
                  <c:pt idx="8">
                    <c:v>Research and Development</c:v>
                  </c:pt>
                  <c:pt idx="9">
                    <c:v>Business Development</c:v>
                  </c:pt>
                  <c:pt idx="10">
                    <c:v>Services</c:v>
                  </c:pt>
                  <c:pt idx="11">
                    <c:v>Engineering</c:v>
                  </c:pt>
                  <c:pt idx="12">
                    <c:v>Business Development</c:v>
                  </c:pt>
                  <c:pt idx="13">
                    <c:v>Support</c:v>
                  </c:pt>
                  <c:pt idx="14">
                    <c:v>Support</c:v>
                  </c:pt>
                  <c:pt idx="15">
                    <c:v>Training</c:v>
                  </c:pt>
                  <c:pt idx="16">
                    <c:v>Engineering</c:v>
                  </c:pt>
                  <c:pt idx="17">
                    <c:v>Services</c:v>
                  </c:pt>
                  <c:pt idx="18">
                    <c:v>Research and Development</c:v>
                  </c:pt>
                </c:lvl>
                <c:lvl>
                  <c:pt idx="0">
                    <c:v>Male</c:v>
                  </c:pt>
                  <c:pt idx="1">
                    <c:v>Female</c:v>
                  </c:pt>
                  <c:pt idx="2">
                    <c:v>Female</c:v>
                  </c:pt>
                  <c:pt idx="3">
                    <c:v>Female</c:v>
                  </c:pt>
                  <c:pt idx="4">
                    <c:v>Female</c:v>
                  </c:pt>
                  <c:pt idx="5">
                    <c:v>Male</c:v>
                  </c:pt>
                  <c:pt idx="7">
                    <c:v>Female</c:v>
                  </c:pt>
                  <c:pt idx="8">
                    <c:v>Male</c:v>
                  </c:pt>
                  <c:pt idx="9">
                    <c:v>Female</c:v>
                  </c:pt>
                  <c:pt idx="10">
                    <c:v>Female</c:v>
                  </c:pt>
                  <c:pt idx="11">
                    <c:v>Female</c:v>
                  </c:pt>
                  <c:pt idx="12">
                    <c:v>Female</c:v>
                  </c:pt>
                  <c:pt idx="13">
                    <c:v>Male</c:v>
                  </c:pt>
                  <c:pt idx="14">
                    <c:v>Male</c:v>
                  </c:pt>
                  <c:pt idx="15">
                    <c:v>Female</c:v>
                  </c:pt>
                  <c:pt idx="16">
                    <c:v>Male</c:v>
                  </c:pt>
                  <c:pt idx="17">
                    <c:v>Male</c:v>
                  </c:pt>
                  <c:pt idx="18">
                    <c:v>Male</c:v>
                  </c:pt>
                </c:lvl>
                <c:lvl>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lvl>
                <c:lvl>
                  <c:pt idx="0">
                    <c:v>Emp ID</c:v>
                  </c:pt>
                  <c:pt idx="1">
                    <c:v>Emp ID</c:v>
                  </c:pt>
                  <c:pt idx="2">
                    <c:v>Emp ID</c:v>
                  </c:pt>
                  <c:pt idx="3">
                    <c:v>Emp ID</c:v>
                  </c:pt>
                  <c:pt idx="4">
                    <c:v>Emp ID</c:v>
                  </c:pt>
                  <c:pt idx="5">
                    <c:v>Emp ID</c:v>
                  </c:pt>
                  <c:pt idx="6">
                    <c:v>Emp ID</c:v>
                  </c:pt>
                  <c:pt idx="7">
                    <c:v>Emp ID</c:v>
                  </c:pt>
                  <c:pt idx="8">
                    <c:v>Emp ID</c:v>
                  </c:pt>
                  <c:pt idx="9">
                    <c:v>Emp ID</c:v>
                  </c:pt>
                  <c:pt idx="10">
                    <c:v>Emp ID</c:v>
                  </c:pt>
                  <c:pt idx="11">
                    <c:v>Emp ID</c:v>
                  </c:pt>
                  <c:pt idx="12">
                    <c:v>Emp ID</c:v>
                  </c:pt>
                  <c:pt idx="13">
                    <c:v>Emp ID</c:v>
                  </c:pt>
                  <c:pt idx="14">
                    <c:v>Emp ID</c:v>
                  </c:pt>
                  <c:pt idx="15">
                    <c:v>Emp ID</c:v>
                  </c:pt>
                  <c:pt idx="16">
                    <c:v>Emp ID</c:v>
                  </c:pt>
                  <c:pt idx="17">
                    <c:v>Emp ID</c:v>
                  </c:pt>
                  <c:pt idx="18">
                    <c:v>Emp ID</c:v>
                  </c:pt>
                </c:lvl>
              </c:multiLvlStrCache>
            </c:multiLvlStrRef>
          </c:cat>
          <c:val>
            <c:numRef>
              <c:f>'[excel naan mudhalvan.xlsx]Sheet1'!$G$2:$G$20</c:f>
              <c:numCache>
                <c:formatCode>General</c:formatCode>
                <c:ptCount val="19"/>
                <c:pt idx="0">
                  <c:v>1</c:v>
                </c:pt>
                <c:pt idx="1">
                  <c:v>1</c:v>
                </c:pt>
                <c:pt idx="2">
                  <c:v>1</c:v>
                </c:pt>
                <c:pt idx="3">
                  <c:v>1</c:v>
                </c:pt>
                <c:pt idx="4">
                  <c:v>0.7</c:v>
                </c:pt>
                <c:pt idx="5">
                  <c:v>1</c:v>
                </c:pt>
                <c:pt idx="6">
                  <c:v>1</c:v>
                </c:pt>
                <c:pt idx="7">
                  <c:v>0.9</c:v>
                </c:pt>
                <c:pt idx="8">
                  <c:v>1</c:v>
                </c:pt>
                <c:pt idx="9">
                  <c:v>0.8</c:v>
                </c:pt>
                <c:pt idx="10">
                  <c:v>1</c:v>
                </c:pt>
                <c:pt idx="11">
                  <c:v>1</c:v>
                </c:pt>
                <c:pt idx="12">
                  <c:v>1</c:v>
                </c:pt>
                <c:pt idx="13">
                  <c:v>1</c:v>
                </c:pt>
                <c:pt idx="14">
                  <c:v>1</c:v>
                </c:pt>
                <c:pt idx="15">
                  <c:v>1</c:v>
                </c:pt>
                <c:pt idx="16">
                  <c:v>1</c:v>
                </c:pt>
                <c:pt idx="17">
                  <c:v>1</c:v>
                </c:pt>
                <c:pt idx="18">
                  <c:v>1</c:v>
                </c:pt>
              </c:numCache>
            </c:numRef>
          </c:val>
          <c:extLst>
            <c:ext xmlns:c16="http://schemas.microsoft.com/office/drawing/2014/chart" uri="{C3380CC4-5D6E-409C-BE32-E72D297353CC}">
              <c16:uniqueId val="{00000000-8057-8A4D-ADFF-3743B17A4AC5}"/>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spPr>
            <a:solidFill>
              <a:schemeClr val="accent1"/>
            </a:solidFill>
            <a:ln>
              <a:noFill/>
            </a:ln>
            <a:effectLst/>
          </c:spPr>
          <c:invertIfNegative val="0"/>
          <c:cat>
            <c:strRef>
              <c:f>'[excel naan mudhalvan.xlsx]Sheet1'!$B$2:$B$20</c:f>
              <c:strCache>
                <c:ptCount val="19"/>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strCache>
            </c:strRef>
          </c:cat>
          <c:val>
            <c:numRef>
              <c:f>'[excel naan mudhalvan.xlsx]Sheet1'!$E$2:$E$20</c:f>
              <c:numCache>
                <c:formatCode>General</c:formatCode>
                <c:ptCount val="19"/>
                <c:pt idx="0">
                  <c:v>105468.7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pt idx="14">
                  <c:v>54137.05</c:v>
                </c:pt>
                <c:pt idx="15">
                  <c:v>37902.35</c:v>
                </c:pt>
                <c:pt idx="16">
                  <c:v>39969.72</c:v>
                </c:pt>
                <c:pt idx="17">
                  <c:v>69913.39</c:v>
                </c:pt>
                <c:pt idx="18">
                  <c:v>52748.63</c:v>
                </c:pt>
              </c:numCache>
            </c:numRef>
          </c:val>
          <c:extLst>
            <c:ext xmlns:c16="http://schemas.microsoft.com/office/drawing/2014/chart" uri="{C3380CC4-5D6E-409C-BE32-E72D297353CC}">
              <c16:uniqueId val="{00000000-698E-574B-BA97-C60D608AFEF9}"/>
            </c:ext>
          </c:extLst>
        </c:ser>
        <c:ser>
          <c:idx val="1"/>
          <c:order val="1"/>
          <c:spPr>
            <a:solidFill>
              <a:schemeClr val="accent2"/>
            </a:solidFill>
            <a:ln>
              <a:noFill/>
            </a:ln>
            <a:effectLst/>
          </c:spPr>
          <c:invertIfNegative val="0"/>
          <c:cat>
            <c:strRef>
              <c:f>'[excel naan mudhalvan.xlsx]Sheet1'!$B$2:$B$20</c:f>
              <c:strCache>
                <c:ptCount val="19"/>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strCache>
            </c:strRef>
          </c:cat>
          <c:val>
            <c:numRef>
              <c:f>'[excel naan mudhalvan.xlsx]Sheet1'!$F$2:$F$20</c:f>
              <c:numCache>
                <c:formatCode>General</c:formatCode>
                <c:ptCount val="19"/>
                <c:pt idx="0" formatCode="d\-mmm\-yy">
                  <c:v>43416</c:v>
                </c:pt>
                <c:pt idx="1">
                  <c:v>43710</c:v>
                </c:pt>
                <c:pt idx="2">
                  <c:v>43902</c:v>
                </c:pt>
                <c:pt idx="3" formatCode="d\-mmm\-yy">
                  <c:v>43164</c:v>
                </c:pt>
                <c:pt idx="4" formatCode="d\-mmm\-yy">
                  <c:v>43192</c:v>
                </c:pt>
                <c:pt idx="5" formatCode="d\-mmm\-yy">
                  <c:v>44120</c:v>
                </c:pt>
                <c:pt idx="6">
                  <c:v>44502</c:v>
                </c:pt>
                <c:pt idx="7">
                  <c:v>43643</c:v>
                </c:pt>
                <c:pt idx="8">
                  <c:v>43466</c:v>
                </c:pt>
                <c:pt idx="9">
                  <c:v>43494</c:v>
                </c:pt>
                <c:pt idx="10" formatCode="d\-mmm\-yy">
                  <c:v>44487</c:v>
                </c:pt>
                <c:pt idx="11" formatCode="d\-mmm\-yy">
                  <c:v>43857</c:v>
                </c:pt>
                <c:pt idx="12" formatCode="d\-mmm\-yy">
                  <c:v>44305</c:v>
                </c:pt>
                <c:pt idx="13" formatCode="d\-mmm\-yy">
                  <c:v>43171</c:v>
                </c:pt>
                <c:pt idx="14" formatCode="d\-mmm\-yy">
                  <c:v>43763</c:v>
                </c:pt>
                <c:pt idx="15" formatCode="d\-mmm\-yy">
                  <c:v>43823</c:v>
                </c:pt>
                <c:pt idx="16" formatCode="d\-mmm\-yy">
                  <c:v>43444</c:v>
                </c:pt>
                <c:pt idx="17">
                  <c:v>43584</c:v>
                </c:pt>
                <c:pt idx="18" formatCode="d\-mmm\-yy">
                  <c:v>43857</c:v>
                </c:pt>
              </c:numCache>
            </c:numRef>
          </c:val>
          <c:extLst>
            <c:ext xmlns:c16="http://schemas.microsoft.com/office/drawing/2014/chart" uri="{C3380CC4-5D6E-409C-BE32-E72D297353CC}">
              <c16:uniqueId val="{00000001-698E-574B-BA97-C60D608AFEF9}"/>
            </c:ext>
          </c:extLst>
        </c:ser>
        <c:ser>
          <c:idx val="2"/>
          <c:order val="2"/>
          <c:spPr>
            <a:solidFill>
              <a:schemeClr val="accent3"/>
            </a:solidFill>
            <a:ln>
              <a:noFill/>
            </a:ln>
            <a:effectLst/>
          </c:spPr>
          <c:invertIfNegative val="0"/>
          <c:cat>
            <c:strRef>
              <c:f>'[excel naan mudhalvan.xlsx]Sheet1'!$B$2:$B$20</c:f>
              <c:strCache>
                <c:ptCount val="19"/>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strCache>
            </c:strRef>
          </c:cat>
          <c:val>
            <c:numRef>
              <c:f>'[excel naan mudhalvan.xlsx]Sheet1'!$G$2:$G$20</c:f>
              <c:numCache>
                <c:formatCode>General</c:formatCode>
                <c:ptCount val="19"/>
                <c:pt idx="0">
                  <c:v>1</c:v>
                </c:pt>
                <c:pt idx="1">
                  <c:v>1</c:v>
                </c:pt>
                <c:pt idx="2">
                  <c:v>1</c:v>
                </c:pt>
                <c:pt idx="3">
                  <c:v>1</c:v>
                </c:pt>
                <c:pt idx="4">
                  <c:v>0.7</c:v>
                </c:pt>
                <c:pt idx="5">
                  <c:v>1</c:v>
                </c:pt>
                <c:pt idx="6">
                  <c:v>1</c:v>
                </c:pt>
                <c:pt idx="7">
                  <c:v>0.9</c:v>
                </c:pt>
                <c:pt idx="8">
                  <c:v>1</c:v>
                </c:pt>
                <c:pt idx="9">
                  <c:v>0.8</c:v>
                </c:pt>
                <c:pt idx="10">
                  <c:v>1</c:v>
                </c:pt>
                <c:pt idx="11">
                  <c:v>1</c:v>
                </c:pt>
                <c:pt idx="12">
                  <c:v>1</c:v>
                </c:pt>
                <c:pt idx="13">
                  <c:v>1</c:v>
                </c:pt>
                <c:pt idx="14">
                  <c:v>1</c:v>
                </c:pt>
                <c:pt idx="15">
                  <c:v>1</c:v>
                </c:pt>
                <c:pt idx="16">
                  <c:v>1</c:v>
                </c:pt>
                <c:pt idx="17">
                  <c:v>1</c:v>
                </c:pt>
                <c:pt idx="18">
                  <c:v>1</c:v>
                </c:pt>
              </c:numCache>
            </c:numRef>
          </c:val>
          <c:extLst>
            <c:ext xmlns:c16="http://schemas.microsoft.com/office/drawing/2014/chart" uri="{C3380CC4-5D6E-409C-BE32-E72D297353CC}">
              <c16:uniqueId val="{00000002-698E-574B-BA97-C60D608AFEF9}"/>
            </c:ext>
          </c:extLst>
        </c:ser>
        <c:dLbls>
          <c:showLegendKey val="0"/>
          <c:showVal val="0"/>
          <c:showCatName val="0"/>
          <c:showSerName val="0"/>
          <c:showPercent val="0"/>
          <c:showBubbleSize val="0"/>
        </c:dLbls>
        <c:gapWidth val="219"/>
        <c:overlap val="100"/>
        <c:axId val="594454719"/>
        <c:axId val="594455039"/>
      </c:barChart>
      <c:catAx>
        <c:axId val="5944547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4455039"/>
        <c:crosses val="autoZero"/>
        <c:auto val="1"/>
        <c:lblAlgn val="ctr"/>
        <c:lblOffset val="100"/>
        <c:noMultiLvlLbl val="0"/>
      </c:catAx>
      <c:valAx>
        <c:axId val="59445503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44547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9/2/2024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99725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9/2/2024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64086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9/2/2024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9573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9/2/2024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05002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9/2/2024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71174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9/2/2024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6051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9/2/2024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24005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9/2/2024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005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9/2/2024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1729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9/2/2024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35482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9/2/2024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2896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3.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9/2/2024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7145480"/>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4DEA-A03F-9836-9FBA-A92FDB1FB062}"/>
              </a:ext>
            </a:extLst>
          </p:cNvPr>
          <p:cNvSpPr>
            <a:spLocks noGrp="1"/>
          </p:cNvSpPr>
          <p:nvPr>
            <p:ph type="ctrTitle"/>
          </p:nvPr>
        </p:nvSpPr>
        <p:spPr>
          <a:xfrm>
            <a:off x="1180305" y="437092"/>
            <a:ext cx="6815669" cy="1515533"/>
          </a:xfrm>
        </p:spPr>
        <p:txBody>
          <a:bodyPr>
            <a:normAutofit fontScale="90000"/>
          </a:bodyPr>
          <a:lstStyle/>
          <a:p>
            <a:r>
              <a:rPr lang="en-US" b="1" dirty="0"/>
              <a:t>Employee Data Analysis Using Excel</a:t>
            </a:r>
          </a:p>
        </p:txBody>
      </p:sp>
      <p:sp>
        <p:nvSpPr>
          <p:cNvPr id="5" name="Subtitle 4">
            <a:extLst>
              <a:ext uri="{FF2B5EF4-FFF2-40B4-BE49-F238E27FC236}">
                <a16:creationId xmlns:a16="http://schemas.microsoft.com/office/drawing/2014/main" id="{EF831D09-BD5B-1818-4604-07EE200390D3}"/>
              </a:ext>
            </a:extLst>
          </p:cNvPr>
          <p:cNvSpPr>
            <a:spLocks noGrp="1"/>
          </p:cNvSpPr>
          <p:nvPr>
            <p:ph type="subTitle" idx="1"/>
          </p:nvPr>
        </p:nvSpPr>
        <p:spPr>
          <a:xfrm>
            <a:off x="-2927351" y="-1285874"/>
            <a:ext cx="10666414" cy="6679406"/>
          </a:xfrm>
        </p:spPr>
        <p:txBody>
          <a:bodyPr>
            <a:normAutofit/>
          </a:bodyPr>
          <a:lstStyle/>
          <a:p>
            <a:r>
              <a:rPr lang="en-US" b="1" dirty="0"/>
              <a:t>Name : </a:t>
            </a:r>
            <a:r>
              <a:rPr lang="en-IN" b="1" dirty="0" err="1"/>
              <a:t>S.Srinivasan</a:t>
            </a:r>
            <a:endParaRPr lang="en-US" b="1" dirty="0"/>
          </a:p>
          <a:p>
            <a:r>
              <a:rPr lang="en-US" b="1" dirty="0" err="1"/>
              <a:t>Registe</a:t>
            </a:r>
            <a:r>
              <a:rPr lang="en-IN" b="1" dirty="0"/>
              <a:t>r: user Id-asunm110312201286 </a:t>
            </a:r>
            <a:endParaRPr lang="en-US" b="1" dirty="0"/>
          </a:p>
          <a:p>
            <a:r>
              <a:rPr lang="en-US" b="1" dirty="0"/>
              <a:t>Department : III B. Com (General)</a:t>
            </a:r>
          </a:p>
          <a:p>
            <a:r>
              <a:rPr lang="en-US" b="1" dirty="0"/>
              <a:t>College : DRBCCC Hindu College, Pattabiram </a:t>
            </a:r>
          </a:p>
          <a:p>
            <a:endParaRPr lang="en-US" b="1" dirty="0"/>
          </a:p>
        </p:txBody>
      </p:sp>
    </p:spTree>
    <p:extLst>
      <p:ext uri="{BB962C8B-B14F-4D97-AF65-F5344CB8AC3E}">
        <p14:creationId xmlns:p14="http://schemas.microsoft.com/office/powerpoint/2010/main" val="196413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7F42-0BDE-75A6-C5E6-797EB6CEE9F0}"/>
              </a:ext>
            </a:extLst>
          </p:cNvPr>
          <p:cNvSpPr>
            <a:spLocks noGrp="1"/>
          </p:cNvSpPr>
          <p:nvPr>
            <p:ph type="title"/>
          </p:nvPr>
        </p:nvSpPr>
        <p:spPr>
          <a:xfrm>
            <a:off x="-245692" y="605650"/>
            <a:ext cx="7958331" cy="1077229"/>
          </a:xfrm>
        </p:spPr>
        <p:txBody>
          <a:bodyPr/>
          <a:lstStyle/>
          <a:p>
            <a:r>
              <a:rPr lang="en-US" b="1" dirty="0"/>
              <a:t>Modelling Approach </a:t>
            </a:r>
          </a:p>
        </p:txBody>
      </p:sp>
      <p:sp>
        <p:nvSpPr>
          <p:cNvPr id="5" name="TextBox 4">
            <a:extLst>
              <a:ext uri="{FF2B5EF4-FFF2-40B4-BE49-F238E27FC236}">
                <a16:creationId xmlns:a16="http://schemas.microsoft.com/office/drawing/2014/main" id="{A0940309-0337-7B31-0682-6EA821700BB9}"/>
              </a:ext>
            </a:extLst>
          </p:cNvPr>
          <p:cNvSpPr txBox="1"/>
          <p:nvPr/>
        </p:nvSpPr>
        <p:spPr>
          <a:xfrm>
            <a:off x="1295402" y="2510654"/>
            <a:ext cx="9601196" cy="1754326"/>
          </a:xfrm>
          <a:prstGeom prst="rect">
            <a:avLst/>
          </a:prstGeom>
          <a:noFill/>
        </p:spPr>
        <p:txBody>
          <a:bodyPr wrap="square">
            <a:spAutoFit/>
          </a:bodyPr>
          <a:lstStyle/>
          <a:p>
            <a:r>
              <a:rPr lang="en-US" b="1" u="sng" dirty="0"/>
              <a:t>4. Feature Analysis:</a:t>
            </a:r>
          </a:p>
          <a:p>
            <a:pPr>
              <a:buFont typeface="Arial" panose="020B0604020202020204" pitchFamily="34" charset="0"/>
              <a:buChar char="•"/>
            </a:pPr>
            <a:r>
              <a:rPr lang="en-US" b="1" u="sng" dirty="0"/>
              <a:t>Employee Type:</a:t>
            </a:r>
            <a:r>
              <a:rPr lang="en-US" b="1" dirty="0"/>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lang="en-US" b="1" u="sng" dirty="0"/>
              <a:t>Department: </a:t>
            </a:r>
            <a:r>
              <a:rPr lang="en-US" b="1" dirty="0"/>
              <a:t>Examined the distribution of employees across departments. Calculated the number of employees in each department and used conditional formatting for emphasis.</a:t>
            </a:r>
          </a:p>
        </p:txBody>
      </p:sp>
    </p:spTree>
    <p:extLst>
      <p:ext uri="{BB962C8B-B14F-4D97-AF65-F5344CB8AC3E}">
        <p14:creationId xmlns:p14="http://schemas.microsoft.com/office/powerpoint/2010/main" val="4255100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A668-9B3A-F203-C68D-B111D57402DD}"/>
              </a:ext>
            </a:extLst>
          </p:cNvPr>
          <p:cNvSpPr>
            <a:spLocks noGrp="1"/>
          </p:cNvSpPr>
          <p:nvPr>
            <p:ph type="title"/>
          </p:nvPr>
        </p:nvSpPr>
        <p:spPr>
          <a:xfrm>
            <a:off x="-126630" y="462775"/>
            <a:ext cx="7958331" cy="1077229"/>
          </a:xfrm>
        </p:spPr>
        <p:txBody>
          <a:bodyPr/>
          <a:lstStyle/>
          <a:p>
            <a:r>
              <a:rPr lang="en-US" b="1" dirty="0"/>
              <a:t>Modelling Approach </a:t>
            </a:r>
          </a:p>
        </p:txBody>
      </p:sp>
      <p:sp>
        <p:nvSpPr>
          <p:cNvPr id="5" name="TextBox 4">
            <a:extLst>
              <a:ext uri="{FF2B5EF4-FFF2-40B4-BE49-F238E27FC236}">
                <a16:creationId xmlns:a16="http://schemas.microsoft.com/office/drawing/2014/main" id="{8C40A5F2-4A83-8A88-82B2-4991AF497D96}"/>
              </a:ext>
            </a:extLst>
          </p:cNvPr>
          <p:cNvSpPr txBox="1"/>
          <p:nvPr/>
        </p:nvSpPr>
        <p:spPr>
          <a:xfrm>
            <a:off x="1134980" y="2413337"/>
            <a:ext cx="9761617" cy="2031325"/>
          </a:xfrm>
          <a:prstGeom prst="rect">
            <a:avLst/>
          </a:prstGeom>
          <a:noFill/>
        </p:spPr>
        <p:txBody>
          <a:bodyPr wrap="square">
            <a:spAutoFit/>
          </a:bodyPr>
          <a:lstStyle/>
          <a:p>
            <a:r>
              <a:rPr lang="en-US" b="1" u="sng" dirty="0"/>
              <a:t> Pattern Identification:</a:t>
            </a:r>
          </a:p>
          <a:p>
            <a:pPr>
              <a:buFont typeface="Arial" panose="020B0604020202020204" pitchFamily="34" charset="0"/>
              <a:buChar char="•"/>
            </a:pPr>
            <a:r>
              <a:rPr lang="en-US" b="1" dirty="0"/>
              <a:t>Identified patterns and trends in the data regarding employee types and departmental distribution. Highlighted any anomalies or significant findings.</a:t>
            </a:r>
          </a:p>
          <a:p>
            <a:r>
              <a:rPr lang="en-US" b="1" u="sng" dirty="0"/>
              <a:t>Reporting:</a:t>
            </a:r>
          </a:p>
          <a:p>
            <a:pPr>
              <a:buFont typeface="Arial" panose="020B0604020202020204" pitchFamily="34" charset="0"/>
              <a:buChar char="•"/>
            </a:pPr>
            <a:r>
              <a:rPr lang="en-US" b="1" dirty="0"/>
              <a:t>Summarized key insights from the analysis.</a:t>
            </a:r>
          </a:p>
          <a:p>
            <a:pPr>
              <a:buFont typeface="Arial" panose="020B0604020202020204" pitchFamily="34" charset="0"/>
              <a:buChar char="•"/>
            </a:pPr>
            <a:r>
              <a:rPr lang="en-US" b="1" dirty="0"/>
              <a:t>Compiled visuals into a report, providing a clear presentation of findings and recommendations for workforce planning and departmental adjustments</a:t>
            </a:r>
            <a:r>
              <a:rPr lang="en-US" dirty="0"/>
              <a:t>.</a:t>
            </a:r>
          </a:p>
        </p:txBody>
      </p:sp>
      <p:sp>
        <p:nvSpPr>
          <p:cNvPr id="9" name="TextBox 8">
            <a:extLst>
              <a:ext uri="{FF2B5EF4-FFF2-40B4-BE49-F238E27FC236}">
                <a16:creationId xmlns:a16="http://schemas.microsoft.com/office/drawing/2014/main" id="{AC6EA210-8348-2D92-A120-908A2E2D284E}"/>
              </a:ext>
            </a:extLst>
          </p:cNvPr>
          <p:cNvSpPr txBox="1"/>
          <p:nvPr/>
        </p:nvSpPr>
        <p:spPr>
          <a:xfrm>
            <a:off x="1134980" y="4848999"/>
            <a:ext cx="9761617" cy="1200329"/>
          </a:xfrm>
          <a:prstGeom prst="rect">
            <a:avLst/>
          </a:prstGeom>
          <a:noFill/>
        </p:spPr>
        <p:txBody>
          <a:bodyPr wrap="square">
            <a:spAutoFit/>
          </a:bodyPr>
          <a:lstStyle/>
          <a:p>
            <a:r>
              <a:rPr lang="en-US" b="1" u="sng" dirty="0"/>
              <a:t> Review and Presentation:</a:t>
            </a:r>
          </a:p>
          <a:p>
            <a:pPr marL="742950" lvl="1" indent="-285750">
              <a:buFont typeface="+mj-lt"/>
              <a:buAutoNum type="arabicPeriod"/>
            </a:pPr>
            <a:r>
              <a:rPr lang="en-US" b="1" dirty="0"/>
              <a:t>Ensured accuracy and clarity in the analysis and visualizations.</a:t>
            </a:r>
          </a:p>
          <a:p>
            <a:pPr marL="742950" lvl="1" indent="-285750">
              <a:buFont typeface="+mj-lt"/>
              <a:buAutoNum type="arabicPeriod"/>
            </a:pPr>
            <a:r>
              <a:rPr lang="en-US" b="1" dirty="0"/>
              <a:t>Prepared and presented the final report to stakeholders, including recommendations based on the data.</a:t>
            </a:r>
          </a:p>
        </p:txBody>
      </p:sp>
    </p:spTree>
    <p:extLst>
      <p:ext uri="{BB962C8B-B14F-4D97-AF65-F5344CB8AC3E}">
        <p14:creationId xmlns:p14="http://schemas.microsoft.com/office/powerpoint/2010/main" val="4282657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193AF6-2181-830B-E72A-BF521E608F9C}"/>
              </a:ext>
            </a:extLst>
          </p:cNvPr>
          <p:cNvSpPr txBox="1"/>
          <p:nvPr/>
        </p:nvSpPr>
        <p:spPr>
          <a:xfrm>
            <a:off x="8524943" y="4673128"/>
            <a:ext cx="2936250" cy="1384995"/>
          </a:xfrm>
          <a:prstGeom prst="rect">
            <a:avLst/>
          </a:prstGeom>
          <a:noFill/>
        </p:spPr>
        <p:txBody>
          <a:bodyPr wrap="square" rtlCol="0">
            <a:spAutoFit/>
          </a:bodyPr>
          <a:lstStyle/>
          <a:p>
            <a:pPr algn="l"/>
            <a:r>
              <a:rPr lang="en-US" sz="2800" b="1" u="sng" dirty="0"/>
              <a:t>Employee Type Analysis Using Chart</a:t>
            </a:r>
          </a:p>
        </p:txBody>
      </p:sp>
      <p:sp>
        <p:nvSpPr>
          <p:cNvPr id="3" name="TextBox 2">
            <a:extLst>
              <a:ext uri="{FF2B5EF4-FFF2-40B4-BE49-F238E27FC236}">
                <a16:creationId xmlns:a16="http://schemas.microsoft.com/office/drawing/2014/main" id="{C5587274-5D4A-A1F0-178F-3EF99BD759EB}"/>
              </a:ext>
            </a:extLst>
          </p:cNvPr>
          <p:cNvSpPr txBox="1"/>
          <p:nvPr/>
        </p:nvSpPr>
        <p:spPr>
          <a:xfrm>
            <a:off x="8659021" y="719667"/>
            <a:ext cx="2650661" cy="1015663"/>
          </a:xfrm>
          <a:prstGeom prst="rect">
            <a:avLst/>
          </a:prstGeom>
          <a:noFill/>
        </p:spPr>
        <p:txBody>
          <a:bodyPr wrap="square" rtlCol="0">
            <a:spAutoFit/>
          </a:bodyPr>
          <a:lstStyle/>
          <a:p>
            <a:pPr algn="l"/>
            <a:r>
              <a:rPr lang="en-US" sz="6000" b="1" u="sng" dirty="0"/>
              <a:t>Result:</a:t>
            </a:r>
          </a:p>
        </p:txBody>
      </p:sp>
      <p:graphicFrame>
        <p:nvGraphicFramePr>
          <p:cNvPr id="7" name="Chart 6">
            <a:extLst>
              <a:ext uri="{FF2B5EF4-FFF2-40B4-BE49-F238E27FC236}">
                <a16:creationId xmlns:a16="http://schemas.microsoft.com/office/drawing/2014/main" id="{777B3517-CC2A-8966-3794-EAA42E2EDC93}"/>
              </a:ext>
            </a:extLst>
          </p:cNvPr>
          <p:cNvGraphicFramePr>
            <a:graphicFrameLocks/>
          </p:cNvGraphicFramePr>
          <p:nvPr>
            <p:extLst>
              <p:ext uri="{D42A27DB-BD31-4B8C-83A1-F6EECF244321}">
                <p14:modId xmlns:p14="http://schemas.microsoft.com/office/powerpoint/2010/main" val="3673295966"/>
              </p:ext>
            </p:extLst>
          </p:nvPr>
        </p:nvGraphicFramePr>
        <p:xfrm>
          <a:off x="1113198" y="719667"/>
          <a:ext cx="7828396" cy="58287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491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8ADC2A-829B-CD9A-1100-0310520ABDCB}"/>
              </a:ext>
            </a:extLst>
          </p:cNvPr>
          <p:cNvSpPr txBox="1"/>
          <p:nvPr/>
        </p:nvSpPr>
        <p:spPr>
          <a:xfrm>
            <a:off x="8948724" y="3643487"/>
            <a:ext cx="2105080" cy="1815882"/>
          </a:xfrm>
          <a:prstGeom prst="rect">
            <a:avLst/>
          </a:prstGeom>
          <a:noFill/>
        </p:spPr>
        <p:txBody>
          <a:bodyPr wrap="square" rtlCol="0">
            <a:spAutoFit/>
          </a:bodyPr>
          <a:lstStyle/>
          <a:p>
            <a:pPr algn="l"/>
            <a:r>
              <a:rPr lang="en-US" sz="2800" b="1" u="sng" dirty="0"/>
              <a:t>Count Of Employee Type Using Graph</a:t>
            </a:r>
          </a:p>
        </p:txBody>
      </p:sp>
      <p:sp>
        <p:nvSpPr>
          <p:cNvPr id="3" name="TextBox 2">
            <a:extLst>
              <a:ext uri="{FF2B5EF4-FFF2-40B4-BE49-F238E27FC236}">
                <a16:creationId xmlns:a16="http://schemas.microsoft.com/office/drawing/2014/main" id="{84A609B3-E4C8-D609-DE81-57EE6A1384E0}"/>
              </a:ext>
            </a:extLst>
          </p:cNvPr>
          <p:cNvSpPr txBox="1"/>
          <p:nvPr/>
        </p:nvSpPr>
        <p:spPr>
          <a:xfrm>
            <a:off x="8543575" y="612818"/>
            <a:ext cx="2620210" cy="1033825"/>
          </a:xfrm>
          <a:prstGeom prst="rect">
            <a:avLst/>
          </a:prstGeom>
          <a:noFill/>
        </p:spPr>
        <p:txBody>
          <a:bodyPr wrap="square" rtlCol="0">
            <a:spAutoFit/>
          </a:bodyPr>
          <a:lstStyle/>
          <a:p>
            <a:pPr algn="l"/>
            <a:r>
              <a:rPr lang="en-US" sz="6000" b="1" u="sng" dirty="0"/>
              <a:t>Result:</a:t>
            </a:r>
          </a:p>
        </p:txBody>
      </p:sp>
      <p:graphicFrame>
        <p:nvGraphicFramePr>
          <p:cNvPr id="7" name="Chart 6">
            <a:extLst>
              <a:ext uri="{FF2B5EF4-FFF2-40B4-BE49-F238E27FC236}">
                <a16:creationId xmlns:a16="http://schemas.microsoft.com/office/drawing/2014/main" id="{2B6191C8-4AAE-6A7F-6858-0AE9EB67A876}"/>
              </a:ext>
            </a:extLst>
          </p:cNvPr>
          <p:cNvGraphicFramePr>
            <a:graphicFrameLocks/>
          </p:cNvGraphicFramePr>
          <p:nvPr>
            <p:extLst>
              <p:ext uri="{D42A27DB-BD31-4B8C-83A1-F6EECF244321}">
                <p14:modId xmlns:p14="http://schemas.microsoft.com/office/powerpoint/2010/main" val="1980685917"/>
              </p:ext>
            </p:extLst>
          </p:nvPr>
        </p:nvGraphicFramePr>
        <p:xfrm>
          <a:off x="1397309" y="1292279"/>
          <a:ext cx="7146266" cy="47560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2038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7DDC-AF2A-CC9F-41FA-BECECF7CC96B}"/>
              </a:ext>
            </a:extLst>
          </p:cNvPr>
          <p:cNvSpPr>
            <a:spLocks noGrp="1"/>
          </p:cNvSpPr>
          <p:nvPr>
            <p:ph type="title"/>
          </p:nvPr>
        </p:nvSpPr>
        <p:spPr>
          <a:xfrm>
            <a:off x="-3943348" y="552286"/>
            <a:ext cx="9601196" cy="1381329"/>
          </a:xfrm>
        </p:spPr>
        <p:txBody>
          <a:bodyPr/>
          <a:lstStyle/>
          <a:p>
            <a:r>
              <a:rPr lang="en-US" b="1" dirty="0"/>
              <a:t>Conclusion </a:t>
            </a:r>
          </a:p>
        </p:txBody>
      </p:sp>
      <p:sp>
        <p:nvSpPr>
          <p:cNvPr id="4" name="TextBox 3">
            <a:extLst>
              <a:ext uri="{FF2B5EF4-FFF2-40B4-BE49-F238E27FC236}">
                <a16:creationId xmlns:a16="http://schemas.microsoft.com/office/drawing/2014/main" id="{9A406D0D-4406-4549-6151-8EBA5D11B5EA}"/>
              </a:ext>
            </a:extLst>
          </p:cNvPr>
          <p:cNvSpPr txBox="1"/>
          <p:nvPr/>
        </p:nvSpPr>
        <p:spPr>
          <a:xfrm>
            <a:off x="1185151" y="2137174"/>
            <a:ext cx="9601195" cy="3477875"/>
          </a:xfrm>
          <a:prstGeom prst="rect">
            <a:avLst/>
          </a:prstGeom>
          <a:noFill/>
        </p:spPr>
        <p:txBody>
          <a:bodyPr wrap="square">
            <a:spAutoFit/>
          </a:bodyPr>
          <a:lstStyle/>
          <a:p>
            <a:r>
              <a:rPr lang="en-US" sz="2000" b="1" u="sng" dirty="0"/>
              <a:t>Conclusion: </a:t>
            </a:r>
          </a:p>
          <a:p>
            <a:endParaRPr lang="en-US" sz="2000" b="1" dirty="0"/>
          </a:p>
          <a:p>
            <a:r>
              <a:rPr lang="en-US" sz="2000" b="1" dirty="0"/>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p:txBody>
      </p:sp>
    </p:spTree>
    <p:extLst>
      <p:ext uri="{BB962C8B-B14F-4D97-AF65-F5344CB8AC3E}">
        <p14:creationId xmlns:p14="http://schemas.microsoft.com/office/powerpoint/2010/main" val="344822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8921-70AD-E771-9839-7349368C44D0}"/>
              </a:ext>
            </a:extLst>
          </p:cNvPr>
          <p:cNvSpPr>
            <a:spLocks noGrp="1"/>
          </p:cNvSpPr>
          <p:nvPr>
            <p:ph type="title"/>
          </p:nvPr>
        </p:nvSpPr>
        <p:spPr>
          <a:xfrm>
            <a:off x="-5924974" y="307993"/>
            <a:ext cx="11544725" cy="1311258"/>
          </a:xfrm>
        </p:spPr>
        <p:txBody>
          <a:bodyPr/>
          <a:lstStyle/>
          <a:p>
            <a:r>
              <a:rPr lang="en-US" b="1" dirty="0"/>
              <a:t>Project Title</a:t>
            </a:r>
          </a:p>
        </p:txBody>
      </p:sp>
      <p:sp>
        <p:nvSpPr>
          <p:cNvPr id="3" name="Content Placeholder 2">
            <a:extLst>
              <a:ext uri="{FF2B5EF4-FFF2-40B4-BE49-F238E27FC236}">
                <a16:creationId xmlns:a16="http://schemas.microsoft.com/office/drawing/2014/main" id="{45130B13-423B-E469-E7BE-D07798D9C444}"/>
              </a:ext>
            </a:extLst>
          </p:cNvPr>
          <p:cNvSpPr>
            <a:spLocks noGrp="1"/>
          </p:cNvSpPr>
          <p:nvPr>
            <p:ph idx="1"/>
          </p:nvPr>
        </p:nvSpPr>
        <p:spPr>
          <a:xfrm>
            <a:off x="2094942" y="1750219"/>
            <a:ext cx="7796540" cy="3997828"/>
          </a:xfrm>
        </p:spPr>
        <p:txBody>
          <a:bodyPr/>
          <a:lstStyle/>
          <a:p>
            <a:pPr marL="0" indent="0">
              <a:buNone/>
            </a:pPr>
            <a:endParaRPr lang="en-US" dirty="0"/>
          </a:p>
          <a:p>
            <a:pPr marL="0" indent="0" algn="ctr">
              <a:buNone/>
            </a:pPr>
            <a:r>
              <a:rPr lang="en-US" sz="4000" b="1" dirty="0"/>
              <a:t>Employee Type Analysis Using Excel &amp; </a:t>
            </a:r>
          </a:p>
          <a:p>
            <a:pPr marL="0" indent="0" algn="ctr">
              <a:buNone/>
            </a:pPr>
            <a:r>
              <a:rPr lang="en-US" sz="4000" b="1" dirty="0"/>
              <a:t>Employee Department Count Analysis </a:t>
            </a:r>
            <a:r>
              <a:rPr lang="en-US" sz="4000" b="1"/>
              <a:t>Using Excel </a:t>
            </a:r>
            <a:endParaRPr lang="en-US" b="1" dirty="0"/>
          </a:p>
          <a:p>
            <a:pPr marL="0" indent="0">
              <a:buNone/>
            </a:pPr>
            <a:endParaRPr lang="en-US" dirty="0"/>
          </a:p>
        </p:txBody>
      </p:sp>
    </p:spTree>
    <p:extLst>
      <p:ext uri="{BB962C8B-B14F-4D97-AF65-F5344CB8AC3E}">
        <p14:creationId xmlns:p14="http://schemas.microsoft.com/office/powerpoint/2010/main" val="296350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2F45-528A-2DBD-C0D1-2E713D9C316A}"/>
              </a:ext>
            </a:extLst>
          </p:cNvPr>
          <p:cNvSpPr>
            <a:spLocks noGrp="1"/>
          </p:cNvSpPr>
          <p:nvPr>
            <p:ph type="title"/>
          </p:nvPr>
        </p:nvSpPr>
        <p:spPr>
          <a:xfrm>
            <a:off x="-3791374" y="674855"/>
            <a:ext cx="8972974" cy="955150"/>
          </a:xfrm>
        </p:spPr>
        <p:txBody>
          <a:bodyPr/>
          <a:lstStyle/>
          <a:p>
            <a:r>
              <a:rPr lang="en-US" b="1" dirty="0"/>
              <a:t>A</a:t>
            </a:r>
            <a:r>
              <a:rPr lang="en-IN" b="1" dirty="0"/>
              <a:t>g</a:t>
            </a:r>
            <a:r>
              <a:rPr lang="en-US" b="1" dirty="0" err="1"/>
              <a:t>enda</a:t>
            </a:r>
            <a:endParaRPr lang="en-US" b="1" dirty="0"/>
          </a:p>
        </p:txBody>
      </p:sp>
      <p:sp>
        <p:nvSpPr>
          <p:cNvPr id="3" name="Content Placeholder 2">
            <a:extLst>
              <a:ext uri="{FF2B5EF4-FFF2-40B4-BE49-F238E27FC236}">
                <a16:creationId xmlns:a16="http://schemas.microsoft.com/office/drawing/2014/main" id="{9382F401-BC5C-3F9E-B8AB-A4EBB8123C2D}"/>
              </a:ext>
            </a:extLst>
          </p:cNvPr>
          <p:cNvSpPr>
            <a:spLocks noGrp="1"/>
          </p:cNvSpPr>
          <p:nvPr>
            <p:ph idx="1"/>
          </p:nvPr>
        </p:nvSpPr>
        <p:spPr>
          <a:xfrm>
            <a:off x="1295402" y="2851931"/>
            <a:ext cx="8775474" cy="3440141"/>
          </a:xfrm>
        </p:spPr>
        <p:txBody>
          <a:bodyPr>
            <a:normAutofit fontScale="70000" lnSpcReduction="20000"/>
          </a:bodyPr>
          <a:lstStyle/>
          <a:p>
            <a:pPr marL="457200" indent="-457200">
              <a:buFont typeface="+mj-lt"/>
              <a:buAutoNum type="arabicPeriod"/>
            </a:pPr>
            <a:r>
              <a:rPr lang="en-US" b="1" dirty="0"/>
              <a:t>Problem Statement </a:t>
            </a:r>
          </a:p>
          <a:p>
            <a:pPr marL="457200" indent="-457200">
              <a:buFont typeface="+mj-lt"/>
              <a:buAutoNum type="arabicPeriod"/>
            </a:pPr>
            <a:r>
              <a:rPr lang="en-US" b="1" dirty="0"/>
              <a:t>Project Overview </a:t>
            </a:r>
          </a:p>
          <a:p>
            <a:pPr marL="457200" indent="-457200">
              <a:buFont typeface="+mj-lt"/>
              <a:buAutoNum type="arabicPeriod"/>
            </a:pPr>
            <a:r>
              <a:rPr lang="en-US" b="1" dirty="0"/>
              <a:t>End Users</a:t>
            </a:r>
          </a:p>
          <a:p>
            <a:pPr marL="457200" indent="-457200">
              <a:buFont typeface="+mj-lt"/>
              <a:buAutoNum type="arabicPeriod"/>
            </a:pPr>
            <a:r>
              <a:rPr lang="en-US" b="1" dirty="0"/>
              <a:t>Our Solution &amp; Preposition</a:t>
            </a:r>
          </a:p>
          <a:p>
            <a:pPr marL="457200" indent="-457200">
              <a:buFont typeface="+mj-lt"/>
              <a:buAutoNum type="arabicPeriod"/>
            </a:pPr>
            <a:r>
              <a:rPr lang="en-US" b="1" dirty="0"/>
              <a:t>Dataset Description </a:t>
            </a:r>
          </a:p>
          <a:p>
            <a:pPr marL="457200" indent="-457200">
              <a:buFont typeface="+mj-lt"/>
              <a:buAutoNum type="arabicPeriod"/>
            </a:pPr>
            <a:r>
              <a:rPr lang="en-US" b="1" dirty="0"/>
              <a:t>Modelling Approach </a:t>
            </a:r>
          </a:p>
          <a:p>
            <a:pPr marL="457200" indent="-457200">
              <a:buFont typeface="+mj-lt"/>
              <a:buAutoNum type="arabicPeriod"/>
            </a:pPr>
            <a:r>
              <a:rPr lang="en-US" b="1" dirty="0"/>
              <a:t>Results &amp; Discussion </a:t>
            </a:r>
          </a:p>
          <a:p>
            <a:pPr marL="457200" indent="-457200">
              <a:buFont typeface="+mj-lt"/>
              <a:buAutoNum type="arabicPeriod"/>
            </a:pPr>
            <a:r>
              <a:rPr lang="en-US" b="1" dirty="0"/>
              <a:t>Conclusion</a:t>
            </a:r>
          </a:p>
        </p:txBody>
      </p:sp>
      <p:sp>
        <p:nvSpPr>
          <p:cNvPr id="4" name="TextBox 3">
            <a:extLst>
              <a:ext uri="{FF2B5EF4-FFF2-40B4-BE49-F238E27FC236}">
                <a16:creationId xmlns:a16="http://schemas.microsoft.com/office/drawing/2014/main" id="{14E35F26-C57A-5064-B00C-CBBD1DE69102}"/>
              </a:ext>
            </a:extLst>
          </p:cNvPr>
          <p:cNvSpPr txBox="1"/>
          <p:nvPr/>
        </p:nvSpPr>
        <p:spPr>
          <a:xfrm>
            <a:off x="5181600" y="2516828"/>
            <a:ext cx="1828800" cy="1828800"/>
          </a:xfrm>
          <a:prstGeom prst="rect">
            <a:avLst/>
          </a:prstGeom>
          <a:noFill/>
        </p:spPr>
        <p:txBody>
          <a:bodyPr wrap="square" rtlCol="0">
            <a:spAutoFit/>
          </a:bodyPr>
          <a:lstStyle/>
          <a:p>
            <a:pPr algn="l"/>
            <a:endParaRPr lang="en-US" dirty="0"/>
          </a:p>
        </p:txBody>
      </p:sp>
      <p:pic>
        <p:nvPicPr>
          <p:cNvPr id="6" name="Picture 5">
            <a:extLst>
              <a:ext uri="{FF2B5EF4-FFF2-40B4-BE49-F238E27FC236}">
                <a16:creationId xmlns:a16="http://schemas.microsoft.com/office/drawing/2014/main" id="{0B7E617C-2C47-4918-60AB-BA4B4E4F835D}"/>
              </a:ext>
            </a:extLst>
          </p:cNvPr>
          <p:cNvPicPr>
            <a:picLocks noChangeAspect="1"/>
          </p:cNvPicPr>
          <p:nvPr/>
        </p:nvPicPr>
        <p:blipFill>
          <a:blip r:embed="rId2"/>
          <a:stretch>
            <a:fillRect/>
          </a:stretch>
        </p:blipFill>
        <p:spPr>
          <a:xfrm>
            <a:off x="5826014" y="2033435"/>
            <a:ext cx="4244861" cy="4430731"/>
          </a:xfrm>
          <a:prstGeom prst="rect">
            <a:avLst/>
          </a:prstGeom>
        </p:spPr>
      </p:pic>
    </p:spTree>
    <p:extLst>
      <p:ext uri="{BB962C8B-B14F-4D97-AF65-F5344CB8AC3E}">
        <p14:creationId xmlns:p14="http://schemas.microsoft.com/office/powerpoint/2010/main" val="288136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B5B7E-74B7-737C-3931-B73F456E5B50}"/>
              </a:ext>
            </a:extLst>
          </p:cNvPr>
          <p:cNvSpPr>
            <a:spLocks noGrp="1"/>
          </p:cNvSpPr>
          <p:nvPr>
            <p:ph type="title"/>
          </p:nvPr>
        </p:nvSpPr>
        <p:spPr>
          <a:xfrm>
            <a:off x="-81059" y="565344"/>
            <a:ext cx="7958331" cy="1077229"/>
          </a:xfrm>
        </p:spPr>
        <p:txBody>
          <a:bodyPr/>
          <a:lstStyle/>
          <a:p>
            <a:r>
              <a:rPr lang="en-US" b="1" dirty="0"/>
              <a:t>Problem Statement </a:t>
            </a:r>
          </a:p>
        </p:txBody>
      </p:sp>
      <p:sp>
        <p:nvSpPr>
          <p:cNvPr id="5" name="TextBox 4">
            <a:extLst>
              <a:ext uri="{FF2B5EF4-FFF2-40B4-BE49-F238E27FC236}">
                <a16:creationId xmlns:a16="http://schemas.microsoft.com/office/drawing/2014/main" id="{A8D34802-08A8-73D4-D05E-3371A9AC06FC}"/>
              </a:ext>
            </a:extLst>
          </p:cNvPr>
          <p:cNvSpPr txBox="1"/>
          <p:nvPr/>
        </p:nvSpPr>
        <p:spPr>
          <a:xfrm>
            <a:off x="1295402" y="2618151"/>
            <a:ext cx="5205411" cy="2554545"/>
          </a:xfrm>
          <a:prstGeom prst="rect">
            <a:avLst/>
          </a:prstGeom>
          <a:noFill/>
        </p:spPr>
        <p:txBody>
          <a:bodyPr wrap="square" anchor="t">
            <a:spAutoFit/>
          </a:bodyPr>
          <a:lstStyle/>
          <a:p>
            <a:pPr rtl="1"/>
            <a:r>
              <a:rPr lang="en-US" sz="2000" b="1" dirty="0"/>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p:txBody>
      </p:sp>
      <p:pic>
        <p:nvPicPr>
          <p:cNvPr id="7" name="Content Placeholder 6">
            <a:extLst>
              <a:ext uri="{FF2B5EF4-FFF2-40B4-BE49-F238E27FC236}">
                <a16:creationId xmlns:a16="http://schemas.microsoft.com/office/drawing/2014/main" id="{61C2E824-F0E2-0F44-69FA-38BDD29E0C94}"/>
              </a:ext>
            </a:extLst>
          </p:cNvPr>
          <p:cNvPicPr>
            <a:picLocks noGrp="1" noChangeAspect="1"/>
          </p:cNvPicPr>
          <p:nvPr>
            <p:ph idx="1"/>
          </p:nvPr>
        </p:nvPicPr>
        <p:blipFill>
          <a:blip r:embed="rId2"/>
          <a:stretch>
            <a:fillRect/>
          </a:stretch>
        </p:blipFill>
        <p:spPr>
          <a:xfrm>
            <a:off x="6902450" y="2293012"/>
            <a:ext cx="3895725" cy="3810000"/>
          </a:xfrm>
        </p:spPr>
      </p:pic>
    </p:spTree>
    <p:extLst>
      <p:ext uri="{BB962C8B-B14F-4D97-AF65-F5344CB8AC3E}">
        <p14:creationId xmlns:p14="http://schemas.microsoft.com/office/powerpoint/2010/main" val="340072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6A63-C546-E371-3070-213AFE46500F}"/>
              </a:ext>
            </a:extLst>
          </p:cNvPr>
          <p:cNvSpPr>
            <a:spLocks noGrp="1"/>
          </p:cNvSpPr>
          <p:nvPr>
            <p:ph type="title"/>
          </p:nvPr>
        </p:nvSpPr>
        <p:spPr>
          <a:xfrm>
            <a:off x="-281410" y="353108"/>
            <a:ext cx="7958331" cy="1077229"/>
          </a:xfrm>
        </p:spPr>
        <p:txBody>
          <a:bodyPr/>
          <a:lstStyle/>
          <a:p>
            <a:r>
              <a:rPr lang="en-US" b="1" dirty="0"/>
              <a:t>Project Overview</a:t>
            </a:r>
          </a:p>
        </p:txBody>
      </p:sp>
      <p:sp>
        <p:nvSpPr>
          <p:cNvPr id="5" name="TextBox 4">
            <a:extLst>
              <a:ext uri="{FF2B5EF4-FFF2-40B4-BE49-F238E27FC236}">
                <a16:creationId xmlns:a16="http://schemas.microsoft.com/office/drawing/2014/main" id="{1E961476-357D-D7F4-F90A-9228A8A3CF17}"/>
              </a:ext>
            </a:extLst>
          </p:cNvPr>
          <p:cNvSpPr txBox="1"/>
          <p:nvPr/>
        </p:nvSpPr>
        <p:spPr>
          <a:xfrm>
            <a:off x="1220156" y="1166813"/>
            <a:ext cx="6131719" cy="4708981"/>
          </a:xfrm>
          <a:prstGeom prst="rect">
            <a:avLst/>
          </a:prstGeom>
          <a:noFill/>
        </p:spPr>
        <p:txBody>
          <a:bodyPr wrap="square">
            <a:spAutoFit/>
          </a:bodyPr>
          <a:lstStyle/>
          <a:p>
            <a:r>
              <a:rPr lang="en-US" sz="2000" b="1" dirty="0"/>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p:txBody>
      </p:sp>
      <p:pic>
        <p:nvPicPr>
          <p:cNvPr id="7" name="Content Placeholder 6">
            <a:extLst>
              <a:ext uri="{FF2B5EF4-FFF2-40B4-BE49-F238E27FC236}">
                <a16:creationId xmlns:a16="http://schemas.microsoft.com/office/drawing/2014/main" id="{969EA6D4-C6E8-E3BE-2F5B-D762DB9536DC}"/>
              </a:ext>
            </a:extLst>
          </p:cNvPr>
          <p:cNvPicPr>
            <a:picLocks noGrp="1" noChangeAspect="1"/>
          </p:cNvPicPr>
          <p:nvPr>
            <p:ph idx="1"/>
          </p:nvPr>
        </p:nvPicPr>
        <p:blipFill>
          <a:blip r:embed="rId2"/>
          <a:stretch>
            <a:fillRect/>
          </a:stretch>
        </p:blipFill>
        <p:spPr>
          <a:xfrm>
            <a:off x="7516344" y="1430337"/>
            <a:ext cx="2863295" cy="3997325"/>
          </a:xfrm>
        </p:spPr>
      </p:pic>
    </p:spTree>
    <p:extLst>
      <p:ext uri="{BB962C8B-B14F-4D97-AF65-F5344CB8AC3E}">
        <p14:creationId xmlns:p14="http://schemas.microsoft.com/office/powerpoint/2010/main" val="74993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3656-D2E9-E36D-DDD8-550D83E7961A}"/>
              </a:ext>
            </a:extLst>
          </p:cNvPr>
          <p:cNvSpPr>
            <a:spLocks noGrp="1"/>
          </p:cNvSpPr>
          <p:nvPr>
            <p:ph type="title"/>
          </p:nvPr>
        </p:nvSpPr>
        <p:spPr>
          <a:xfrm>
            <a:off x="635371" y="426383"/>
            <a:ext cx="7958331" cy="1077229"/>
          </a:xfrm>
        </p:spPr>
        <p:txBody>
          <a:bodyPr/>
          <a:lstStyle/>
          <a:p>
            <a:r>
              <a:rPr lang="en-US" b="1" dirty="0"/>
              <a:t>Who are the End Users?</a:t>
            </a:r>
          </a:p>
        </p:txBody>
      </p:sp>
      <p:pic>
        <p:nvPicPr>
          <p:cNvPr id="4" name="Picture 4">
            <a:extLst>
              <a:ext uri="{FF2B5EF4-FFF2-40B4-BE49-F238E27FC236}">
                <a16:creationId xmlns:a16="http://schemas.microsoft.com/office/drawing/2014/main" id="{3E27676A-C5FC-5A59-9D09-28CBFAFA37B9}"/>
              </a:ext>
            </a:extLst>
          </p:cNvPr>
          <p:cNvPicPr>
            <a:picLocks noGrp="1" noChangeAspect="1"/>
          </p:cNvPicPr>
          <p:nvPr>
            <p:ph idx="1"/>
          </p:nvPr>
        </p:nvPicPr>
        <p:blipFill>
          <a:blip r:embed="rId2"/>
          <a:stretch>
            <a:fillRect/>
          </a:stretch>
        </p:blipFill>
        <p:spPr>
          <a:xfrm>
            <a:off x="6728878" y="2432971"/>
            <a:ext cx="4305567" cy="3020091"/>
          </a:xfrm>
        </p:spPr>
      </p:pic>
      <p:sp>
        <p:nvSpPr>
          <p:cNvPr id="5" name="TextBox 4">
            <a:extLst>
              <a:ext uri="{FF2B5EF4-FFF2-40B4-BE49-F238E27FC236}">
                <a16:creationId xmlns:a16="http://schemas.microsoft.com/office/drawing/2014/main" id="{4E4E1E10-56BA-26F3-E7BD-8BC299F28ABE}"/>
              </a:ext>
            </a:extLst>
          </p:cNvPr>
          <p:cNvSpPr txBox="1"/>
          <p:nvPr/>
        </p:nvSpPr>
        <p:spPr>
          <a:xfrm>
            <a:off x="1072423" y="1938068"/>
            <a:ext cx="5513580" cy="3416320"/>
          </a:xfrm>
          <a:prstGeom prst="rect">
            <a:avLst/>
          </a:prstGeom>
          <a:noFill/>
        </p:spPr>
        <p:txBody>
          <a:bodyPr wrap="square">
            <a:spAutoFit/>
          </a:bodyPr>
          <a:lstStyle/>
          <a:p>
            <a:r>
              <a:rPr lang="en-US" b="1" dirty="0"/>
              <a:t>* </a:t>
            </a:r>
            <a:r>
              <a:rPr lang="en-US" b="1" u="sng" dirty="0"/>
              <a:t>Human Resources (HR) Team:</a:t>
            </a:r>
            <a:r>
              <a:rPr lang="en-US" b="1" dirty="0"/>
              <a:t> They will use the analysis to make informed decisions about hiring, workforce planning, and contract management.</a:t>
            </a:r>
          </a:p>
          <a:p>
            <a:pPr marL="285750" indent="-285750">
              <a:buFont typeface="Arial" panose="020B0604020202020204" pitchFamily="34" charset="0"/>
              <a:buChar char="•"/>
            </a:pPr>
            <a:endParaRPr lang="en-US" b="1" dirty="0"/>
          </a:p>
          <a:p>
            <a:r>
              <a:rPr lang="en-US" b="1" u="sng" dirty="0"/>
              <a:t>* Department Managers:</a:t>
            </a:r>
            <a:r>
              <a:rPr lang="en-US" b="1" dirty="0"/>
              <a:t> They will benefit from insights into workforce composition and its impact </a:t>
            </a:r>
          </a:p>
          <a:p>
            <a:r>
              <a:rPr lang="en-US" b="1" dirty="0"/>
              <a:t>on departmental performance, helping them allocate resources more effectively.</a:t>
            </a:r>
          </a:p>
          <a:p>
            <a:endParaRPr lang="en-US" b="1" dirty="0"/>
          </a:p>
          <a:p>
            <a:r>
              <a:rPr lang="en-US" b="1" dirty="0"/>
              <a:t>* </a:t>
            </a:r>
            <a:r>
              <a:rPr lang="en-US" b="1" u="sng" dirty="0"/>
              <a:t>Senior Management/Executives: </a:t>
            </a:r>
            <a:r>
              <a:rPr lang="en-US" b="1" dirty="0"/>
              <a:t>They will use the findings to align workforce strategies with overall business goals and improve operational efficiency.</a:t>
            </a:r>
          </a:p>
        </p:txBody>
      </p:sp>
    </p:spTree>
    <p:extLst>
      <p:ext uri="{BB962C8B-B14F-4D97-AF65-F5344CB8AC3E}">
        <p14:creationId xmlns:p14="http://schemas.microsoft.com/office/powerpoint/2010/main" val="339691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81F3-CA5D-CF1F-C140-118B83D41012}"/>
              </a:ext>
            </a:extLst>
          </p:cNvPr>
          <p:cNvSpPr>
            <a:spLocks noGrp="1"/>
          </p:cNvSpPr>
          <p:nvPr>
            <p:ph type="title"/>
          </p:nvPr>
        </p:nvSpPr>
        <p:spPr>
          <a:xfrm>
            <a:off x="1980777" y="486587"/>
            <a:ext cx="7958331" cy="1077229"/>
          </a:xfrm>
        </p:spPr>
        <p:txBody>
          <a:bodyPr/>
          <a:lstStyle/>
          <a:p>
            <a:r>
              <a:rPr lang="en-US" b="1" dirty="0"/>
              <a:t>Our Solution &amp; Value Preposition </a:t>
            </a:r>
          </a:p>
        </p:txBody>
      </p:sp>
      <p:sp>
        <p:nvSpPr>
          <p:cNvPr id="5" name="TextBox 4">
            <a:extLst>
              <a:ext uri="{FF2B5EF4-FFF2-40B4-BE49-F238E27FC236}">
                <a16:creationId xmlns:a16="http://schemas.microsoft.com/office/drawing/2014/main" id="{C7684B08-C231-30A0-22C6-21B17A92C968}"/>
              </a:ext>
            </a:extLst>
          </p:cNvPr>
          <p:cNvSpPr txBox="1"/>
          <p:nvPr/>
        </p:nvSpPr>
        <p:spPr>
          <a:xfrm>
            <a:off x="968374" y="1885285"/>
            <a:ext cx="6473032" cy="4247317"/>
          </a:xfrm>
          <a:prstGeom prst="rect">
            <a:avLst/>
          </a:prstGeom>
          <a:noFill/>
        </p:spPr>
        <p:txBody>
          <a:bodyPr wrap="square">
            <a:spAutoFit/>
          </a:bodyPr>
          <a:lstStyle/>
          <a:p>
            <a:r>
              <a:rPr lang="en-US" b="1" dirty="0"/>
              <a:t>In this project, Excel was used to analyze employee types (permanent, fixed-term, and temporary) across departments.</a:t>
            </a:r>
          </a:p>
          <a:p>
            <a:r>
              <a:rPr lang="en-US" b="1" dirty="0"/>
              <a:t>Key techniques included:</a:t>
            </a:r>
          </a:p>
          <a:p>
            <a:endParaRPr lang="en-US" b="1" dirty="0"/>
          </a:p>
          <a:p>
            <a:pPr>
              <a:buFont typeface="Arial" panose="020B0604020202020204" pitchFamily="34" charset="0"/>
              <a:buChar char="•"/>
            </a:pPr>
            <a:r>
              <a:rPr lang="en-US" b="1" dirty="0"/>
              <a:t> </a:t>
            </a:r>
            <a:r>
              <a:rPr lang="en-US" b="1" u="sng" dirty="0"/>
              <a:t>Conditional Formatting:</a:t>
            </a:r>
            <a:r>
              <a:rPr lang="en-US" b="1" dirty="0"/>
              <a:t> Applied color codes to quickly identify employee types and spot trends.</a:t>
            </a:r>
          </a:p>
          <a:p>
            <a:pPr>
              <a:buFont typeface="Arial" panose="020B0604020202020204" pitchFamily="34" charset="0"/>
              <a:buChar char="•"/>
            </a:pPr>
            <a:r>
              <a:rPr lang="en-US" b="1" dirty="0"/>
              <a:t> </a:t>
            </a:r>
            <a:r>
              <a:rPr lang="en-US" b="1" u="sng" dirty="0"/>
              <a:t>Filters: </a:t>
            </a:r>
            <a:r>
              <a:rPr lang="en-US" b="1" dirty="0"/>
              <a:t>Used to isolate specific data sets, such as viewing employees by type or department.</a:t>
            </a:r>
          </a:p>
          <a:p>
            <a:pPr>
              <a:buFont typeface="Arial" panose="020B0604020202020204" pitchFamily="34" charset="0"/>
              <a:buChar char="•"/>
            </a:pPr>
            <a:r>
              <a:rPr lang="en-US" b="1" dirty="0"/>
              <a:t> </a:t>
            </a:r>
            <a:r>
              <a:rPr lang="en-US" b="1" u="sng" dirty="0"/>
              <a:t>Formulas: </a:t>
            </a:r>
            <a:r>
              <a:rPr lang="en-US" b="1" dirty="0"/>
              <a:t>Employed formulas like COUNTIF and SUMIF to calculate metrics such as employee distribution and tenure.</a:t>
            </a:r>
          </a:p>
          <a:p>
            <a:pPr>
              <a:buFont typeface="Arial" panose="020B0604020202020204" pitchFamily="34" charset="0"/>
              <a:buChar char="•"/>
            </a:pPr>
            <a:r>
              <a:rPr lang="en-US" b="1" dirty="0"/>
              <a:t> </a:t>
            </a:r>
            <a:r>
              <a:rPr lang="en-US" b="1" u="sng" dirty="0"/>
              <a:t>Graphs and Charts: </a:t>
            </a:r>
            <a:r>
              <a:rPr lang="en-US" b="1" dirty="0"/>
              <a:t>Created visual representations like pie charts and bar graphs to clearly display the data and highlight key insights.</a:t>
            </a:r>
          </a:p>
        </p:txBody>
      </p:sp>
      <p:pic>
        <p:nvPicPr>
          <p:cNvPr id="6" name="Picture 5">
            <a:extLst>
              <a:ext uri="{FF2B5EF4-FFF2-40B4-BE49-F238E27FC236}">
                <a16:creationId xmlns:a16="http://schemas.microsoft.com/office/drawing/2014/main" id="{FA31E6D6-9262-5B77-78B2-051E68A0E773}"/>
              </a:ext>
            </a:extLst>
          </p:cNvPr>
          <p:cNvPicPr>
            <a:picLocks noChangeAspect="1"/>
          </p:cNvPicPr>
          <p:nvPr/>
        </p:nvPicPr>
        <p:blipFill>
          <a:blip r:embed="rId2"/>
          <a:stretch>
            <a:fillRect/>
          </a:stretch>
        </p:blipFill>
        <p:spPr>
          <a:xfrm>
            <a:off x="7988077" y="1885285"/>
            <a:ext cx="3096641" cy="4067840"/>
          </a:xfrm>
          <a:prstGeom prst="rect">
            <a:avLst/>
          </a:prstGeom>
        </p:spPr>
      </p:pic>
    </p:spTree>
    <p:extLst>
      <p:ext uri="{BB962C8B-B14F-4D97-AF65-F5344CB8AC3E}">
        <p14:creationId xmlns:p14="http://schemas.microsoft.com/office/powerpoint/2010/main" val="3892264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679B-C778-E1BF-6553-A9A7BAF95B31}"/>
              </a:ext>
            </a:extLst>
          </p:cNvPr>
          <p:cNvSpPr>
            <a:spLocks noGrp="1"/>
          </p:cNvSpPr>
          <p:nvPr>
            <p:ph type="title"/>
          </p:nvPr>
        </p:nvSpPr>
        <p:spPr>
          <a:xfrm>
            <a:off x="87683" y="438963"/>
            <a:ext cx="7958331" cy="1077229"/>
          </a:xfrm>
        </p:spPr>
        <p:txBody>
          <a:bodyPr/>
          <a:lstStyle/>
          <a:p>
            <a:r>
              <a:rPr lang="en-US" b="1" dirty="0"/>
              <a:t>Dataset Description </a:t>
            </a:r>
          </a:p>
        </p:txBody>
      </p:sp>
      <p:sp>
        <p:nvSpPr>
          <p:cNvPr id="7" name="TextBox 6">
            <a:extLst>
              <a:ext uri="{FF2B5EF4-FFF2-40B4-BE49-F238E27FC236}">
                <a16:creationId xmlns:a16="http://schemas.microsoft.com/office/drawing/2014/main" id="{9C8F3768-D57F-4931-BC06-23B6E220874D}"/>
              </a:ext>
            </a:extLst>
          </p:cNvPr>
          <p:cNvSpPr txBox="1"/>
          <p:nvPr/>
        </p:nvSpPr>
        <p:spPr>
          <a:xfrm>
            <a:off x="1256047" y="2085939"/>
            <a:ext cx="10171629" cy="3139321"/>
          </a:xfrm>
          <a:prstGeom prst="rect">
            <a:avLst/>
          </a:prstGeom>
          <a:noFill/>
        </p:spPr>
        <p:txBody>
          <a:bodyPr wrap="square">
            <a:spAutoFit/>
          </a:bodyPr>
          <a:lstStyle/>
          <a:p>
            <a:r>
              <a:rPr lang="en-US" b="1" dirty="0"/>
              <a:t>For this project, the dataset was sourced from the IBM Skills Build Dashboard, containing 20 features. The analysis focused on key features:</a:t>
            </a:r>
          </a:p>
          <a:p>
            <a:endParaRPr lang="en-US" b="1" dirty="0"/>
          </a:p>
          <a:p>
            <a:pPr>
              <a:buFont typeface="+mj-lt"/>
              <a:buAutoNum type="arabicPeriod"/>
            </a:pPr>
            <a:r>
              <a:rPr lang="en-US" b="1" u="sng" dirty="0"/>
              <a:t>User ID:</a:t>
            </a:r>
            <a:r>
              <a:rPr lang="en-US" b="1" dirty="0"/>
              <a:t> Unique employee identifier.</a:t>
            </a:r>
          </a:p>
          <a:p>
            <a:pPr>
              <a:buFont typeface="+mj-lt"/>
              <a:buAutoNum type="arabicPeriod"/>
            </a:pPr>
            <a:r>
              <a:rPr lang="en-US" b="1" u="sng" dirty="0"/>
              <a:t>Name: </a:t>
            </a:r>
            <a:r>
              <a:rPr lang="en-US" b="1" dirty="0"/>
              <a:t>Employee’s full name.</a:t>
            </a:r>
          </a:p>
          <a:p>
            <a:pPr>
              <a:buFont typeface="+mj-lt"/>
              <a:buAutoNum type="arabicPeriod"/>
            </a:pPr>
            <a:r>
              <a:rPr lang="en-US" b="1" u="sng" dirty="0"/>
              <a:t>Gender: </a:t>
            </a:r>
            <a:r>
              <a:rPr lang="en-US" b="1" dirty="0"/>
              <a:t>Employee gender, for diversity analysis.</a:t>
            </a:r>
          </a:p>
          <a:p>
            <a:pPr>
              <a:buFont typeface="+mj-lt"/>
              <a:buAutoNum type="arabicPeriod"/>
            </a:pPr>
            <a:r>
              <a:rPr lang="en-US" b="1" u="sng" dirty="0"/>
              <a:t>Employee Type: </a:t>
            </a:r>
            <a:r>
              <a:rPr lang="en-US" b="1" dirty="0"/>
              <a:t>Employment contract type (permanent, fixed-term, temporary).</a:t>
            </a:r>
          </a:p>
          <a:p>
            <a:pPr>
              <a:buFont typeface="+mj-lt"/>
              <a:buAutoNum type="arabicPeriod"/>
            </a:pPr>
            <a:r>
              <a:rPr lang="en-US" b="1" u="sng" dirty="0"/>
              <a:t>Employee Department: </a:t>
            </a:r>
            <a:r>
              <a:rPr lang="en-US" b="1" dirty="0"/>
              <a:t>Department assignment.</a:t>
            </a:r>
          </a:p>
          <a:p>
            <a:r>
              <a:rPr lang="en-US" b="1" dirty="0"/>
              <a:t>Using Excel, formulas were applied to analyze employee types and department distribution. Conditional formatting and visualizations (graphs and charts) were used to identify patterns and trends, providing insights for workforce planning.</a:t>
            </a:r>
          </a:p>
        </p:txBody>
      </p:sp>
    </p:spTree>
    <p:extLst>
      <p:ext uri="{BB962C8B-B14F-4D97-AF65-F5344CB8AC3E}">
        <p14:creationId xmlns:p14="http://schemas.microsoft.com/office/powerpoint/2010/main" val="308427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520E-1939-58DA-BA0E-DB5F27396B30}"/>
              </a:ext>
            </a:extLst>
          </p:cNvPr>
          <p:cNvSpPr>
            <a:spLocks noGrp="1"/>
          </p:cNvSpPr>
          <p:nvPr>
            <p:ph type="title"/>
          </p:nvPr>
        </p:nvSpPr>
        <p:spPr>
          <a:xfrm>
            <a:off x="0" y="546119"/>
            <a:ext cx="7958331" cy="1077229"/>
          </a:xfrm>
        </p:spPr>
        <p:txBody>
          <a:bodyPr/>
          <a:lstStyle/>
          <a:p>
            <a:r>
              <a:rPr lang="en-US" b="1" dirty="0"/>
              <a:t>Modelling Approach </a:t>
            </a:r>
          </a:p>
        </p:txBody>
      </p:sp>
      <p:sp>
        <p:nvSpPr>
          <p:cNvPr id="5" name="TextBox 4">
            <a:extLst>
              <a:ext uri="{FF2B5EF4-FFF2-40B4-BE49-F238E27FC236}">
                <a16:creationId xmlns:a16="http://schemas.microsoft.com/office/drawing/2014/main" id="{1D5DF2CD-6D59-8787-C0C1-FCDF35E77FD9}"/>
              </a:ext>
            </a:extLst>
          </p:cNvPr>
          <p:cNvSpPr txBox="1"/>
          <p:nvPr/>
        </p:nvSpPr>
        <p:spPr>
          <a:xfrm>
            <a:off x="1295402" y="2736547"/>
            <a:ext cx="9381510" cy="3139321"/>
          </a:xfrm>
          <a:prstGeom prst="rect">
            <a:avLst/>
          </a:prstGeom>
          <a:noFill/>
        </p:spPr>
        <p:txBody>
          <a:bodyPr wrap="square">
            <a:spAutoFit/>
          </a:bodyPr>
          <a:lstStyle/>
          <a:p>
            <a:r>
              <a:rPr lang="en-US" b="1" u="sng" dirty="0"/>
              <a:t>1. Data Acquisition:</a:t>
            </a:r>
          </a:p>
          <a:p>
            <a:r>
              <a:rPr lang="en-US" b="1" dirty="0"/>
              <a:t>Downloaded a dataset from the IBM Skills Build Dashboard, which included features like User ID, Name, Gender, Employee Type, and Department.</a:t>
            </a:r>
          </a:p>
          <a:p>
            <a:endParaRPr lang="en-US" b="1" dirty="0"/>
          </a:p>
          <a:p>
            <a:r>
              <a:rPr lang="en-US" b="1" u="sng" dirty="0"/>
              <a:t>2. Data Preparation:</a:t>
            </a:r>
          </a:p>
          <a:p>
            <a:pPr>
              <a:buFont typeface="Arial" panose="020B0604020202020204" pitchFamily="34" charset="0"/>
              <a:buChar char="•"/>
            </a:pPr>
            <a:r>
              <a:rPr lang="en-US" b="1" dirty="0"/>
              <a:t>Imported the dataset into Excel.</a:t>
            </a:r>
          </a:p>
          <a:p>
            <a:pPr>
              <a:buFont typeface="Arial" panose="020B0604020202020204" pitchFamily="34" charset="0"/>
              <a:buChar char="•"/>
            </a:pPr>
            <a:r>
              <a:rPr lang="en-US" b="1" dirty="0"/>
              <a:t>Cleaned the data to correct any inconsistencies or errors.</a:t>
            </a:r>
          </a:p>
          <a:p>
            <a:endParaRPr lang="en-US" b="1" dirty="0"/>
          </a:p>
          <a:p>
            <a:r>
              <a:rPr lang="en-US" b="1" u="sng" dirty="0"/>
              <a:t>3. Initial Exploration:</a:t>
            </a:r>
          </a:p>
          <a:p>
            <a:pPr>
              <a:buFont typeface="Arial" panose="020B0604020202020204" pitchFamily="34" charset="0"/>
              <a:buChar char="•"/>
            </a:pPr>
            <a:r>
              <a:rPr lang="en-US" b="1" dirty="0"/>
              <a:t>Reviewed the dataset to understand its structure.</a:t>
            </a:r>
          </a:p>
          <a:p>
            <a:pPr>
              <a:buFont typeface="Arial" panose="020B0604020202020204" pitchFamily="34" charset="0"/>
              <a:buChar char="•"/>
            </a:pPr>
            <a:r>
              <a:rPr lang="en-US" b="1" dirty="0"/>
              <a:t>Used summary statistics to gain preliminary insights.</a:t>
            </a:r>
          </a:p>
        </p:txBody>
      </p:sp>
    </p:spTree>
    <p:extLst>
      <p:ext uri="{BB962C8B-B14F-4D97-AF65-F5344CB8AC3E}">
        <p14:creationId xmlns:p14="http://schemas.microsoft.com/office/powerpoint/2010/main" val="3065015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Madison</vt:lpstr>
      <vt:lpstr>Employee Data Analysis Using Excel</vt:lpstr>
      <vt:lpstr>Project Title</vt:lpstr>
      <vt:lpstr>Agenda</vt:lpstr>
      <vt:lpstr>Problem Statement </vt:lpstr>
      <vt:lpstr>Project Overview</vt:lpstr>
      <vt:lpstr>Who are the End Users?</vt:lpstr>
      <vt:lpstr>Our Solution &amp; Value Preposition </vt:lpstr>
      <vt:lpstr>Dataset Description </vt:lpstr>
      <vt:lpstr>Modelling Approach </vt:lpstr>
      <vt:lpstr>Modelling Approach </vt:lpstr>
      <vt:lpstr>Modelling Approach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sanjaykannadasan1712@gmail.com</dc:creator>
  <cp:lastModifiedBy>srinivasansuresh1982feb@gmail.com</cp:lastModifiedBy>
  <cp:revision>14</cp:revision>
  <dcterms:created xsi:type="dcterms:W3CDTF">2024-08-24T08:00:27Z</dcterms:created>
  <dcterms:modified xsi:type="dcterms:W3CDTF">2024-09-02T03:31:42Z</dcterms:modified>
</cp:coreProperties>
</file>