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504000" y="1800000"/>
            <a:ext cx="9071640" cy="20908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4089960"/>
            <a:ext cx="90716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504000" y="1800000"/>
            <a:ext cx="2920680" cy="20908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200" y="1800000"/>
            <a:ext cx="2920680" cy="20908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8040" y="1800000"/>
            <a:ext cx="2920680" cy="20908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4089960"/>
            <a:ext cx="2920680" cy="20908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200" y="4089960"/>
            <a:ext cx="2920680" cy="20908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8040" y="4089960"/>
            <a:ext cx="292068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subTitle"/>
          </p:nvPr>
        </p:nvSpPr>
        <p:spPr>
          <a:xfrm>
            <a:off x="504000" y="1800000"/>
            <a:ext cx="907164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504000" y="1800000"/>
            <a:ext cx="907164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576000"/>
            <a:ext cx="7199640" cy="3337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504000" y="1800000"/>
            <a:ext cx="907164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504000" y="4089960"/>
            <a:ext cx="90716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504000" y="1800000"/>
            <a:ext cx="9071640" cy="20908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504000" y="4089960"/>
            <a:ext cx="90716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515268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72" name="PlaceHolder 2"/>
          <p:cNvSpPr>
            <a:spLocks noGrp="1"/>
          </p:cNvSpPr>
          <p:nvPr>
            <p:ph type="body"/>
          </p:nvPr>
        </p:nvSpPr>
        <p:spPr>
          <a:xfrm>
            <a:off x="504000" y="1800000"/>
            <a:ext cx="2920680" cy="209088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571200" y="1800000"/>
            <a:ext cx="2920680" cy="209088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638040" y="1800000"/>
            <a:ext cx="2920680" cy="209088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504000" y="4089960"/>
            <a:ext cx="2920680" cy="209088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571200" y="4089960"/>
            <a:ext cx="2920680" cy="209088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638040" y="4089960"/>
            <a:ext cx="292068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504000" y="1800000"/>
            <a:ext cx="907164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4089960"/>
            <a:ext cx="90716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720" y="720"/>
            <a:ext cx="10079280" cy="7559280"/>
          </a:xfrm>
          <a:prstGeom prst="rect">
            <a:avLst/>
          </a:prstGeom>
          <a:ln>
            <a:noFill/>
          </a:ln>
        </p:spPr>
      </p:pic>
      <p:sp>
        <p:nvSpPr>
          <p:cNvPr id="4"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720" y="720"/>
            <a:ext cx="10079280" cy="7559280"/>
          </a:xfrm>
          <a:prstGeom prst="rect">
            <a:avLst/>
          </a:prstGeom>
          <a:ln>
            <a:noFill/>
          </a:ln>
        </p:spPr>
      </p:pic>
      <p:sp>
        <p:nvSpPr>
          <p:cNvPr id="40"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41" name="PlaceHolder 2"/>
          <p:cNvSpPr>
            <a:spLocks noGrp="1"/>
          </p:cNvSpPr>
          <p:nvPr>
            <p:ph type="body"/>
          </p:nvPr>
        </p:nvSpPr>
        <p:spPr>
          <a:xfrm>
            <a:off x="504000" y="1800000"/>
            <a:ext cx="9071640" cy="43840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0" strike="noStrike" spc="-1">
                <a:latin typeface="Arial"/>
              </a:rPr>
              <a:t>CREDIT EDA CASE STUDY</a:t>
            </a:r>
          </a:p>
        </p:txBody>
      </p:sp>
      <p:sp>
        <p:nvSpPr>
          <p:cNvPr id="79"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200" b="0" strike="noStrike" spc="-1">
                <a:latin typeface="Arial"/>
              </a:rPr>
              <a:t>Srinivasaragavan </a:t>
            </a:r>
            <a:r>
              <a:rPr lang="en-US" sz="3200" b="0" strike="noStrike" spc="-1" dirty="0">
                <a:latin typeface="Arial"/>
              </a:rPr>
              <a:t>Vijayaraghavan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Bivariate analysis between Income vs Education for </a:t>
            </a:r>
          </a:p>
          <a:p>
            <a:pPr>
              <a:lnSpc>
                <a:spcPct val="100000"/>
              </a:lnSpc>
            </a:pPr>
            <a:r>
              <a:rPr lang="en-US" sz="2000" b="1" strike="noStrike" spc="-1">
                <a:latin typeface="Arial"/>
              </a:rPr>
              <a:t>Target 0</a:t>
            </a:r>
          </a:p>
        </p:txBody>
      </p:sp>
      <p:pic>
        <p:nvPicPr>
          <p:cNvPr id="108" name="Picture 107"/>
          <p:cNvPicPr/>
          <p:nvPr/>
        </p:nvPicPr>
        <p:blipFill>
          <a:blip r:embed="rId2"/>
          <a:stretch/>
        </p:blipFill>
        <p:spPr>
          <a:xfrm>
            <a:off x="1097280" y="1920240"/>
            <a:ext cx="7406280" cy="3291480"/>
          </a:xfrm>
          <a:prstGeom prst="rect">
            <a:avLst/>
          </a:prstGeom>
          <a:ln>
            <a:noFill/>
          </a:ln>
        </p:spPr>
      </p:pic>
      <p:sp>
        <p:nvSpPr>
          <p:cNvPr id="109" name="CustomShape 2"/>
          <p:cNvSpPr/>
          <p:nvPr/>
        </p:nvSpPr>
        <p:spPr>
          <a:xfrm>
            <a:off x="649440" y="5469120"/>
            <a:ext cx="8494200" cy="111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Arial"/>
              </a:rPr>
              <a:t>From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income amount than others.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Bivariate analysis between Credit amount vs Education for Target 1</a:t>
            </a:r>
          </a:p>
        </p:txBody>
      </p:sp>
      <p:sp>
        <p:nvSpPr>
          <p:cNvPr id="111" name="CustomShape 2"/>
          <p:cNvSpPr/>
          <p:nvPr/>
        </p:nvSpPr>
        <p:spPr>
          <a:xfrm>
            <a:off x="558000" y="5945760"/>
            <a:ext cx="8951400" cy="12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There is a difference here when compared to Target-0 with Target 1 .</a:t>
            </a:r>
          </a:p>
          <a:p>
            <a:pPr>
              <a:lnSpc>
                <a:spcPct val="100000"/>
              </a:lnSpc>
            </a:pPr>
            <a:r>
              <a:rPr lang="en-US" sz="1400" b="0" strike="noStrike" spc="-1">
                <a:latin typeface="Calibri"/>
              </a:rPr>
              <a:t>Only Married family status people in having an academic degree have higher credit than other categories.</a:t>
            </a:r>
          </a:p>
          <a:p>
            <a:pPr>
              <a:lnSpc>
                <a:spcPct val="100000"/>
              </a:lnSpc>
            </a:pPr>
            <a:r>
              <a:rPr lang="en-US" sz="1400" b="0" strike="noStrike" spc="-1">
                <a:latin typeface="Calibri"/>
              </a:rPr>
              <a:t>We could see lot of outliers in other categories such as secondary,Incomplete Higher,Higher Education , Lower Secondary</a:t>
            </a:r>
          </a:p>
          <a:p>
            <a:pPr>
              <a:lnSpc>
                <a:spcPct val="100000"/>
              </a:lnSpc>
            </a:pPr>
            <a:r>
              <a:rPr lang="en-US" sz="1400" b="0" strike="noStrike" spc="-1">
                <a:latin typeface="Calibri"/>
              </a:rPr>
              <a:t>People seperated with higher education background have high credits as their third quartile is bigger when compared with other categories and their counterparts</a:t>
            </a:r>
          </a:p>
        </p:txBody>
      </p:sp>
      <p:pic>
        <p:nvPicPr>
          <p:cNvPr id="112" name="Picture 111"/>
          <p:cNvPicPr/>
          <p:nvPr/>
        </p:nvPicPr>
        <p:blipFill>
          <a:blip r:embed="rId2"/>
          <a:stretch/>
        </p:blipFill>
        <p:spPr>
          <a:xfrm>
            <a:off x="677160" y="1828800"/>
            <a:ext cx="8283600" cy="40230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Bivariate analysis between Income amount vs Education for Target 1</a:t>
            </a:r>
          </a:p>
        </p:txBody>
      </p:sp>
      <p:sp>
        <p:nvSpPr>
          <p:cNvPr id="114" name="CustomShape 2"/>
          <p:cNvSpPr/>
          <p:nvPr/>
        </p:nvSpPr>
        <p:spPr>
          <a:xfrm>
            <a:off x="466560" y="6035040"/>
            <a:ext cx="895140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From the above plot ,we could see that married customer with Academic Degree are the once who have high income than all other categories. We also could not spot any outliers in academic degree.</a:t>
            </a:r>
          </a:p>
          <a:p>
            <a:pPr>
              <a:lnSpc>
                <a:spcPct val="100000"/>
              </a:lnSpc>
            </a:pPr>
            <a:r>
              <a:rPr lang="en-US" sz="1400" b="0" strike="noStrike" spc="-1">
                <a:latin typeface="Calibri"/>
              </a:rPr>
              <a:t>Most customers of different family status with lower secondary have low income when compared to all others</a:t>
            </a:r>
          </a:p>
          <a:p>
            <a:pPr>
              <a:lnSpc>
                <a:spcPct val="100000"/>
              </a:lnSpc>
            </a:pPr>
            <a:r>
              <a:rPr lang="en-US" sz="1400" b="0" strike="noStrike" spc="-1">
                <a:latin typeface="Calibri"/>
              </a:rPr>
              <a:t>Customer who are Widow and of incomplete higher Education has the least income among all others.</a:t>
            </a:r>
          </a:p>
        </p:txBody>
      </p:sp>
      <p:pic>
        <p:nvPicPr>
          <p:cNvPr id="115" name="Picture 114"/>
          <p:cNvPicPr/>
          <p:nvPr/>
        </p:nvPicPr>
        <p:blipFill>
          <a:blip r:embed="rId2"/>
          <a:stretch/>
        </p:blipFill>
        <p:spPr>
          <a:xfrm>
            <a:off x="822960" y="1880640"/>
            <a:ext cx="7979040" cy="40629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Performing Univariate Analysis for Merged Dataset</a:t>
            </a:r>
          </a:p>
        </p:txBody>
      </p:sp>
      <p:sp>
        <p:nvSpPr>
          <p:cNvPr id="117" name="CustomShape 2"/>
          <p:cNvSpPr/>
          <p:nvPr/>
        </p:nvSpPr>
        <p:spPr>
          <a:xfrm>
            <a:off x="5486400" y="1920240"/>
            <a:ext cx="4023000" cy="42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Points to be concluded from above plot:</a:t>
            </a:r>
          </a:p>
          <a:p>
            <a:pPr>
              <a:lnSpc>
                <a:spcPct val="100000"/>
              </a:lnSpc>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Most rejection of loans came from purpose 'repairs'.</a:t>
            </a:r>
          </a:p>
          <a:p>
            <a:pPr marL="216000" indent="-216000">
              <a:lnSpc>
                <a:spcPct val="100000"/>
              </a:lnSpc>
              <a:buClr>
                <a:srgbClr val="000000"/>
              </a:buClr>
              <a:buFont typeface="Wingdings" charset="2"/>
              <a:buChar char=""/>
            </a:pPr>
            <a:r>
              <a:rPr lang="en-US" sz="1400" b="0" strike="noStrike" spc="-1">
                <a:latin typeface="Calibri"/>
              </a:rPr>
              <a:t>For education purposes we have equal number of approves and rejection</a:t>
            </a:r>
          </a:p>
          <a:p>
            <a:pPr marL="216000" indent="-216000">
              <a:lnSpc>
                <a:spcPct val="100000"/>
              </a:lnSpc>
              <a:buClr>
                <a:srgbClr val="000000"/>
              </a:buClr>
              <a:buFont typeface="Wingdings" charset="2"/>
              <a:buChar char=""/>
            </a:pPr>
            <a:r>
              <a:rPr lang="en-US" sz="1400" b="0" strike="noStrike" spc="-1">
                <a:latin typeface="Calibri"/>
              </a:rPr>
              <a:t>Paying other loans and buying a new car is having significant higher rejection than approves</a:t>
            </a:r>
          </a:p>
        </p:txBody>
      </p:sp>
      <p:pic>
        <p:nvPicPr>
          <p:cNvPr id="118" name="Picture 117"/>
          <p:cNvPicPr/>
          <p:nvPr/>
        </p:nvPicPr>
        <p:blipFill>
          <a:blip r:embed="rId2"/>
          <a:stretch/>
        </p:blipFill>
        <p:spPr>
          <a:xfrm>
            <a:off x="458280" y="1498320"/>
            <a:ext cx="4880880" cy="55616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Performing Univariate analysis for Merged Dataset</a:t>
            </a:r>
          </a:p>
        </p:txBody>
      </p:sp>
      <p:sp>
        <p:nvSpPr>
          <p:cNvPr id="120" name="CustomShape 2"/>
          <p:cNvSpPr/>
          <p:nvPr/>
        </p:nvSpPr>
        <p:spPr>
          <a:xfrm>
            <a:off x="5486400" y="1920240"/>
            <a:ext cx="4023000" cy="42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Few points we can conclude from above plot:</a:t>
            </a:r>
          </a:p>
          <a:p>
            <a:pPr>
              <a:lnSpc>
                <a:spcPct val="100000"/>
              </a:lnSpc>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Loan purposes with 'Repairs' are facing more difficulties in payment on time.</a:t>
            </a:r>
          </a:p>
          <a:p>
            <a:pPr marL="216000" indent="-216000">
              <a:lnSpc>
                <a:spcPct val="100000"/>
              </a:lnSpc>
              <a:buClr>
                <a:srgbClr val="000000"/>
              </a:buClr>
              <a:buFont typeface="Wingdings" charset="2"/>
              <a:buChar char=""/>
            </a:pPr>
            <a:r>
              <a:rPr lang="en-US" sz="1400" b="0" strike="noStrike" spc="-1">
                <a:latin typeface="Calibri"/>
              </a:rPr>
              <a:t>There are few places where loan payment is significant higher than facing difficulties.</a:t>
            </a:r>
          </a:p>
          <a:p>
            <a:pPr marL="216000" indent="-216000">
              <a:lnSpc>
                <a:spcPct val="100000"/>
              </a:lnSpc>
              <a:buClr>
                <a:srgbClr val="000000"/>
              </a:buClr>
              <a:buFont typeface="Wingdings" charset="2"/>
              <a:buChar char=""/>
            </a:pPr>
            <a:r>
              <a:rPr lang="en-US" sz="1400" b="0" strike="noStrike" spc="-1">
                <a:latin typeface="Calibri"/>
              </a:rPr>
              <a:t>They are 'Buying a garage', 'Business development', 'Buying land','Buying a new car' and 'Education.</a:t>
            </a:r>
          </a:p>
          <a:p>
            <a:pPr marL="216000" indent="-216000">
              <a:lnSpc>
                <a:spcPct val="100000"/>
              </a:lnSpc>
              <a:buClr>
                <a:srgbClr val="000000"/>
              </a:buClr>
              <a:buFont typeface="Wingdings" charset="2"/>
              <a:buChar char=""/>
            </a:pPr>
            <a:r>
              <a:rPr lang="en-US" sz="1400" b="0" strike="noStrike" spc="-1">
                <a:latin typeface="Calibri"/>
              </a:rPr>
              <a:t>Hence we can focus on these purposes for which the client is having for minimal payment difficulties.</a:t>
            </a:r>
          </a:p>
        </p:txBody>
      </p:sp>
      <p:pic>
        <p:nvPicPr>
          <p:cNvPr id="121" name="Picture 120"/>
          <p:cNvPicPr/>
          <p:nvPr/>
        </p:nvPicPr>
        <p:blipFill>
          <a:blip r:embed="rId2"/>
          <a:stretch/>
        </p:blipFill>
        <p:spPr>
          <a:xfrm>
            <a:off x="457200" y="1499040"/>
            <a:ext cx="4880880" cy="55994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Performing Bivariate analysis for Merged Dataset</a:t>
            </a:r>
          </a:p>
        </p:txBody>
      </p:sp>
      <p:sp>
        <p:nvSpPr>
          <p:cNvPr id="123" name="CustomShape 2"/>
          <p:cNvSpPr/>
          <p:nvPr/>
        </p:nvSpPr>
        <p:spPr>
          <a:xfrm>
            <a:off x="731520" y="5852160"/>
            <a:ext cx="8777880" cy="13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From the above we can conclude some points-</a:t>
            </a:r>
          </a:p>
          <a:p>
            <a:pPr>
              <a:lnSpc>
                <a:spcPct val="100000"/>
              </a:lnSpc>
            </a:pPr>
            <a:r>
              <a:rPr lang="en-US" sz="1400" b="0" strike="noStrike" spc="-1">
                <a:latin typeface="Calibri"/>
              </a:rPr>
              <a:t>The credit amount of Loan purposes like 'Buying a holiday home','Buying a land','Buying a new car' and 'Building’ a house' is higher.</a:t>
            </a:r>
          </a:p>
          <a:p>
            <a:pPr>
              <a:lnSpc>
                <a:spcPct val="100000"/>
              </a:lnSpc>
            </a:pPr>
            <a:r>
              <a:rPr lang="en-US" sz="1400" b="0" strike="noStrike" spc="-1">
                <a:latin typeface="Calibri"/>
              </a:rPr>
              <a:t>Income type of state servants have a significant amount of credit applied</a:t>
            </a:r>
          </a:p>
          <a:p>
            <a:pPr>
              <a:lnSpc>
                <a:spcPct val="100000"/>
              </a:lnSpc>
            </a:pPr>
            <a:r>
              <a:rPr lang="en-US" sz="1400" b="0" strike="noStrike" spc="-1">
                <a:latin typeface="Calibri"/>
              </a:rPr>
              <a:t>Money for third person or a Hobby is having less credits applied for</a:t>
            </a:r>
          </a:p>
        </p:txBody>
      </p:sp>
      <p:pic>
        <p:nvPicPr>
          <p:cNvPr id="124" name="Picture 123"/>
          <p:cNvPicPr/>
          <p:nvPr/>
        </p:nvPicPr>
        <p:blipFill>
          <a:blip r:embed="rId2"/>
          <a:stretch/>
        </p:blipFill>
        <p:spPr>
          <a:xfrm>
            <a:off x="548640" y="1828800"/>
            <a:ext cx="8960760" cy="4023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Performing Bivariate analysis for Merged Dataset</a:t>
            </a:r>
          </a:p>
        </p:txBody>
      </p:sp>
      <p:sp>
        <p:nvSpPr>
          <p:cNvPr id="126" name="CustomShape 2"/>
          <p:cNvSpPr/>
          <p:nvPr/>
        </p:nvSpPr>
        <p:spPr>
          <a:xfrm>
            <a:off x="551520" y="5996160"/>
            <a:ext cx="8777880" cy="118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Here for Housing type, office apartment is having higher credit of Target 0 and co-op apartment is having higher credit of Target 1. </a:t>
            </a:r>
          </a:p>
          <a:p>
            <a:pPr>
              <a:lnSpc>
                <a:spcPct val="100000"/>
              </a:lnSpc>
            </a:pPr>
            <a:r>
              <a:rPr lang="en-US" sz="1400" b="0" strike="noStrike" spc="-1">
                <a:latin typeface="Calibri"/>
              </a:rPr>
              <a:t>So, we can conclude that bank should avoid giving loans to the housing type of co-op apartment as they are having difficulties in payment. Bank can focus mostly on housing type with parents or House\apartment or municipal apartment for successful payments</a:t>
            </a:r>
          </a:p>
        </p:txBody>
      </p:sp>
      <p:pic>
        <p:nvPicPr>
          <p:cNvPr id="127" name="Picture 126"/>
          <p:cNvPicPr/>
          <p:nvPr/>
        </p:nvPicPr>
        <p:blipFill>
          <a:blip r:embed="rId2"/>
          <a:stretch/>
        </p:blipFill>
        <p:spPr>
          <a:xfrm>
            <a:off x="650520" y="1919160"/>
            <a:ext cx="8401680" cy="39330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CONCLUSION</a:t>
            </a:r>
          </a:p>
        </p:txBody>
      </p:sp>
      <p:sp>
        <p:nvSpPr>
          <p:cNvPr id="129" name="CustomShape 2"/>
          <p:cNvSpPr/>
          <p:nvPr/>
        </p:nvSpPr>
        <p:spPr>
          <a:xfrm>
            <a:off x="731520" y="2560320"/>
            <a:ext cx="8777880" cy="20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1. Banks should focus more on contract type ‘Student’ ,’pensioner’ and ‘Businessman’ with housing ‘type other than ‘Co-op apartment’ for successful payments.</a:t>
            </a:r>
          </a:p>
          <a:p>
            <a:pPr>
              <a:lnSpc>
                <a:spcPct val="100000"/>
              </a:lnSpc>
            </a:pPr>
            <a:endParaRPr lang="en-US" sz="1400" b="0" strike="noStrike" spc="-1">
              <a:latin typeface="Calibri"/>
            </a:endParaRPr>
          </a:p>
          <a:p>
            <a:pPr>
              <a:lnSpc>
                <a:spcPct val="100000"/>
              </a:lnSpc>
            </a:pPr>
            <a:r>
              <a:rPr lang="en-US" sz="1400" b="0" strike="noStrike" spc="-1">
                <a:latin typeface="Calibri"/>
              </a:rPr>
              <a:t>2. Banks should focus less on income type ‘Working’ as they are having most number of unsuccessful payments.</a:t>
            </a:r>
          </a:p>
          <a:p>
            <a:pPr>
              <a:lnSpc>
                <a:spcPct val="100000"/>
              </a:lnSpc>
            </a:pPr>
            <a:endParaRPr lang="en-US" sz="1400" b="0" strike="noStrike" spc="-1">
              <a:latin typeface="Calibri"/>
            </a:endParaRPr>
          </a:p>
          <a:p>
            <a:pPr>
              <a:lnSpc>
                <a:spcPct val="100000"/>
              </a:lnSpc>
            </a:pPr>
            <a:r>
              <a:rPr lang="en-US" sz="1400" b="0" strike="noStrike" spc="-1">
                <a:latin typeface="Calibri"/>
              </a:rPr>
              <a:t>3. Also with loan purpose ‘Repair’ is having higher number of unsuccessful payments on time.</a:t>
            </a:r>
          </a:p>
          <a:p>
            <a:pPr>
              <a:lnSpc>
                <a:spcPct val="100000"/>
              </a:lnSpc>
            </a:pPr>
            <a:endParaRPr lang="en-US" sz="1400" b="0" strike="noStrike" spc="-1">
              <a:latin typeface="Calibri"/>
            </a:endParaRPr>
          </a:p>
          <a:p>
            <a:pPr>
              <a:lnSpc>
                <a:spcPct val="100000"/>
              </a:lnSpc>
            </a:pPr>
            <a:r>
              <a:rPr lang="en-US" sz="1400" b="0" strike="noStrike" spc="-1">
                <a:latin typeface="Calibri"/>
              </a:rPr>
              <a:t>4. Get as much as clients from housing type ‘With parents’ as they are having least number of unsuccessful payments.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Uni-variate analysis for categories for Target - 0 ( Client with no payment difficulties )</a:t>
            </a:r>
          </a:p>
        </p:txBody>
      </p:sp>
      <p:pic>
        <p:nvPicPr>
          <p:cNvPr id="81" name="Picture 80"/>
          <p:cNvPicPr/>
          <p:nvPr/>
        </p:nvPicPr>
        <p:blipFill>
          <a:blip r:embed="rId2"/>
          <a:stretch/>
        </p:blipFill>
        <p:spPr>
          <a:xfrm>
            <a:off x="731520" y="1828800"/>
            <a:ext cx="8619480" cy="3123360"/>
          </a:xfrm>
          <a:prstGeom prst="rect">
            <a:avLst/>
          </a:prstGeom>
          <a:ln>
            <a:noFill/>
          </a:ln>
        </p:spPr>
      </p:pic>
      <p:sp>
        <p:nvSpPr>
          <p:cNvPr id="82" name="CustomShape 2"/>
          <p:cNvSpPr/>
          <p:nvPr/>
        </p:nvSpPr>
        <p:spPr>
          <a:xfrm>
            <a:off x="731520" y="5029200"/>
            <a:ext cx="8595000" cy="340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20000"/>
              </a:lnSpc>
              <a:spcBef>
                <a:spcPts val="1001"/>
              </a:spcBef>
            </a:pPr>
            <a:r>
              <a:rPr lang="en-US" sz="1400" b="0" strike="noStrike" spc="-1">
                <a:solidFill>
                  <a:srgbClr val="000000"/>
                </a:solidFill>
                <a:latin typeface="Calibri"/>
              </a:rPr>
              <a:t>Inferences and insights from the above plot :</a:t>
            </a:r>
            <a:endParaRPr lang="en-US" sz="1400" b="0" strike="noStrike" spc="-1">
              <a:latin typeface="Calibri"/>
            </a:endParaRPr>
          </a:p>
          <a:p>
            <a:pPr marL="216000" indent="-216000">
              <a:lnSpc>
                <a:spcPct val="120000"/>
              </a:lnSpc>
              <a:spcBef>
                <a:spcPts val="1001"/>
              </a:spcBef>
              <a:buClr>
                <a:srgbClr val="000000"/>
              </a:buClr>
              <a:buFont typeface="Wingdings" charset="2"/>
              <a:buChar char=""/>
            </a:pPr>
            <a:r>
              <a:rPr lang="en-US" sz="1400" b="0" strike="noStrike" spc="-1">
                <a:solidFill>
                  <a:srgbClr val="000000"/>
                </a:solidFill>
                <a:latin typeface="Calibri"/>
              </a:rPr>
              <a:t>Female counts are higher than male.</a:t>
            </a:r>
            <a:endParaRPr lang="en-US" sz="1400" b="0" strike="noStrike" spc="-1">
              <a:latin typeface="Calibri"/>
            </a:endParaRPr>
          </a:p>
          <a:p>
            <a:pPr marL="216000" indent="-216000">
              <a:lnSpc>
                <a:spcPct val="120000"/>
              </a:lnSpc>
              <a:spcBef>
                <a:spcPts val="1001"/>
              </a:spcBef>
              <a:buClr>
                <a:srgbClr val="000000"/>
              </a:buClr>
              <a:buFont typeface="Wingdings" charset="2"/>
              <a:buChar char=""/>
            </a:pPr>
            <a:r>
              <a:rPr lang="en-US" sz="1400" b="0" strike="noStrike" spc="-1">
                <a:solidFill>
                  <a:srgbClr val="000000"/>
                </a:solidFill>
                <a:latin typeface="Calibri"/>
              </a:rPr>
              <a:t>Income range from 100000 to 200000 is having more number of credits.</a:t>
            </a:r>
            <a:endParaRPr lang="en-US" sz="1400" b="0" strike="noStrike" spc="-1">
              <a:latin typeface="Calibri"/>
            </a:endParaRPr>
          </a:p>
          <a:p>
            <a:pPr marL="216000" indent="-216000">
              <a:lnSpc>
                <a:spcPct val="120000"/>
              </a:lnSpc>
              <a:spcBef>
                <a:spcPts val="1001"/>
              </a:spcBef>
              <a:buClr>
                <a:srgbClr val="000000"/>
              </a:buClr>
              <a:buFont typeface="Wingdings" charset="2"/>
              <a:buChar char=""/>
            </a:pPr>
            <a:r>
              <a:rPr lang="en-US" sz="1400" b="0" strike="noStrike" spc="-1">
                <a:solidFill>
                  <a:srgbClr val="000000"/>
                </a:solidFill>
                <a:latin typeface="Calibri"/>
              </a:rPr>
              <a:t>This graph show that females are more than male in having credits for that range.</a:t>
            </a:r>
            <a:endParaRPr lang="en-US" sz="1400" b="0" strike="noStrike" spc="-1">
              <a:latin typeface="Calibri"/>
            </a:endParaRPr>
          </a:p>
          <a:p>
            <a:pPr marL="216000" indent="-216000">
              <a:lnSpc>
                <a:spcPct val="120000"/>
              </a:lnSpc>
              <a:spcBef>
                <a:spcPts val="1001"/>
              </a:spcBef>
              <a:buClr>
                <a:srgbClr val="000000"/>
              </a:buClr>
              <a:buFont typeface="Wingdings" charset="2"/>
              <a:buChar char=""/>
            </a:pPr>
            <a:r>
              <a:rPr lang="en-US" sz="1400" b="0" strike="noStrike" spc="-1">
                <a:solidFill>
                  <a:srgbClr val="000000"/>
                </a:solidFill>
                <a:latin typeface="Calibri"/>
              </a:rPr>
              <a:t>Very less count for income range 400000 and above.</a:t>
            </a:r>
            <a:endParaRPr lang="en-US" sz="1400" b="0" strike="noStrike" spc="-1">
              <a:latin typeface="Calibri"/>
            </a:endParaRPr>
          </a:p>
          <a:p>
            <a:pPr>
              <a:lnSpc>
                <a:spcPct val="120000"/>
              </a:lnSpc>
              <a:spcBef>
                <a:spcPts val="1001"/>
              </a:spcBef>
            </a:pPr>
            <a:endParaRPr lang="en-US" sz="1400" b="0" strike="noStrike" spc="-1">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731520"/>
            <a:ext cx="7199640" cy="520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latin typeface="Arial"/>
              </a:rPr>
              <a:t>DISTRIBUTION OF INCOME RANGE</a:t>
            </a:r>
          </a:p>
        </p:txBody>
      </p:sp>
      <p:pic>
        <p:nvPicPr>
          <p:cNvPr id="84" name="Picture 83"/>
          <p:cNvPicPr/>
          <p:nvPr/>
        </p:nvPicPr>
        <p:blipFill>
          <a:blip r:embed="rId2"/>
          <a:stretch/>
        </p:blipFill>
        <p:spPr>
          <a:xfrm>
            <a:off x="548640" y="1845000"/>
            <a:ext cx="8595000" cy="3458160"/>
          </a:xfrm>
          <a:prstGeom prst="rect">
            <a:avLst/>
          </a:prstGeom>
          <a:ln>
            <a:noFill/>
          </a:ln>
        </p:spPr>
      </p:pic>
      <p:sp>
        <p:nvSpPr>
          <p:cNvPr id="85" name="CustomShape 2"/>
          <p:cNvSpPr/>
          <p:nvPr/>
        </p:nvSpPr>
        <p:spPr>
          <a:xfrm>
            <a:off x="454680" y="5577840"/>
            <a:ext cx="1015200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Insights Derived from the above plot :</a:t>
            </a:r>
          </a:p>
          <a:p>
            <a:pPr>
              <a:lnSpc>
                <a:spcPct val="100000"/>
              </a:lnSpc>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For income type ‘working’, ’commercial associate’, and ‘State Servant’ the number of credits are higher than others.</a:t>
            </a:r>
          </a:p>
          <a:p>
            <a:pPr marL="216000" indent="-216000">
              <a:lnSpc>
                <a:spcPct val="100000"/>
              </a:lnSpc>
              <a:buClr>
                <a:srgbClr val="000000"/>
              </a:buClr>
              <a:buFont typeface="Wingdings" charset="2"/>
              <a:buChar char=""/>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For this Females are having more number of credits than male. </a:t>
            </a:r>
          </a:p>
          <a:p>
            <a:pPr marL="216000" indent="-216000">
              <a:lnSpc>
                <a:spcPct val="100000"/>
              </a:lnSpc>
              <a:buClr>
                <a:srgbClr val="000000"/>
              </a:buClr>
              <a:buFont typeface="Wingdings" charset="2"/>
              <a:buChar char=""/>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Less number of credits for income type ‘student’ ,’pensioner’, ‘Businessman’ and ‘Maternity leave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p:cNvPicPr/>
          <p:nvPr/>
        </p:nvPicPr>
        <p:blipFill>
          <a:blip r:embed="rId2"/>
          <a:stretch/>
        </p:blipFill>
        <p:spPr>
          <a:xfrm>
            <a:off x="1005840" y="1828800"/>
            <a:ext cx="7680600" cy="3291480"/>
          </a:xfrm>
          <a:prstGeom prst="rect">
            <a:avLst/>
          </a:prstGeom>
          <a:ln>
            <a:noFill/>
          </a:ln>
        </p:spPr>
      </p:pic>
      <p:sp>
        <p:nvSpPr>
          <p:cNvPr id="87" name="CustomShape 1"/>
          <p:cNvSpPr/>
          <p:nvPr/>
        </p:nvSpPr>
        <p:spPr>
          <a:xfrm>
            <a:off x="855360" y="618480"/>
            <a:ext cx="2850840" cy="1477800"/>
          </a:xfrm>
          <a:prstGeom prst="rect">
            <a:avLst/>
          </a:prstGeom>
          <a:noFill/>
          <a:ln>
            <a:noFill/>
          </a:ln>
        </p:spPr>
        <p:style>
          <a:lnRef idx="0">
            <a:scrgbClr r="0" g="0" b="0"/>
          </a:lnRef>
          <a:fillRef idx="0">
            <a:scrgbClr r="0" g="0" b="0"/>
          </a:fillRef>
          <a:effectRef idx="0">
            <a:scrgbClr r="0" g="0" b="0"/>
          </a:effectRef>
          <a:fontRef idx="minor"/>
        </p:style>
      </p:sp>
      <p:sp>
        <p:nvSpPr>
          <p:cNvPr id="88" name="CustomShape 2"/>
          <p:cNvSpPr/>
          <p:nvPr/>
        </p:nvSpPr>
        <p:spPr>
          <a:xfrm>
            <a:off x="800640" y="640080"/>
            <a:ext cx="5782680" cy="50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cap="all" spc="-1">
                <a:solidFill>
                  <a:srgbClr val="111111"/>
                </a:solidFill>
                <a:latin typeface="Arial"/>
              </a:rPr>
              <a:t>Distribution for contract type </a:t>
            </a:r>
            <a:endParaRPr lang="en-US" sz="2000" b="1" strike="noStrike" spc="-1">
              <a:latin typeface="Arial"/>
            </a:endParaRPr>
          </a:p>
        </p:txBody>
      </p:sp>
      <p:sp>
        <p:nvSpPr>
          <p:cNvPr id="89" name="CustomShape 3"/>
          <p:cNvSpPr/>
          <p:nvPr/>
        </p:nvSpPr>
        <p:spPr>
          <a:xfrm>
            <a:off x="822960" y="5365080"/>
            <a:ext cx="8503560" cy="14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Insights Derived from the above plot :</a:t>
            </a:r>
          </a:p>
          <a:p>
            <a:pPr>
              <a:lnSpc>
                <a:spcPct val="100000"/>
              </a:lnSpc>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For contract type ‘cash loans’ is having higher number of credits than ‘Revolving loans’ contract type.</a:t>
            </a:r>
          </a:p>
          <a:p>
            <a:pPr marL="216000" indent="-216000">
              <a:lnSpc>
                <a:spcPct val="100000"/>
              </a:lnSpc>
              <a:buClr>
                <a:srgbClr val="000000"/>
              </a:buClr>
              <a:buFont typeface="Wingdings" charset="2"/>
              <a:buChar char=""/>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Female is leading for applying credits.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Distribution of Organization for Target-1(Client with payment difficulties)</a:t>
            </a:r>
          </a:p>
        </p:txBody>
      </p:sp>
      <p:pic>
        <p:nvPicPr>
          <p:cNvPr id="91" name="Picture 90"/>
          <p:cNvPicPr/>
          <p:nvPr/>
        </p:nvPicPr>
        <p:blipFill>
          <a:blip r:embed="rId2"/>
          <a:stretch/>
        </p:blipFill>
        <p:spPr>
          <a:xfrm>
            <a:off x="570960" y="1463040"/>
            <a:ext cx="5738760" cy="5577480"/>
          </a:xfrm>
          <a:prstGeom prst="rect">
            <a:avLst/>
          </a:prstGeom>
          <a:ln>
            <a:noFill/>
          </a:ln>
        </p:spPr>
      </p:pic>
      <p:sp>
        <p:nvSpPr>
          <p:cNvPr id="92" name="CustomShape 2"/>
          <p:cNvSpPr/>
          <p:nvPr/>
        </p:nvSpPr>
        <p:spPr>
          <a:xfrm>
            <a:off x="6400800" y="1920240"/>
            <a:ext cx="3200040" cy="420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Insights inferred from the above plot</a:t>
            </a:r>
          </a:p>
          <a:p>
            <a:pPr>
              <a:lnSpc>
                <a:spcPct val="100000"/>
              </a:lnSpc>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Clients which have applied for credits are from most of the organization type </a:t>
            </a:r>
          </a:p>
          <a:p>
            <a:pPr marL="216000" indent="-216000">
              <a:lnSpc>
                <a:spcPct val="100000"/>
              </a:lnSpc>
              <a:buClr>
                <a:srgbClr val="000000"/>
              </a:buClr>
              <a:buFont typeface="Wingdings" charset="2"/>
              <a:buChar char=""/>
            </a:pPr>
            <a:r>
              <a:rPr lang="en-US" sz="1400" b="0" strike="noStrike" spc="-1">
                <a:latin typeface="Calibri"/>
              </a:rPr>
              <a:t>‘Business entity Type 3’ , ‘Self employed’, ‘Other’</a:t>
            </a:r>
          </a:p>
          <a:p>
            <a:pPr marL="216000" indent="-216000">
              <a:lnSpc>
                <a:spcPct val="100000"/>
              </a:lnSpc>
              <a:buClr>
                <a:srgbClr val="000000"/>
              </a:buClr>
              <a:buFont typeface="Wingdings" charset="2"/>
              <a:buChar char=""/>
            </a:pPr>
            <a:endParaRPr lang="en-US" sz="1400" b="0" strike="noStrike" spc="-1">
              <a:latin typeface="Calibri"/>
            </a:endParaRPr>
          </a:p>
          <a:p>
            <a:pPr marL="216000" indent="-216000">
              <a:lnSpc>
                <a:spcPct val="100000"/>
              </a:lnSpc>
              <a:buClr>
                <a:srgbClr val="000000"/>
              </a:buClr>
              <a:buFont typeface="Wingdings" charset="2"/>
              <a:buChar char=""/>
            </a:pPr>
            <a:r>
              <a:rPr lang="en-US" sz="1400" b="0" strike="noStrike" spc="-1">
                <a:latin typeface="Calibri"/>
              </a:rPr>
              <a:t>Less clients are from Industry type 4,type 8, type 5, religion and trade type 10, type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Correlation for Target 0</a:t>
            </a:r>
          </a:p>
        </p:txBody>
      </p:sp>
      <p:pic>
        <p:nvPicPr>
          <p:cNvPr id="94" name="Picture 93"/>
          <p:cNvPicPr/>
          <p:nvPr/>
        </p:nvPicPr>
        <p:blipFill>
          <a:blip r:embed="rId2"/>
          <a:stretch/>
        </p:blipFill>
        <p:spPr>
          <a:xfrm>
            <a:off x="518040" y="1407600"/>
            <a:ext cx="7309800" cy="3709800"/>
          </a:xfrm>
          <a:prstGeom prst="rect">
            <a:avLst/>
          </a:prstGeom>
          <a:ln>
            <a:noFill/>
          </a:ln>
        </p:spPr>
      </p:pic>
      <p:sp>
        <p:nvSpPr>
          <p:cNvPr id="95" name="CustomShape 2"/>
          <p:cNvSpPr/>
          <p:nvPr/>
        </p:nvSpPr>
        <p:spPr>
          <a:xfrm>
            <a:off x="457200" y="5209200"/>
            <a:ext cx="9143640" cy="217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As we can see from above correlation heatmap, There are number of observation we can point out</a:t>
            </a:r>
          </a:p>
          <a:p>
            <a:pPr>
              <a:lnSpc>
                <a:spcPct val="100000"/>
              </a:lnSpc>
            </a:pPr>
            <a:r>
              <a:rPr lang="en-US" sz="1400" b="0" strike="noStrike" spc="-1">
                <a:latin typeface="Calibri"/>
              </a:rPr>
              <a:t>Credit amount is inversely proportional to the date of birth, which means Credit amount is higher for low age and vice-versa.</a:t>
            </a:r>
          </a:p>
          <a:p>
            <a:pPr>
              <a:lnSpc>
                <a:spcPct val="100000"/>
              </a:lnSpc>
            </a:pPr>
            <a:r>
              <a:rPr lang="en-US" sz="1400" b="0" strike="noStrike" spc="-1">
                <a:latin typeface="Calibri"/>
              </a:rPr>
              <a:t>Credit amount is inversely proportional to the number of children client have, means Credit amount is higher for less children count client have and vice-versa.</a:t>
            </a:r>
          </a:p>
          <a:p>
            <a:pPr>
              <a:lnSpc>
                <a:spcPct val="100000"/>
              </a:lnSpc>
            </a:pPr>
            <a:r>
              <a:rPr lang="en-US" sz="1400" b="0" strike="noStrike" spc="-1">
                <a:latin typeface="Calibri"/>
              </a:rPr>
              <a:t>Income amount is inversely proportional to the number of children client have, means more income for less children client have and vice-versa.</a:t>
            </a:r>
          </a:p>
          <a:p>
            <a:pPr>
              <a:lnSpc>
                <a:spcPct val="100000"/>
              </a:lnSpc>
            </a:pPr>
            <a:r>
              <a:rPr lang="en-US" sz="1400" b="0" strike="noStrike" spc="-1">
                <a:latin typeface="Calibri"/>
              </a:rPr>
              <a:t>less children client have in densely populated area.</a:t>
            </a:r>
          </a:p>
          <a:p>
            <a:pPr>
              <a:lnSpc>
                <a:spcPct val="100000"/>
              </a:lnSpc>
            </a:pPr>
            <a:r>
              <a:rPr lang="en-US" sz="1400" b="0" strike="noStrike" spc="-1">
                <a:latin typeface="Calibri"/>
              </a:rPr>
              <a:t>Credit amount is higher to densely populated area.</a:t>
            </a:r>
          </a:p>
          <a:p>
            <a:pPr>
              <a:lnSpc>
                <a:spcPct val="100000"/>
              </a:lnSpc>
            </a:pPr>
            <a:r>
              <a:rPr lang="en-US" sz="1400" b="0" strike="noStrike" spc="-1">
                <a:latin typeface="Calibri"/>
              </a:rPr>
              <a:t>The income is also higher in densely populated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Correlation for Target-1</a:t>
            </a:r>
          </a:p>
        </p:txBody>
      </p:sp>
      <p:pic>
        <p:nvPicPr>
          <p:cNvPr id="97" name="Picture 96"/>
          <p:cNvPicPr/>
          <p:nvPr/>
        </p:nvPicPr>
        <p:blipFill>
          <a:blip r:embed="rId2"/>
          <a:stretch/>
        </p:blipFill>
        <p:spPr>
          <a:xfrm>
            <a:off x="2103120" y="1554480"/>
            <a:ext cx="5042160" cy="4023000"/>
          </a:xfrm>
          <a:prstGeom prst="rect">
            <a:avLst/>
          </a:prstGeom>
          <a:ln>
            <a:noFill/>
          </a:ln>
        </p:spPr>
      </p:pic>
      <p:sp>
        <p:nvSpPr>
          <p:cNvPr id="98" name="CustomShape 2"/>
          <p:cNvSpPr/>
          <p:nvPr/>
        </p:nvSpPr>
        <p:spPr>
          <a:xfrm>
            <a:off x="548640" y="5760360"/>
            <a:ext cx="8869320" cy="144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This heat map for Target 1 is also having quite a same observation just like Target 0. But for few points are different. They are listed below.</a:t>
            </a:r>
          </a:p>
          <a:p>
            <a:pPr marL="216000" indent="-216000">
              <a:lnSpc>
                <a:spcPct val="100000"/>
              </a:lnSpc>
              <a:buClr>
                <a:srgbClr val="000000"/>
              </a:buClr>
              <a:buFont typeface="Wingdings" charset="2"/>
              <a:buChar char=""/>
            </a:pPr>
            <a:r>
              <a:rPr lang="en-US" sz="1400" b="0" strike="noStrike" spc="-1">
                <a:latin typeface="Calibri"/>
              </a:rPr>
              <a:t>The client's permanent address does not match contact address are having less children and vice-versa</a:t>
            </a:r>
          </a:p>
          <a:p>
            <a:pPr marL="216000" indent="-216000">
              <a:lnSpc>
                <a:spcPct val="100000"/>
              </a:lnSpc>
              <a:buClr>
                <a:srgbClr val="000000"/>
              </a:buClr>
              <a:buFont typeface="Wingdings" charset="2"/>
              <a:buChar char=""/>
            </a:pPr>
            <a:r>
              <a:rPr lang="en-US" sz="1400" b="0" strike="noStrike" spc="-1">
                <a:latin typeface="Calibri"/>
              </a:rPr>
              <a:t>The client's permanent address does not match work address are having less children and vice-versa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4000" y="576000"/>
            <a:ext cx="799992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For Target-0 Univariate Analysis check outliers using Boxplot</a:t>
            </a:r>
          </a:p>
        </p:txBody>
      </p:sp>
      <p:pic>
        <p:nvPicPr>
          <p:cNvPr id="100" name="Picture 99"/>
          <p:cNvPicPr/>
          <p:nvPr/>
        </p:nvPicPr>
        <p:blipFill>
          <a:blip r:embed="rId2"/>
          <a:stretch/>
        </p:blipFill>
        <p:spPr>
          <a:xfrm>
            <a:off x="1005840" y="1956240"/>
            <a:ext cx="3474720" cy="2270160"/>
          </a:xfrm>
          <a:prstGeom prst="rect">
            <a:avLst/>
          </a:prstGeom>
          <a:ln>
            <a:noFill/>
          </a:ln>
        </p:spPr>
      </p:pic>
      <p:pic>
        <p:nvPicPr>
          <p:cNvPr id="101" name="Picture 100"/>
          <p:cNvPicPr/>
          <p:nvPr/>
        </p:nvPicPr>
        <p:blipFill>
          <a:blip r:embed="rId3"/>
          <a:stretch/>
        </p:blipFill>
        <p:spPr>
          <a:xfrm>
            <a:off x="5394960" y="1920240"/>
            <a:ext cx="3566160" cy="2298600"/>
          </a:xfrm>
          <a:prstGeom prst="rect">
            <a:avLst/>
          </a:prstGeom>
          <a:ln>
            <a:noFill/>
          </a:ln>
        </p:spPr>
      </p:pic>
      <p:sp>
        <p:nvSpPr>
          <p:cNvPr id="102" name="CustomShape 2"/>
          <p:cNvSpPr/>
          <p:nvPr/>
        </p:nvSpPr>
        <p:spPr>
          <a:xfrm>
            <a:off x="822960" y="4572000"/>
            <a:ext cx="3748680" cy="14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Few points can be concluded from the graph above.</a:t>
            </a:r>
          </a:p>
          <a:p>
            <a:pPr>
              <a:lnSpc>
                <a:spcPct val="100000"/>
              </a:lnSpc>
            </a:pPr>
            <a:endParaRPr lang="en-US" sz="1400" b="0" strike="noStrike" spc="-1">
              <a:latin typeface="Calibri"/>
            </a:endParaRPr>
          </a:p>
          <a:p>
            <a:pPr>
              <a:lnSpc>
                <a:spcPct val="100000"/>
              </a:lnSpc>
            </a:pPr>
            <a:r>
              <a:rPr lang="en-US" sz="1400" b="0" strike="noStrike" spc="-1">
                <a:latin typeface="Calibri"/>
              </a:rPr>
              <a:t>Some outliers are noticed in income amount.</a:t>
            </a:r>
          </a:p>
          <a:p>
            <a:pPr>
              <a:lnSpc>
                <a:spcPct val="100000"/>
              </a:lnSpc>
            </a:pPr>
            <a:r>
              <a:rPr lang="en-US" sz="1400" b="0" strike="noStrike" spc="-1">
                <a:latin typeface="Calibri"/>
              </a:rPr>
              <a:t>The third quartiles is very slim for income amount.</a:t>
            </a:r>
          </a:p>
        </p:txBody>
      </p:sp>
      <p:sp>
        <p:nvSpPr>
          <p:cNvPr id="103" name="CustomShape 3"/>
          <p:cNvSpPr/>
          <p:nvPr/>
        </p:nvSpPr>
        <p:spPr>
          <a:xfrm>
            <a:off x="5120640" y="4572000"/>
            <a:ext cx="4297320" cy="155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Few points can be concluded from the graph above.</a:t>
            </a:r>
          </a:p>
          <a:p>
            <a:pPr>
              <a:lnSpc>
                <a:spcPct val="100000"/>
              </a:lnSpc>
            </a:pPr>
            <a:endParaRPr lang="en-US" sz="1400" b="0" strike="noStrike" spc="-1">
              <a:latin typeface="Calibri"/>
            </a:endParaRPr>
          </a:p>
          <a:p>
            <a:pPr>
              <a:lnSpc>
                <a:spcPct val="100000"/>
              </a:lnSpc>
            </a:pPr>
            <a:r>
              <a:rPr lang="en-US" sz="1400" b="0" strike="noStrike" spc="-1">
                <a:latin typeface="Calibri"/>
              </a:rPr>
              <a:t>Some outliers are noticed in credit amount. The first quartile is bigger than third quartile for credit amount which means most of the credits of clients are present in the first quartile.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1" strike="noStrike" spc="-1">
                <a:latin typeface="Arial"/>
              </a:rPr>
              <a:t>Bivariate analysis for Target 0</a:t>
            </a:r>
          </a:p>
        </p:txBody>
      </p:sp>
      <p:pic>
        <p:nvPicPr>
          <p:cNvPr id="105" name="Picture 104"/>
          <p:cNvPicPr/>
          <p:nvPr/>
        </p:nvPicPr>
        <p:blipFill>
          <a:blip r:embed="rId2"/>
          <a:stretch/>
        </p:blipFill>
        <p:spPr>
          <a:xfrm>
            <a:off x="717480" y="1798920"/>
            <a:ext cx="7769880" cy="4053240"/>
          </a:xfrm>
          <a:prstGeom prst="rect">
            <a:avLst/>
          </a:prstGeom>
          <a:ln>
            <a:noFill/>
          </a:ln>
        </p:spPr>
      </p:pic>
      <p:sp>
        <p:nvSpPr>
          <p:cNvPr id="106" name="CustomShape 2"/>
          <p:cNvSpPr/>
          <p:nvPr/>
        </p:nvSpPr>
        <p:spPr>
          <a:xfrm>
            <a:off x="731520" y="6035040"/>
            <a:ext cx="8412120" cy="9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latin typeface="Calibri"/>
              </a:rPr>
              <a:t>From the above box plot we can conclude that Family status of 'civil marriage', 'marriage' and 'separated' of Academic degree education are having higher number of credits than others. Also, higher education of family status of 'marriage', 'single' and 'civil marriage' are having more outliers. Civil marriage for Academic degree is having most of the credits in the third quartile.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1193</Words>
  <Application>Microsoft Office PowerPoint</Application>
  <PresentationFormat>Custom</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subject/>
  <dc:creator/>
  <dc:description/>
  <cp:lastModifiedBy>Srinivasaragavan Vijayaraghavan</cp:lastModifiedBy>
  <cp:revision>8</cp:revision>
  <dcterms:created xsi:type="dcterms:W3CDTF">2020-06-21T21:08:48Z</dcterms:created>
  <dcterms:modified xsi:type="dcterms:W3CDTF">2020-09-01T12:50:44Z</dcterms:modified>
  <dc:language>en-US</dc:language>
</cp:coreProperties>
</file>