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59" r:id="rId5"/>
    <p:sldId id="260" r:id="rId6"/>
    <p:sldId id="263" r:id="rId7"/>
    <p:sldId id="264" r:id="rId8"/>
    <p:sldId id="265"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 Scoring Case Study</a:t>
            </a:r>
          </a:p>
        </p:txBody>
      </p:sp>
      <p:sp>
        <p:nvSpPr>
          <p:cNvPr id="3" name="Subtitle 2"/>
          <p:cNvSpPr>
            <a:spLocks noGrp="1"/>
          </p:cNvSpPr>
          <p:nvPr>
            <p:ph type="subTitle" idx="1"/>
          </p:nvPr>
        </p:nvSpPr>
        <p:spPr/>
        <p:txBody>
          <a:bodyPr/>
          <a:lstStyle/>
          <a:p>
            <a:r>
              <a:rPr lang="en-US" dirty="0"/>
              <a:t>By- Srinivasaragavan V</a:t>
            </a:r>
          </a:p>
          <a:p>
            <a:r>
              <a:rPr lang="en-US" dirty="0"/>
              <a:t>Vishal Yadav</a:t>
            </a:r>
          </a:p>
        </p:txBody>
      </p:sp>
    </p:spTree>
    <p:extLst>
      <p:ext uri="{BB962C8B-B14F-4D97-AF65-F5344CB8AC3E}">
        <p14:creationId xmlns:p14="http://schemas.microsoft.com/office/powerpoint/2010/main" val="1798438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9E33-662F-4EC8-974F-F747F7B567DB}"/>
              </a:ext>
            </a:extLst>
          </p:cNvPr>
          <p:cNvSpPr>
            <a:spLocks noGrp="1"/>
          </p:cNvSpPr>
          <p:nvPr>
            <p:ph type="title"/>
          </p:nvPr>
        </p:nvSpPr>
        <p:spPr>
          <a:xfrm>
            <a:off x="1640156" y="693383"/>
            <a:ext cx="8911687" cy="1280890"/>
          </a:xfrm>
        </p:spPr>
        <p:txBody>
          <a:bodyPr>
            <a:normAutofit/>
          </a:bodyPr>
          <a:lstStyle/>
          <a:p>
            <a:r>
              <a:rPr lang="en-IN" sz="2400" dirty="0"/>
              <a:t>Plotting the ROC Curve</a:t>
            </a:r>
          </a:p>
        </p:txBody>
      </p:sp>
      <p:sp>
        <p:nvSpPr>
          <p:cNvPr id="3" name="Content Placeholder 2">
            <a:extLst>
              <a:ext uri="{FF2B5EF4-FFF2-40B4-BE49-F238E27FC236}">
                <a16:creationId xmlns:a16="http://schemas.microsoft.com/office/drawing/2014/main" id="{5BA61170-E0DE-4899-8A1B-60E3C1AFEFC9}"/>
              </a:ext>
            </a:extLst>
          </p:cNvPr>
          <p:cNvSpPr>
            <a:spLocks noGrp="1"/>
          </p:cNvSpPr>
          <p:nvPr>
            <p:ph idx="1"/>
          </p:nvPr>
        </p:nvSpPr>
        <p:spPr>
          <a:xfrm>
            <a:off x="5241041" y="1995055"/>
            <a:ext cx="6535323" cy="4190344"/>
          </a:xfrm>
        </p:spPr>
        <p:txBody>
          <a:bodyPr>
            <a:normAutofit/>
          </a:bodyPr>
          <a:lstStyle/>
          <a:p>
            <a:pPr marL="0" indent="0" algn="just">
              <a:buNone/>
            </a:pPr>
            <a:r>
              <a:rPr lang="en-GB" dirty="0"/>
              <a:t>An ROC curve demonstrates several things:</a:t>
            </a:r>
          </a:p>
          <a:p>
            <a:pPr algn="just"/>
            <a:r>
              <a:rPr lang="en-GB" dirty="0"/>
              <a:t> It shows the trade-off between sensitivity and specificity (any increase in sensitivity will be accompanied by a decrease in specificity).</a:t>
            </a:r>
          </a:p>
          <a:p>
            <a:pPr algn="just"/>
            <a:r>
              <a:rPr lang="en-GB" dirty="0"/>
              <a:t> The closer the curve follows the left-hand border and then the top border of the ROC space, the more accurate the test.</a:t>
            </a:r>
          </a:p>
          <a:p>
            <a:pPr algn="just"/>
            <a:r>
              <a:rPr lang="en-GB" dirty="0"/>
              <a:t> The closer the curve comes to the 45-degree diagonal of the ROC space, the less accurate the test.</a:t>
            </a:r>
            <a:endParaRPr lang="en-IN" dirty="0"/>
          </a:p>
        </p:txBody>
      </p:sp>
      <p:pic>
        <p:nvPicPr>
          <p:cNvPr id="1026" name="Picture 2">
            <a:extLst>
              <a:ext uri="{FF2B5EF4-FFF2-40B4-BE49-F238E27FC236}">
                <a16:creationId xmlns:a16="http://schemas.microsoft.com/office/drawing/2014/main" id="{8B11BE74-0FAD-463F-B9AD-522E8006F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91" y="1675451"/>
            <a:ext cx="3002400" cy="2208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4CAD97-9A60-4B63-B304-00D86656BC7E}"/>
              </a:ext>
            </a:extLst>
          </p:cNvPr>
          <p:cNvSpPr txBox="1"/>
          <p:nvPr/>
        </p:nvSpPr>
        <p:spPr>
          <a:xfrm>
            <a:off x="1321710" y="4068231"/>
            <a:ext cx="6096000" cy="369332"/>
          </a:xfrm>
          <a:prstGeom prst="rect">
            <a:avLst/>
          </a:prstGeom>
          <a:noFill/>
        </p:spPr>
        <p:txBody>
          <a:bodyPr wrap="square">
            <a:spAutoFit/>
          </a:bodyPr>
          <a:lstStyle/>
          <a:p>
            <a:r>
              <a:rPr lang="en-IN" dirty="0"/>
              <a:t>Finding Optimal Cut-off Point</a:t>
            </a:r>
          </a:p>
        </p:txBody>
      </p:sp>
      <p:sp>
        <p:nvSpPr>
          <p:cNvPr id="5" name="TextBox 4">
            <a:extLst>
              <a:ext uri="{FF2B5EF4-FFF2-40B4-BE49-F238E27FC236}">
                <a16:creationId xmlns:a16="http://schemas.microsoft.com/office/drawing/2014/main" id="{743A6E32-97BD-47F3-BEB9-575CA10806B1}"/>
              </a:ext>
            </a:extLst>
          </p:cNvPr>
          <p:cNvSpPr txBox="1"/>
          <p:nvPr/>
        </p:nvSpPr>
        <p:spPr>
          <a:xfrm>
            <a:off x="2086189" y="1306119"/>
            <a:ext cx="1717964" cy="369332"/>
          </a:xfrm>
          <a:prstGeom prst="rect">
            <a:avLst/>
          </a:prstGeom>
          <a:noFill/>
        </p:spPr>
        <p:txBody>
          <a:bodyPr wrap="square" rtlCol="0">
            <a:spAutoFit/>
          </a:bodyPr>
          <a:lstStyle/>
          <a:p>
            <a:r>
              <a:rPr lang="en-GB" dirty="0"/>
              <a:t>ROC Curve</a:t>
            </a:r>
            <a:endParaRPr lang="en-IN" dirty="0"/>
          </a:p>
        </p:txBody>
      </p:sp>
      <p:pic>
        <p:nvPicPr>
          <p:cNvPr id="1028" name="Picture 4">
            <a:extLst>
              <a:ext uri="{FF2B5EF4-FFF2-40B4-BE49-F238E27FC236}">
                <a16:creationId xmlns:a16="http://schemas.microsoft.com/office/drawing/2014/main" id="{620EDA6A-FAAB-42FD-88FA-2FEFFDBDA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073" y="4622229"/>
            <a:ext cx="3002195" cy="200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72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FBE9-B47B-4F33-89DC-12C675EC8F64}"/>
              </a:ext>
            </a:extLst>
          </p:cNvPr>
          <p:cNvSpPr>
            <a:spLocks noGrp="1"/>
          </p:cNvSpPr>
          <p:nvPr>
            <p:ph type="title"/>
          </p:nvPr>
        </p:nvSpPr>
        <p:spPr>
          <a:xfrm>
            <a:off x="1640156" y="734946"/>
            <a:ext cx="8911687" cy="1280890"/>
          </a:xfrm>
        </p:spPr>
        <p:txBody>
          <a:bodyPr>
            <a:normAutofit/>
          </a:bodyPr>
          <a:lstStyle/>
          <a:p>
            <a:r>
              <a:rPr lang="en-IN" sz="2400" dirty="0"/>
              <a:t>Precision and recall trade-off</a:t>
            </a:r>
          </a:p>
        </p:txBody>
      </p:sp>
      <p:sp>
        <p:nvSpPr>
          <p:cNvPr id="3" name="Content Placeholder 2">
            <a:extLst>
              <a:ext uri="{FF2B5EF4-FFF2-40B4-BE49-F238E27FC236}">
                <a16:creationId xmlns:a16="http://schemas.microsoft.com/office/drawing/2014/main" id="{D46CDDA5-B0A0-44EE-AA72-8B3DCECCA4D9}"/>
              </a:ext>
            </a:extLst>
          </p:cNvPr>
          <p:cNvSpPr>
            <a:spLocks noGrp="1"/>
          </p:cNvSpPr>
          <p:nvPr>
            <p:ph idx="1"/>
          </p:nvPr>
        </p:nvSpPr>
        <p:spPr>
          <a:xfrm>
            <a:off x="1640156" y="1540189"/>
            <a:ext cx="8915400" cy="1050611"/>
          </a:xfrm>
        </p:spPr>
        <p:txBody>
          <a:bodyPr/>
          <a:lstStyle/>
          <a:p>
            <a:pPr marL="12700">
              <a:lnSpc>
                <a:spcPct val="100000"/>
              </a:lnSpc>
              <a:spcBef>
                <a:spcPts val="100"/>
              </a:spcBef>
            </a:pPr>
            <a:r>
              <a:rPr lang="en-GB" sz="1800" dirty="0">
                <a:latin typeface="+mj-lt"/>
                <a:cs typeface="Calibri"/>
              </a:rPr>
              <a:t>As </a:t>
            </a:r>
            <a:r>
              <a:rPr lang="en-GB" sz="1800" spc="-5" dirty="0">
                <a:latin typeface="+mj-lt"/>
                <a:cs typeface="Calibri"/>
              </a:rPr>
              <a:t>per </a:t>
            </a:r>
            <a:r>
              <a:rPr lang="en-GB" sz="1800" spc="-10" dirty="0">
                <a:latin typeface="+mj-lt"/>
                <a:cs typeface="Calibri"/>
              </a:rPr>
              <a:t>Precision-Recall </a:t>
            </a:r>
            <a:r>
              <a:rPr lang="en-GB" sz="1800" spc="-30" dirty="0">
                <a:latin typeface="+mj-lt"/>
                <a:cs typeface="Calibri"/>
              </a:rPr>
              <a:t>Trade-off, </a:t>
            </a:r>
            <a:r>
              <a:rPr lang="en-GB" sz="1800" dirty="0">
                <a:latin typeface="+mj-lt"/>
                <a:cs typeface="Calibri"/>
              </a:rPr>
              <a:t>the </a:t>
            </a:r>
            <a:r>
              <a:rPr lang="en-GB" sz="1800" spc="-10" dirty="0">
                <a:latin typeface="+mj-lt"/>
                <a:cs typeface="Calibri"/>
              </a:rPr>
              <a:t>cut-off </a:t>
            </a:r>
            <a:r>
              <a:rPr lang="en-GB" sz="1800" dirty="0">
                <a:latin typeface="+mj-lt"/>
                <a:cs typeface="Calibri"/>
              </a:rPr>
              <a:t>is </a:t>
            </a:r>
            <a:r>
              <a:rPr lang="en-GB" sz="1800" spc="-10" dirty="0">
                <a:latin typeface="+mj-lt"/>
                <a:cs typeface="Calibri"/>
              </a:rPr>
              <a:t>around </a:t>
            </a:r>
            <a:r>
              <a:rPr lang="en-GB" sz="1800" dirty="0">
                <a:latin typeface="+mj-lt"/>
                <a:cs typeface="Calibri"/>
              </a:rPr>
              <a:t>0.425 </a:t>
            </a:r>
            <a:r>
              <a:rPr lang="en-GB" sz="1800" spc="-5" dirty="0">
                <a:latin typeface="+mj-lt"/>
                <a:cs typeface="Calibri"/>
              </a:rPr>
              <a:t>(between </a:t>
            </a:r>
            <a:r>
              <a:rPr lang="en-GB" sz="1800" dirty="0">
                <a:latin typeface="+mj-lt"/>
                <a:cs typeface="Calibri"/>
              </a:rPr>
              <a:t>0.4 and 0.45) . </a:t>
            </a:r>
            <a:r>
              <a:rPr lang="en-GB" sz="1800" spc="-35" dirty="0">
                <a:latin typeface="+mj-lt"/>
                <a:cs typeface="Calibri"/>
              </a:rPr>
              <a:t>We </a:t>
            </a:r>
            <a:r>
              <a:rPr lang="en-GB" sz="1800" spc="-5" dirty="0">
                <a:latin typeface="+mj-lt"/>
                <a:cs typeface="Calibri"/>
              </a:rPr>
              <a:t>can choose </a:t>
            </a:r>
            <a:r>
              <a:rPr lang="en-GB" sz="1800" dirty="0">
                <a:latin typeface="+mj-lt"/>
                <a:cs typeface="Calibri"/>
              </a:rPr>
              <a:t>the </a:t>
            </a:r>
            <a:r>
              <a:rPr lang="en-GB" sz="1800" spc="-5" dirty="0">
                <a:latin typeface="+mj-lt"/>
                <a:cs typeface="Calibri"/>
              </a:rPr>
              <a:t>cut-off </a:t>
            </a:r>
            <a:r>
              <a:rPr lang="en-GB" sz="1800" dirty="0">
                <a:latin typeface="+mj-lt"/>
                <a:cs typeface="Calibri"/>
              </a:rPr>
              <a:t>as 0.47</a:t>
            </a:r>
            <a:r>
              <a:rPr lang="en-GB" sz="1800" spc="229" dirty="0">
                <a:latin typeface="+mj-lt"/>
                <a:cs typeface="Calibri"/>
              </a:rPr>
              <a:t> </a:t>
            </a:r>
            <a:r>
              <a:rPr lang="en-GB" sz="1800" dirty="0">
                <a:latin typeface="+mj-lt"/>
                <a:cs typeface="Calibri"/>
              </a:rPr>
              <a:t>and </a:t>
            </a:r>
            <a:r>
              <a:rPr lang="en-GB" sz="1800" spc="-5" dirty="0">
                <a:latin typeface="+mj-lt"/>
                <a:cs typeface="Calibri"/>
              </a:rPr>
              <a:t>use </a:t>
            </a:r>
            <a:r>
              <a:rPr lang="en-GB" sz="1800" dirty="0">
                <a:latin typeface="+mj-lt"/>
                <a:cs typeface="Calibri"/>
              </a:rPr>
              <a:t>the </a:t>
            </a:r>
            <a:r>
              <a:rPr lang="en-GB" sz="1800" spc="-10" dirty="0">
                <a:latin typeface="+mj-lt"/>
                <a:cs typeface="Calibri"/>
              </a:rPr>
              <a:t>Precision-Recall-Accuracy </a:t>
            </a:r>
            <a:r>
              <a:rPr lang="en-GB" sz="1800" spc="-5" dirty="0">
                <a:latin typeface="+mj-lt"/>
                <a:cs typeface="Calibri"/>
              </a:rPr>
              <a:t>metrics </a:t>
            </a:r>
            <a:r>
              <a:rPr lang="en-GB" sz="1800" spc="-10" dirty="0">
                <a:latin typeface="+mj-lt"/>
                <a:cs typeface="Calibri"/>
              </a:rPr>
              <a:t>to </a:t>
            </a:r>
            <a:r>
              <a:rPr lang="en-GB" sz="1800" spc="-15" dirty="0">
                <a:latin typeface="+mj-lt"/>
                <a:cs typeface="Calibri"/>
              </a:rPr>
              <a:t>evaluate </a:t>
            </a:r>
            <a:r>
              <a:rPr lang="en-GB" sz="1800" dirty="0">
                <a:latin typeface="+mj-lt"/>
                <a:cs typeface="Calibri"/>
              </a:rPr>
              <a:t>the</a:t>
            </a:r>
            <a:r>
              <a:rPr lang="en-GB" sz="1800" spc="114" dirty="0">
                <a:latin typeface="+mj-lt"/>
                <a:cs typeface="Calibri"/>
              </a:rPr>
              <a:t> </a:t>
            </a:r>
            <a:r>
              <a:rPr lang="en-GB" sz="1800" dirty="0">
                <a:latin typeface="+mj-lt"/>
                <a:cs typeface="Calibri"/>
              </a:rPr>
              <a:t>model.</a:t>
            </a:r>
          </a:p>
          <a:p>
            <a:endParaRPr lang="en-IN" dirty="0">
              <a:latin typeface="+mj-lt"/>
            </a:endParaRPr>
          </a:p>
        </p:txBody>
      </p:sp>
      <p:pic>
        <p:nvPicPr>
          <p:cNvPr id="2050" name="Picture 2">
            <a:extLst>
              <a:ext uri="{FF2B5EF4-FFF2-40B4-BE49-F238E27FC236}">
                <a16:creationId xmlns:a16="http://schemas.microsoft.com/office/drawing/2014/main" id="{15C23AE0-1A58-412B-88B7-FFC42FF9D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01" y="2423728"/>
            <a:ext cx="6521595" cy="404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9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DBF-DA2A-47A4-907E-0E8205516C22}"/>
              </a:ext>
            </a:extLst>
          </p:cNvPr>
          <p:cNvSpPr>
            <a:spLocks noGrp="1"/>
          </p:cNvSpPr>
          <p:nvPr>
            <p:ph type="title"/>
          </p:nvPr>
        </p:nvSpPr>
        <p:spPr>
          <a:xfrm>
            <a:off x="1803216" y="693382"/>
            <a:ext cx="9862311" cy="1280890"/>
          </a:xfrm>
        </p:spPr>
        <p:txBody>
          <a:bodyPr>
            <a:normAutofit/>
          </a:bodyPr>
          <a:lstStyle/>
          <a:p>
            <a:r>
              <a:rPr lang="en-GB" sz="2400" dirty="0"/>
              <a:t>Lead scores for varying cut-off probability</a:t>
            </a:r>
            <a:endParaRPr lang="en-IN" sz="2400" dirty="0"/>
          </a:p>
        </p:txBody>
      </p:sp>
      <p:pic>
        <p:nvPicPr>
          <p:cNvPr id="5" name="Content Placeholder 4">
            <a:extLst>
              <a:ext uri="{FF2B5EF4-FFF2-40B4-BE49-F238E27FC236}">
                <a16:creationId xmlns:a16="http://schemas.microsoft.com/office/drawing/2014/main" id="{60678A09-58E9-4134-8A21-80709F371921}"/>
              </a:ext>
            </a:extLst>
          </p:cNvPr>
          <p:cNvPicPr>
            <a:picLocks noGrp="1" noChangeAspect="1"/>
          </p:cNvPicPr>
          <p:nvPr>
            <p:ph idx="1"/>
          </p:nvPr>
        </p:nvPicPr>
        <p:blipFill>
          <a:blip r:embed="rId2"/>
          <a:stretch>
            <a:fillRect/>
          </a:stretch>
        </p:blipFill>
        <p:spPr>
          <a:xfrm>
            <a:off x="1959264" y="1685924"/>
            <a:ext cx="2751281" cy="4727553"/>
          </a:xfrm>
        </p:spPr>
      </p:pic>
      <p:sp>
        <p:nvSpPr>
          <p:cNvPr id="6" name="TextBox 5">
            <a:extLst>
              <a:ext uri="{FF2B5EF4-FFF2-40B4-BE49-F238E27FC236}">
                <a16:creationId xmlns:a16="http://schemas.microsoft.com/office/drawing/2014/main" id="{CBA32FA0-BE5F-4581-97DC-9BD9B1CBC26B}"/>
              </a:ext>
            </a:extLst>
          </p:cNvPr>
          <p:cNvSpPr txBox="1"/>
          <p:nvPr/>
        </p:nvSpPr>
        <p:spPr>
          <a:xfrm>
            <a:off x="5070763" y="2828835"/>
            <a:ext cx="5915891" cy="1200329"/>
          </a:xfrm>
          <a:prstGeom prst="rect">
            <a:avLst/>
          </a:prstGeom>
          <a:noFill/>
        </p:spPr>
        <p:txBody>
          <a:bodyPr wrap="square" rtlCol="0">
            <a:spAutoFit/>
          </a:bodyPr>
          <a:lstStyle/>
          <a:p>
            <a:r>
              <a:rPr lang="en-GB" dirty="0"/>
              <a:t>Here we examine the Projected lead scored for different cut-off probability to estimate the lead. So, this will be an useful template to change the cut-off based on business needs. </a:t>
            </a:r>
            <a:endParaRPr lang="en-IN" dirty="0"/>
          </a:p>
        </p:txBody>
      </p:sp>
    </p:spTree>
    <p:extLst>
      <p:ext uri="{BB962C8B-B14F-4D97-AF65-F5344CB8AC3E}">
        <p14:creationId xmlns:p14="http://schemas.microsoft.com/office/powerpoint/2010/main" val="426200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EC41-68EC-4E97-B12F-54E1E0615101}"/>
              </a:ext>
            </a:extLst>
          </p:cNvPr>
          <p:cNvSpPr>
            <a:spLocks noGrp="1"/>
          </p:cNvSpPr>
          <p:nvPr>
            <p:ph type="title"/>
          </p:nvPr>
        </p:nvSpPr>
        <p:spPr>
          <a:xfrm>
            <a:off x="1640157" y="693383"/>
            <a:ext cx="6908098" cy="1280890"/>
          </a:xfrm>
        </p:spPr>
        <p:txBody>
          <a:bodyPr>
            <a:normAutofit/>
          </a:bodyPr>
          <a:lstStyle/>
          <a:p>
            <a:r>
              <a:rPr lang="en-GB" sz="2400" dirty="0"/>
              <a:t>Model Evaluation Statistics </a:t>
            </a:r>
            <a:endParaRPr lang="en-IN" sz="2400" dirty="0"/>
          </a:p>
        </p:txBody>
      </p:sp>
      <p:pic>
        <p:nvPicPr>
          <p:cNvPr id="5" name="Picture 4">
            <a:extLst>
              <a:ext uri="{FF2B5EF4-FFF2-40B4-BE49-F238E27FC236}">
                <a16:creationId xmlns:a16="http://schemas.microsoft.com/office/drawing/2014/main" id="{E32ECBFD-59CD-40DE-8FC9-3E661CA92DB2}"/>
              </a:ext>
            </a:extLst>
          </p:cNvPr>
          <p:cNvPicPr>
            <a:picLocks noChangeAspect="1"/>
          </p:cNvPicPr>
          <p:nvPr/>
        </p:nvPicPr>
        <p:blipFill>
          <a:blip r:embed="rId2"/>
          <a:stretch>
            <a:fillRect/>
          </a:stretch>
        </p:blipFill>
        <p:spPr>
          <a:xfrm>
            <a:off x="477982" y="1818409"/>
            <a:ext cx="6176108" cy="4152900"/>
          </a:xfrm>
          <a:prstGeom prst="rect">
            <a:avLst/>
          </a:prstGeom>
        </p:spPr>
      </p:pic>
      <p:pic>
        <p:nvPicPr>
          <p:cNvPr id="7" name="Picture 6">
            <a:extLst>
              <a:ext uri="{FF2B5EF4-FFF2-40B4-BE49-F238E27FC236}">
                <a16:creationId xmlns:a16="http://schemas.microsoft.com/office/drawing/2014/main" id="{E76C7C26-699E-4F4B-A385-E3D765B9DDDD}"/>
              </a:ext>
            </a:extLst>
          </p:cNvPr>
          <p:cNvPicPr>
            <a:picLocks noChangeAspect="1"/>
          </p:cNvPicPr>
          <p:nvPr/>
        </p:nvPicPr>
        <p:blipFill>
          <a:blip r:embed="rId3"/>
          <a:stretch>
            <a:fillRect/>
          </a:stretch>
        </p:blipFill>
        <p:spPr>
          <a:xfrm>
            <a:off x="4274127" y="4601007"/>
            <a:ext cx="5638800" cy="1895475"/>
          </a:xfrm>
          <a:prstGeom prst="rect">
            <a:avLst/>
          </a:prstGeom>
        </p:spPr>
      </p:pic>
    </p:spTree>
    <p:extLst>
      <p:ext uri="{BB962C8B-B14F-4D97-AF65-F5344CB8AC3E}">
        <p14:creationId xmlns:p14="http://schemas.microsoft.com/office/powerpoint/2010/main" val="319175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01F-BD8B-4493-95F6-9E9A0FE6AAB7}"/>
              </a:ext>
            </a:extLst>
          </p:cNvPr>
          <p:cNvSpPr>
            <a:spLocks noGrp="1"/>
          </p:cNvSpPr>
          <p:nvPr>
            <p:ph type="title"/>
          </p:nvPr>
        </p:nvSpPr>
        <p:spPr>
          <a:xfrm>
            <a:off x="1640156" y="693383"/>
            <a:ext cx="8911687" cy="1280890"/>
          </a:xfrm>
        </p:spPr>
        <p:txBody>
          <a:bodyPr>
            <a:normAutofit/>
          </a:bodyPr>
          <a:lstStyle/>
          <a:p>
            <a:r>
              <a:rPr lang="en-GB" sz="2400" dirty="0"/>
              <a:t>Relative Feature Importance and Recommendations </a:t>
            </a:r>
            <a:endParaRPr lang="en-IN" sz="2400" dirty="0"/>
          </a:p>
        </p:txBody>
      </p:sp>
      <p:pic>
        <p:nvPicPr>
          <p:cNvPr id="3074" name="Picture 2">
            <a:extLst>
              <a:ext uri="{FF2B5EF4-FFF2-40B4-BE49-F238E27FC236}">
                <a16:creationId xmlns:a16="http://schemas.microsoft.com/office/drawing/2014/main" id="{1BF34B35-C986-4AA3-9E5A-37BC1F4DFB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805" y="3255163"/>
            <a:ext cx="5632514" cy="3354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204146-E34D-4DE7-B9CC-BBBD711C4612}"/>
              </a:ext>
            </a:extLst>
          </p:cNvPr>
          <p:cNvSpPr txBox="1"/>
          <p:nvPr/>
        </p:nvSpPr>
        <p:spPr>
          <a:xfrm>
            <a:off x="6463319" y="1427018"/>
            <a:ext cx="5437735" cy="5182339"/>
          </a:xfrm>
          <a:prstGeom prst="rect">
            <a:avLst/>
          </a:prstGeom>
          <a:noFill/>
        </p:spPr>
        <p:txBody>
          <a:bodyPr wrap="square">
            <a:spAutoFit/>
          </a:bodyPr>
          <a:lstStyle/>
          <a:p>
            <a:pPr algn="just">
              <a:lnSpc>
                <a:spcPct val="150000"/>
              </a:lnSpc>
              <a:buFont typeface="Arial" panose="020B0604020202020204" pitchFamily="34" charset="0"/>
              <a:buChar char="•"/>
            </a:pPr>
            <a:r>
              <a:rPr lang="en-GB" b="0" i="0" dirty="0">
                <a:solidFill>
                  <a:srgbClr val="000000"/>
                </a:solidFill>
                <a:effectLst/>
                <a:latin typeface="+mj-lt"/>
              </a:rPr>
              <a:t>Increase user engagement on </a:t>
            </a:r>
            <a:r>
              <a:rPr lang="en-GB" b="0" i="0" dirty="0" err="1">
                <a:solidFill>
                  <a:srgbClr val="000000"/>
                </a:solidFill>
                <a:effectLst/>
                <a:latin typeface="+mj-lt"/>
              </a:rPr>
              <a:t>Welingak</a:t>
            </a:r>
            <a:r>
              <a:rPr lang="en-GB" b="0" i="0" dirty="0">
                <a:solidFill>
                  <a:srgbClr val="000000"/>
                </a:solidFill>
                <a:effectLst/>
                <a:latin typeface="+mj-lt"/>
              </a:rPr>
              <a:t> website since this helps in higher conversion</a:t>
            </a:r>
          </a:p>
          <a:p>
            <a:pPr algn="just">
              <a:lnSpc>
                <a:spcPct val="150000"/>
              </a:lnSpc>
              <a:buFont typeface="Arial" panose="020B0604020202020204" pitchFamily="34" charset="0"/>
              <a:buChar char="•"/>
            </a:pPr>
            <a:r>
              <a:rPr lang="en-GB" b="0" i="0" dirty="0">
                <a:solidFill>
                  <a:srgbClr val="000000"/>
                </a:solidFill>
                <a:effectLst/>
                <a:latin typeface="+mj-lt"/>
              </a:rPr>
              <a:t>Focus on Working Professional which has high conversion certainty.</a:t>
            </a:r>
          </a:p>
          <a:p>
            <a:pPr algn="just">
              <a:lnSpc>
                <a:spcPct val="150000"/>
              </a:lnSpc>
              <a:buFont typeface="Arial" panose="020B0604020202020204" pitchFamily="34" charset="0"/>
              <a:buChar char="•"/>
            </a:pPr>
            <a:r>
              <a:rPr lang="en-GB" b="0" i="0" dirty="0">
                <a:solidFill>
                  <a:srgbClr val="000000"/>
                </a:solidFill>
                <a:effectLst/>
                <a:latin typeface="+mj-lt"/>
              </a:rPr>
              <a:t>Get Total Time Spent on Website increased by advertising and user experience which makes the customer engaging in the website. since this helps in higher conversion</a:t>
            </a:r>
          </a:p>
          <a:p>
            <a:pPr algn="just">
              <a:lnSpc>
                <a:spcPct val="150000"/>
              </a:lnSpc>
              <a:buFont typeface="Arial" panose="020B0604020202020204" pitchFamily="34" charset="0"/>
              <a:buChar char="•"/>
            </a:pPr>
            <a:r>
              <a:rPr lang="en-GB" b="0" i="0" dirty="0">
                <a:solidFill>
                  <a:srgbClr val="000000"/>
                </a:solidFill>
                <a:effectLst/>
                <a:latin typeface="+mj-lt"/>
              </a:rPr>
              <a:t>Improve the Olark Chat service since this is affecting the conversion negatively</a:t>
            </a:r>
          </a:p>
          <a:p>
            <a:pPr algn="just">
              <a:lnSpc>
                <a:spcPct val="150000"/>
              </a:lnSpc>
              <a:buFont typeface="Arial" panose="020B0604020202020204" pitchFamily="34" charset="0"/>
              <a:buChar char="•"/>
            </a:pPr>
            <a:r>
              <a:rPr lang="en-GB" b="0" i="0" dirty="0">
                <a:solidFill>
                  <a:srgbClr val="000000"/>
                </a:solidFill>
                <a:effectLst/>
                <a:latin typeface="+mj-lt"/>
              </a:rPr>
              <a:t>Improving Lead add form also improves the lead conversion with high certainty</a:t>
            </a:r>
          </a:p>
        </p:txBody>
      </p:sp>
      <p:sp>
        <p:nvSpPr>
          <p:cNvPr id="8" name="TextBox 7">
            <a:extLst>
              <a:ext uri="{FF2B5EF4-FFF2-40B4-BE49-F238E27FC236}">
                <a16:creationId xmlns:a16="http://schemas.microsoft.com/office/drawing/2014/main" id="{BF6B2558-ACD7-4D5F-9395-7FB09B67C9AD}"/>
              </a:ext>
            </a:extLst>
          </p:cNvPr>
          <p:cNvSpPr txBox="1"/>
          <p:nvPr/>
        </p:nvSpPr>
        <p:spPr>
          <a:xfrm>
            <a:off x="637308" y="1512608"/>
            <a:ext cx="6096000" cy="923330"/>
          </a:xfrm>
          <a:prstGeom prst="rect">
            <a:avLst/>
          </a:prstGeom>
          <a:noFill/>
        </p:spPr>
        <p:txBody>
          <a:bodyPr wrap="square">
            <a:spAutoFit/>
          </a:bodyPr>
          <a:lstStyle/>
          <a:p>
            <a:pPr algn="l"/>
            <a:r>
              <a:rPr lang="en-GB" b="1" i="0" dirty="0">
                <a:solidFill>
                  <a:srgbClr val="000000"/>
                </a:solidFill>
                <a:effectLst/>
                <a:latin typeface="+mj-lt"/>
              </a:rPr>
              <a:t>Recommendations :</a:t>
            </a:r>
          </a:p>
          <a:p>
            <a:pPr algn="l"/>
            <a:r>
              <a:rPr lang="en-GB" i="0" dirty="0">
                <a:solidFill>
                  <a:srgbClr val="000000"/>
                </a:solidFill>
                <a:effectLst/>
                <a:latin typeface="+mj-lt"/>
              </a:rPr>
              <a:t>X Education Company needs to focus on following key aspects to improve the overall conversion rate:</a:t>
            </a:r>
          </a:p>
        </p:txBody>
      </p:sp>
    </p:spTree>
    <p:extLst>
      <p:ext uri="{BB962C8B-B14F-4D97-AF65-F5344CB8AC3E}">
        <p14:creationId xmlns:p14="http://schemas.microsoft.com/office/powerpoint/2010/main" val="75855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2" y="651324"/>
            <a:ext cx="8911687" cy="486233"/>
          </a:xfrm>
        </p:spPr>
        <p:txBody>
          <a:bodyPr>
            <a:noAutofit/>
          </a:bodyPr>
          <a:lstStyle/>
          <a:p>
            <a:r>
              <a:rPr lang="en-US" dirty="0"/>
              <a:t>Problem Objective</a:t>
            </a:r>
            <a:br>
              <a:rPr lang="en-US" dirty="0"/>
            </a:br>
            <a:r>
              <a:rPr lang="en-US" dirty="0"/>
              <a:t> </a:t>
            </a:r>
            <a:br>
              <a:rPr lang="en-US" sz="1800" b="1" u="sng" dirty="0"/>
            </a:br>
            <a:endParaRPr lang="en-US" sz="1800" b="1" u="sng" dirty="0"/>
          </a:p>
        </p:txBody>
      </p:sp>
      <p:sp>
        <p:nvSpPr>
          <p:cNvPr id="3" name="Content Placeholder 2"/>
          <p:cNvSpPr>
            <a:spLocks noGrp="1"/>
          </p:cNvSpPr>
          <p:nvPr>
            <p:ph idx="1"/>
          </p:nvPr>
        </p:nvSpPr>
        <p:spPr>
          <a:xfrm>
            <a:off x="1662546" y="1579418"/>
            <a:ext cx="9925615" cy="5126182"/>
          </a:xfrm>
        </p:spPr>
        <p:txBody>
          <a:bodyPr>
            <a:normAutofit fontScale="92500" lnSpcReduction="20000"/>
          </a:bodyPr>
          <a:lstStyle/>
          <a:p>
            <a:pPr marL="0" indent="0">
              <a:lnSpc>
                <a:spcPct val="160000"/>
              </a:lnSpc>
              <a:buNone/>
            </a:pPr>
            <a:r>
              <a:rPr lang="en-US" b="1" u="sng" dirty="0"/>
              <a:t>Problem Statement</a:t>
            </a:r>
            <a:endParaRPr lang="en-US" dirty="0"/>
          </a:p>
          <a:p>
            <a:pPr>
              <a:lnSpc>
                <a:spcPct val="160000"/>
              </a:lnSpc>
            </a:pPr>
            <a:r>
              <a:rPr lang="en-US" dirty="0"/>
              <a:t>An education company named </a:t>
            </a:r>
            <a:r>
              <a:rPr lang="en-US" b="1" dirty="0"/>
              <a:t>X Education</a:t>
            </a:r>
            <a:r>
              <a:rPr lang="en-US" dirty="0"/>
              <a:t> sells online courses to industry professionals. The company markets its courses on several websites and search engines like Google. Once these people land on the website, they might browse the courses or fill up a form for the course or watch some videos. The typical lead conversion rate at X education is around 30%.</a:t>
            </a:r>
          </a:p>
          <a:p>
            <a:pPr marL="0" indent="0">
              <a:lnSpc>
                <a:spcPct val="160000"/>
              </a:lnSpc>
              <a:buNone/>
            </a:pPr>
            <a:endParaRPr lang="en-US" dirty="0"/>
          </a:p>
          <a:p>
            <a:pPr marL="0" indent="0">
              <a:lnSpc>
                <a:spcPct val="160000"/>
              </a:lnSpc>
              <a:buNone/>
            </a:pPr>
            <a:r>
              <a:rPr lang="en-US" b="1" u="sng" dirty="0"/>
              <a:t> Goal:</a:t>
            </a:r>
          </a:p>
          <a:p>
            <a:pPr>
              <a:lnSpc>
                <a:spcPct val="160000"/>
              </a:lnSpc>
            </a:pPr>
            <a:r>
              <a:rPr lang="en-US" dirty="0"/>
              <a:t>Build a logistic regression model to assign a lead score between 0 and 100 to each of the leads which can be used by the company to target potential leads.</a:t>
            </a:r>
          </a:p>
          <a:p>
            <a:pPr>
              <a:lnSpc>
                <a:spcPct val="160000"/>
              </a:lnSpc>
            </a:pPr>
            <a:r>
              <a:rPr lang="en-US" dirty="0"/>
              <a:t>The CEO, in particular, has given a ballpark of the target lead conversion rate to be around 80%.</a:t>
            </a:r>
          </a:p>
          <a:p>
            <a:pPr>
              <a:lnSpc>
                <a:spcPct val="160000"/>
              </a:lnSpc>
            </a:pPr>
            <a:endParaRPr lang="en-US" dirty="0"/>
          </a:p>
          <a:p>
            <a:pPr>
              <a:lnSpc>
                <a:spcPct val="160000"/>
              </a:lnSpc>
            </a:pPr>
            <a:endParaRPr lang="en-US" dirty="0"/>
          </a:p>
        </p:txBody>
      </p:sp>
    </p:spTree>
    <p:extLst>
      <p:ext uri="{BB962C8B-B14F-4D97-AF65-F5344CB8AC3E}">
        <p14:creationId xmlns:p14="http://schemas.microsoft.com/office/powerpoint/2010/main" val="242166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0DEF-9D26-43ED-8F89-A783032F746E}"/>
              </a:ext>
            </a:extLst>
          </p:cNvPr>
          <p:cNvSpPr>
            <a:spLocks noGrp="1"/>
          </p:cNvSpPr>
          <p:nvPr>
            <p:ph type="title"/>
          </p:nvPr>
        </p:nvSpPr>
        <p:spPr>
          <a:xfrm>
            <a:off x="1640156" y="671003"/>
            <a:ext cx="8911687" cy="1280890"/>
          </a:xfrm>
        </p:spPr>
        <p:txBody>
          <a:bodyPr/>
          <a:lstStyle/>
          <a:p>
            <a:r>
              <a:rPr lang="en-GB" dirty="0"/>
              <a:t>Problem Solving Methodology </a:t>
            </a:r>
            <a:br>
              <a:rPr lang="en-GB" dirty="0"/>
            </a:br>
            <a:endParaRPr lang="en-IN" dirty="0"/>
          </a:p>
        </p:txBody>
      </p:sp>
      <p:sp>
        <p:nvSpPr>
          <p:cNvPr id="4" name="object 3">
            <a:extLst>
              <a:ext uri="{FF2B5EF4-FFF2-40B4-BE49-F238E27FC236}">
                <a16:creationId xmlns:a16="http://schemas.microsoft.com/office/drawing/2014/main" id="{84C8C98C-9F6B-4FB8-BD3D-8CE86F4F0D6A}"/>
              </a:ext>
            </a:extLst>
          </p:cNvPr>
          <p:cNvSpPr/>
          <p:nvPr/>
        </p:nvSpPr>
        <p:spPr>
          <a:xfrm>
            <a:off x="925909" y="1841692"/>
            <a:ext cx="3637915" cy="4345305"/>
          </a:xfrm>
          <a:custGeom>
            <a:avLst/>
            <a:gdLst/>
            <a:ahLst/>
            <a:cxnLst/>
            <a:rect l="l" t="t" r="r" b="b"/>
            <a:pathLst>
              <a:path w="3637915" h="4345305">
                <a:moveTo>
                  <a:pt x="3455924" y="0"/>
                </a:moveTo>
                <a:lnTo>
                  <a:pt x="181889" y="0"/>
                </a:lnTo>
                <a:lnTo>
                  <a:pt x="133535" y="6495"/>
                </a:lnTo>
                <a:lnTo>
                  <a:pt x="90085" y="24826"/>
                </a:lnTo>
                <a:lnTo>
                  <a:pt x="53273" y="53260"/>
                </a:lnTo>
                <a:lnTo>
                  <a:pt x="24832" y="90066"/>
                </a:lnTo>
                <a:lnTo>
                  <a:pt x="6497" y="133511"/>
                </a:lnTo>
                <a:lnTo>
                  <a:pt x="0" y="181863"/>
                </a:lnTo>
                <a:lnTo>
                  <a:pt x="0" y="4163034"/>
                </a:lnTo>
                <a:lnTo>
                  <a:pt x="6497" y="4211388"/>
                </a:lnTo>
                <a:lnTo>
                  <a:pt x="24832" y="4254838"/>
                </a:lnTo>
                <a:lnTo>
                  <a:pt x="53273" y="4291650"/>
                </a:lnTo>
                <a:lnTo>
                  <a:pt x="90085" y="4320091"/>
                </a:lnTo>
                <a:lnTo>
                  <a:pt x="133535" y="4338426"/>
                </a:lnTo>
                <a:lnTo>
                  <a:pt x="181889" y="4344924"/>
                </a:lnTo>
                <a:lnTo>
                  <a:pt x="3455924" y="4344924"/>
                </a:lnTo>
                <a:lnTo>
                  <a:pt x="3504276" y="4338426"/>
                </a:lnTo>
                <a:lnTo>
                  <a:pt x="3547721" y="4320091"/>
                </a:lnTo>
                <a:lnTo>
                  <a:pt x="3584527" y="4291650"/>
                </a:lnTo>
                <a:lnTo>
                  <a:pt x="3612961" y="4254838"/>
                </a:lnTo>
                <a:lnTo>
                  <a:pt x="3631292" y="4211388"/>
                </a:lnTo>
                <a:lnTo>
                  <a:pt x="3637788" y="4163034"/>
                </a:lnTo>
                <a:lnTo>
                  <a:pt x="3637788" y="181863"/>
                </a:lnTo>
                <a:lnTo>
                  <a:pt x="3631292" y="133511"/>
                </a:lnTo>
                <a:lnTo>
                  <a:pt x="3612961" y="90066"/>
                </a:lnTo>
                <a:lnTo>
                  <a:pt x="3584527" y="53260"/>
                </a:lnTo>
                <a:lnTo>
                  <a:pt x="3547721" y="24826"/>
                </a:lnTo>
                <a:lnTo>
                  <a:pt x="3504276" y="6495"/>
                </a:lnTo>
                <a:lnTo>
                  <a:pt x="3455924" y="0"/>
                </a:lnTo>
                <a:close/>
              </a:path>
            </a:pathLst>
          </a:custGeom>
          <a:solidFill>
            <a:srgbClr val="5B9B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4">
            <a:extLst>
              <a:ext uri="{FF2B5EF4-FFF2-40B4-BE49-F238E27FC236}">
                <a16:creationId xmlns:a16="http://schemas.microsoft.com/office/drawing/2014/main" id="{A8E38EDA-F280-4F05-A7F1-5A710E106888}"/>
              </a:ext>
            </a:extLst>
          </p:cNvPr>
          <p:cNvSpPr txBox="1"/>
          <p:nvPr/>
        </p:nvSpPr>
        <p:spPr>
          <a:xfrm>
            <a:off x="1000610" y="2085355"/>
            <a:ext cx="280035" cy="3164840"/>
          </a:xfrm>
          <a:prstGeom prst="rect">
            <a:avLst/>
          </a:prstGeom>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005"/>
              </a:lnSpc>
            </a:pPr>
            <a:r>
              <a:rPr sz="2000" spc="-15" dirty="0">
                <a:solidFill>
                  <a:srgbClr val="FFFFFF"/>
                </a:solidFill>
                <a:latin typeface="Calibri"/>
                <a:cs typeface="Calibri"/>
              </a:rPr>
              <a:t>Data </a:t>
            </a:r>
            <a:r>
              <a:rPr sz="2000" spc="-5" dirty="0">
                <a:solidFill>
                  <a:srgbClr val="FFFFFF"/>
                </a:solidFill>
                <a:latin typeface="Calibri"/>
                <a:cs typeface="Calibri"/>
              </a:rPr>
              <a:t>Cleaning </a:t>
            </a:r>
            <a:r>
              <a:rPr sz="2000" dirty="0">
                <a:solidFill>
                  <a:srgbClr val="FFFFFF"/>
                </a:solidFill>
                <a:latin typeface="Calibri"/>
                <a:cs typeface="Calibri"/>
              </a:rPr>
              <a:t>and</a:t>
            </a:r>
            <a:r>
              <a:rPr sz="2000" spc="-30" dirty="0">
                <a:solidFill>
                  <a:srgbClr val="FFFFFF"/>
                </a:solidFill>
                <a:latin typeface="Calibri"/>
                <a:cs typeface="Calibri"/>
              </a:rPr>
              <a:t> </a:t>
            </a:r>
            <a:r>
              <a:rPr sz="2000" spc="-10" dirty="0">
                <a:solidFill>
                  <a:srgbClr val="FFFFFF"/>
                </a:solidFill>
                <a:latin typeface="Calibri"/>
                <a:cs typeface="Calibri"/>
              </a:rPr>
              <a:t>Preparation</a:t>
            </a:r>
            <a:endParaRPr sz="2000">
              <a:latin typeface="Calibri"/>
              <a:cs typeface="Calibri"/>
            </a:endParaRPr>
          </a:p>
        </p:txBody>
      </p:sp>
      <p:sp>
        <p:nvSpPr>
          <p:cNvPr id="6" name="object 5">
            <a:extLst>
              <a:ext uri="{FF2B5EF4-FFF2-40B4-BE49-F238E27FC236}">
                <a16:creationId xmlns:a16="http://schemas.microsoft.com/office/drawing/2014/main" id="{811F41DD-755E-4C71-89B4-ED99512DF3C0}"/>
              </a:ext>
            </a:extLst>
          </p:cNvPr>
          <p:cNvSpPr txBox="1"/>
          <p:nvPr/>
        </p:nvSpPr>
        <p:spPr>
          <a:xfrm>
            <a:off x="1640156" y="1857059"/>
            <a:ext cx="2689225" cy="974725"/>
          </a:xfrm>
          <a:prstGeom prst="rect">
            <a:avLst/>
          </a:prstGeom>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600"/>
              </a:lnSpc>
              <a:spcBef>
                <a:spcPts val="315"/>
              </a:spcBef>
            </a:pPr>
            <a:r>
              <a:rPr sz="2200" spc="-5" dirty="0">
                <a:solidFill>
                  <a:srgbClr val="FFFFFF"/>
                </a:solidFill>
                <a:latin typeface="Calibri"/>
                <a:cs typeface="Calibri"/>
              </a:rPr>
              <a:t>Identify the </a:t>
            </a:r>
            <a:r>
              <a:rPr sz="2200" spc="-20" dirty="0">
                <a:solidFill>
                  <a:srgbClr val="FFFFFF"/>
                </a:solidFill>
                <a:latin typeface="Calibri"/>
                <a:cs typeface="Calibri"/>
              </a:rPr>
              <a:t>data  </a:t>
            </a:r>
            <a:r>
              <a:rPr sz="2200" spc="-10" dirty="0">
                <a:solidFill>
                  <a:srgbClr val="FFFFFF"/>
                </a:solidFill>
                <a:latin typeface="Calibri"/>
                <a:cs typeface="Calibri"/>
              </a:rPr>
              <a:t>quality </a:t>
            </a:r>
            <a:r>
              <a:rPr sz="2200" spc="-5" dirty="0">
                <a:solidFill>
                  <a:srgbClr val="FFFFFF"/>
                </a:solidFill>
                <a:latin typeface="Calibri"/>
                <a:cs typeface="Calibri"/>
              </a:rPr>
              <a:t>and clean the  </a:t>
            </a:r>
            <a:r>
              <a:rPr sz="2200" spc="-20" dirty="0">
                <a:solidFill>
                  <a:srgbClr val="FFFFFF"/>
                </a:solidFill>
                <a:latin typeface="Calibri"/>
                <a:cs typeface="Calibri"/>
              </a:rPr>
              <a:t>data </a:t>
            </a:r>
            <a:r>
              <a:rPr sz="2200" spc="-5" dirty="0">
                <a:solidFill>
                  <a:srgbClr val="FFFFFF"/>
                </a:solidFill>
                <a:latin typeface="Calibri"/>
                <a:cs typeface="Calibri"/>
              </a:rPr>
              <a:t>on necessity</a:t>
            </a:r>
            <a:r>
              <a:rPr sz="2200" spc="-10" dirty="0">
                <a:solidFill>
                  <a:srgbClr val="FFFFFF"/>
                </a:solidFill>
                <a:latin typeface="Calibri"/>
                <a:cs typeface="Calibri"/>
              </a:rPr>
              <a:t> </a:t>
            </a:r>
            <a:r>
              <a:rPr sz="2200" spc="-5" dirty="0">
                <a:solidFill>
                  <a:srgbClr val="FFFFFF"/>
                </a:solidFill>
                <a:latin typeface="Calibri"/>
                <a:cs typeface="Calibri"/>
              </a:rPr>
              <a:t>basis.</a:t>
            </a:r>
            <a:endParaRPr sz="2200">
              <a:latin typeface="Calibri"/>
              <a:cs typeface="Calibri"/>
            </a:endParaRPr>
          </a:p>
        </p:txBody>
      </p:sp>
      <p:sp>
        <p:nvSpPr>
          <p:cNvPr id="7" name="object 6">
            <a:extLst>
              <a:ext uri="{FF2B5EF4-FFF2-40B4-BE49-F238E27FC236}">
                <a16:creationId xmlns:a16="http://schemas.microsoft.com/office/drawing/2014/main" id="{D51ECB35-F578-4B13-BEDE-B95264E8C95C}"/>
              </a:ext>
            </a:extLst>
          </p:cNvPr>
          <p:cNvSpPr txBox="1"/>
          <p:nvPr/>
        </p:nvSpPr>
        <p:spPr>
          <a:xfrm>
            <a:off x="1640156" y="3324925"/>
            <a:ext cx="2638425" cy="1587500"/>
          </a:xfrm>
          <a:prstGeom prst="rect">
            <a:avLst/>
          </a:prstGeom>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500"/>
              </a:lnSpc>
              <a:spcBef>
                <a:spcPts val="320"/>
              </a:spcBef>
            </a:pPr>
            <a:r>
              <a:rPr sz="2200" spc="-10" dirty="0">
                <a:solidFill>
                  <a:srgbClr val="FFFFFF"/>
                </a:solidFill>
                <a:latin typeface="Calibri"/>
                <a:cs typeface="Calibri"/>
              </a:rPr>
              <a:t>Handle Select </a:t>
            </a:r>
            <a:r>
              <a:rPr sz="2200" spc="-5" dirty="0">
                <a:solidFill>
                  <a:srgbClr val="FFFFFF"/>
                </a:solidFill>
                <a:latin typeface="Calibri"/>
                <a:cs typeface="Calibri"/>
              </a:rPr>
              <a:t>and </a:t>
            </a:r>
            <a:r>
              <a:rPr sz="2200" spc="-10" dirty="0">
                <a:solidFill>
                  <a:srgbClr val="FFFFFF"/>
                </a:solidFill>
                <a:latin typeface="Calibri"/>
                <a:cs typeface="Calibri"/>
              </a:rPr>
              <a:t>null  values </a:t>
            </a:r>
            <a:r>
              <a:rPr sz="2200" spc="-5" dirty="0">
                <a:solidFill>
                  <a:srgbClr val="FFFFFF"/>
                </a:solidFill>
                <a:latin typeface="Calibri"/>
                <a:cs typeface="Calibri"/>
              </a:rPr>
              <a:t>based </a:t>
            </a:r>
            <a:r>
              <a:rPr sz="2200" spc="-10" dirty="0">
                <a:solidFill>
                  <a:srgbClr val="FFFFFF"/>
                </a:solidFill>
                <a:latin typeface="Calibri"/>
                <a:cs typeface="Calibri"/>
              </a:rPr>
              <a:t>on  </a:t>
            </a:r>
            <a:r>
              <a:rPr sz="2200" spc="-20" dirty="0">
                <a:solidFill>
                  <a:srgbClr val="FFFFFF"/>
                </a:solidFill>
                <a:latin typeface="Calibri"/>
                <a:cs typeface="Calibri"/>
              </a:rPr>
              <a:t>converted </a:t>
            </a:r>
            <a:r>
              <a:rPr sz="2200" spc="-30" dirty="0">
                <a:solidFill>
                  <a:srgbClr val="FFFFFF"/>
                </a:solidFill>
                <a:latin typeface="Calibri"/>
                <a:cs typeface="Calibri"/>
              </a:rPr>
              <a:t>rate </a:t>
            </a:r>
            <a:r>
              <a:rPr sz="2200" spc="-5" dirty="0">
                <a:solidFill>
                  <a:srgbClr val="FFFFFF"/>
                </a:solidFill>
                <a:latin typeface="Calibri"/>
                <a:cs typeface="Calibri"/>
              </a:rPr>
              <a:t>without  </a:t>
            </a:r>
            <a:r>
              <a:rPr sz="2200" spc="-10" dirty="0">
                <a:solidFill>
                  <a:srgbClr val="FFFFFF"/>
                </a:solidFill>
                <a:latin typeface="Calibri"/>
                <a:cs typeface="Calibri"/>
              </a:rPr>
              <a:t>blindly removing </a:t>
            </a:r>
            <a:r>
              <a:rPr sz="2200" spc="-5" dirty="0">
                <a:solidFill>
                  <a:srgbClr val="FFFFFF"/>
                </a:solidFill>
                <a:latin typeface="Calibri"/>
                <a:cs typeface="Calibri"/>
              </a:rPr>
              <a:t>those  </a:t>
            </a:r>
            <a:r>
              <a:rPr sz="2200" spc="-20" dirty="0">
                <a:solidFill>
                  <a:srgbClr val="FFFFFF"/>
                </a:solidFill>
                <a:latin typeface="Calibri"/>
                <a:cs typeface="Calibri"/>
              </a:rPr>
              <a:t>data</a:t>
            </a:r>
            <a:r>
              <a:rPr sz="2200" dirty="0">
                <a:solidFill>
                  <a:srgbClr val="FFFFFF"/>
                </a:solidFill>
                <a:latin typeface="Calibri"/>
                <a:cs typeface="Calibri"/>
              </a:rPr>
              <a:t> </a:t>
            </a:r>
            <a:r>
              <a:rPr sz="2200" spc="-10" dirty="0">
                <a:solidFill>
                  <a:srgbClr val="FFFFFF"/>
                </a:solidFill>
                <a:latin typeface="Calibri"/>
                <a:cs typeface="Calibri"/>
              </a:rPr>
              <a:t>points.</a:t>
            </a:r>
            <a:endParaRPr sz="2200">
              <a:latin typeface="Calibri"/>
              <a:cs typeface="Calibri"/>
            </a:endParaRPr>
          </a:p>
        </p:txBody>
      </p:sp>
      <p:sp>
        <p:nvSpPr>
          <p:cNvPr id="8" name="object 7">
            <a:extLst>
              <a:ext uri="{FF2B5EF4-FFF2-40B4-BE49-F238E27FC236}">
                <a16:creationId xmlns:a16="http://schemas.microsoft.com/office/drawing/2014/main" id="{F72EED29-A48D-43FA-8C9D-86B1843A63A2}"/>
              </a:ext>
            </a:extLst>
          </p:cNvPr>
          <p:cNvSpPr txBox="1"/>
          <p:nvPr/>
        </p:nvSpPr>
        <p:spPr>
          <a:xfrm>
            <a:off x="1640156" y="5405820"/>
            <a:ext cx="1748155" cy="666750"/>
          </a:xfrm>
          <a:prstGeom prst="rect">
            <a:avLst/>
          </a:prstGeom>
        </p:spPr>
        <p:txBody>
          <a:bodyPr vert="horz" wrap="square" lIns="0" tIns="46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ts val="2410"/>
              </a:lnSpc>
              <a:spcBef>
                <a:spcPts val="365"/>
              </a:spcBef>
            </a:pPr>
            <a:r>
              <a:rPr sz="2200" spc="-5" dirty="0">
                <a:solidFill>
                  <a:srgbClr val="FFFFFF"/>
                </a:solidFill>
                <a:latin typeface="Calibri"/>
                <a:cs typeface="Calibri"/>
              </a:rPr>
              <a:t>Applied </a:t>
            </a:r>
            <a:r>
              <a:rPr sz="2200" spc="-10" dirty="0">
                <a:solidFill>
                  <a:srgbClr val="FFFFFF"/>
                </a:solidFill>
                <a:latin typeface="Calibri"/>
                <a:cs typeface="Calibri"/>
              </a:rPr>
              <a:t>Outlier  </a:t>
            </a:r>
            <a:r>
              <a:rPr sz="2200" spc="-30" dirty="0">
                <a:solidFill>
                  <a:srgbClr val="FFFFFF"/>
                </a:solidFill>
                <a:latin typeface="Calibri"/>
                <a:cs typeface="Calibri"/>
              </a:rPr>
              <a:t>Treatment</a:t>
            </a:r>
            <a:endParaRPr sz="2200">
              <a:latin typeface="Calibri"/>
              <a:cs typeface="Calibri"/>
            </a:endParaRPr>
          </a:p>
        </p:txBody>
      </p:sp>
      <p:sp>
        <p:nvSpPr>
          <p:cNvPr id="9" name="object 8">
            <a:extLst>
              <a:ext uri="{FF2B5EF4-FFF2-40B4-BE49-F238E27FC236}">
                <a16:creationId xmlns:a16="http://schemas.microsoft.com/office/drawing/2014/main" id="{13896B1E-886F-411C-B0EF-2A6440EAADD6}"/>
              </a:ext>
            </a:extLst>
          </p:cNvPr>
          <p:cNvSpPr/>
          <p:nvPr/>
        </p:nvSpPr>
        <p:spPr>
          <a:xfrm>
            <a:off x="4664281" y="1841692"/>
            <a:ext cx="3637915" cy="4345305"/>
          </a:xfrm>
          <a:custGeom>
            <a:avLst/>
            <a:gdLst/>
            <a:ahLst/>
            <a:cxnLst/>
            <a:rect l="l" t="t" r="r" b="b"/>
            <a:pathLst>
              <a:path w="3637915" h="4345305">
                <a:moveTo>
                  <a:pt x="3455923" y="0"/>
                </a:moveTo>
                <a:lnTo>
                  <a:pt x="181863" y="0"/>
                </a:lnTo>
                <a:lnTo>
                  <a:pt x="133511" y="6495"/>
                </a:lnTo>
                <a:lnTo>
                  <a:pt x="90066" y="24826"/>
                </a:lnTo>
                <a:lnTo>
                  <a:pt x="53260" y="53260"/>
                </a:lnTo>
                <a:lnTo>
                  <a:pt x="24826" y="90066"/>
                </a:lnTo>
                <a:lnTo>
                  <a:pt x="6495" y="133511"/>
                </a:lnTo>
                <a:lnTo>
                  <a:pt x="0" y="181863"/>
                </a:lnTo>
                <a:lnTo>
                  <a:pt x="0" y="4163034"/>
                </a:lnTo>
                <a:lnTo>
                  <a:pt x="6495" y="4211388"/>
                </a:lnTo>
                <a:lnTo>
                  <a:pt x="24826" y="4254838"/>
                </a:lnTo>
                <a:lnTo>
                  <a:pt x="53260" y="4291650"/>
                </a:lnTo>
                <a:lnTo>
                  <a:pt x="90066" y="4320091"/>
                </a:lnTo>
                <a:lnTo>
                  <a:pt x="133511" y="4338426"/>
                </a:lnTo>
                <a:lnTo>
                  <a:pt x="181863" y="4344924"/>
                </a:lnTo>
                <a:lnTo>
                  <a:pt x="3455923" y="4344924"/>
                </a:lnTo>
                <a:lnTo>
                  <a:pt x="3504276" y="4338426"/>
                </a:lnTo>
                <a:lnTo>
                  <a:pt x="3547721" y="4320091"/>
                </a:lnTo>
                <a:lnTo>
                  <a:pt x="3584527" y="4291650"/>
                </a:lnTo>
                <a:lnTo>
                  <a:pt x="3612961" y="4254838"/>
                </a:lnTo>
                <a:lnTo>
                  <a:pt x="3631292" y="4211388"/>
                </a:lnTo>
                <a:lnTo>
                  <a:pt x="3637788" y="4163034"/>
                </a:lnTo>
                <a:lnTo>
                  <a:pt x="3637788" y="181863"/>
                </a:lnTo>
                <a:lnTo>
                  <a:pt x="3631292" y="133511"/>
                </a:lnTo>
                <a:lnTo>
                  <a:pt x="3612961" y="90066"/>
                </a:lnTo>
                <a:lnTo>
                  <a:pt x="3584527" y="53260"/>
                </a:lnTo>
                <a:lnTo>
                  <a:pt x="3547721" y="24826"/>
                </a:lnTo>
                <a:lnTo>
                  <a:pt x="3504276" y="6495"/>
                </a:lnTo>
                <a:lnTo>
                  <a:pt x="3455923" y="0"/>
                </a:lnTo>
                <a:close/>
              </a:path>
            </a:pathLst>
          </a:custGeom>
          <a:solidFill>
            <a:srgbClr val="5B9B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9">
            <a:extLst>
              <a:ext uri="{FF2B5EF4-FFF2-40B4-BE49-F238E27FC236}">
                <a16:creationId xmlns:a16="http://schemas.microsoft.com/office/drawing/2014/main" id="{48EF29D2-E711-469B-AE77-252A8F78F01C}"/>
              </a:ext>
            </a:extLst>
          </p:cNvPr>
          <p:cNvSpPr txBox="1"/>
          <p:nvPr/>
        </p:nvSpPr>
        <p:spPr>
          <a:xfrm>
            <a:off x="4739363" y="2332427"/>
            <a:ext cx="280670" cy="2673985"/>
          </a:xfrm>
          <a:prstGeom prst="rect">
            <a:avLst/>
          </a:prstGeom>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005"/>
              </a:lnSpc>
            </a:pPr>
            <a:r>
              <a:rPr sz="2000" b="1" dirty="0">
                <a:solidFill>
                  <a:srgbClr val="FFFFFF"/>
                </a:solidFill>
                <a:latin typeface="Calibri"/>
                <a:cs typeface="Calibri"/>
              </a:rPr>
              <a:t>Apply </a:t>
            </a:r>
            <a:r>
              <a:rPr sz="2000" b="1" spc="-5" dirty="0">
                <a:solidFill>
                  <a:srgbClr val="FFFFFF"/>
                </a:solidFill>
                <a:latin typeface="Calibri"/>
                <a:cs typeface="Calibri"/>
              </a:rPr>
              <a:t>Logistic</a:t>
            </a:r>
            <a:r>
              <a:rPr sz="2000" b="1" spc="-70" dirty="0">
                <a:solidFill>
                  <a:srgbClr val="FFFFFF"/>
                </a:solidFill>
                <a:latin typeface="Calibri"/>
                <a:cs typeface="Calibri"/>
              </a:rPr>
              <a:t> </a:t>
            </a:r>
            <a:r>
              <a:rPr sz="2000" b="1" spc="-10" dirty="0">
                <a:solidFill>
                  <a:srgbClr val="FFFFFF"/>
                </a:solidFill>
                <a:latin typeface="Calibri"/>
                <a:cs typeface="Calibri"/>
              </a:rPr>
              <a:t>Regression</a:t>
            </a:r>
            <a:endParaRPr sz="2000">
              <a:latin typeface="Calibri"/>
              <a:cs typeface="Calibri"/>
            </a:endParaRPr>
          </a:p>
        </p:txBody>
      </p:sp>
      <p:sp>
        <p:nvSpPr>
          <p:cNvPr id="11" name="object 10">
            <a:extLst>
              <a:ext uri="{FF2B5EF4-FFF2-40B4-BE49-F238E27FC236}">
                <a16:creationId xmlns:a16="http://schemas.microsoft.com/office/drawing/2014/main" id="{6330E88A-67AB-4D2A-BD1B-E66AF0658A0B}"/>
              </a:ext>
            </a:extLst>
          </p:cNvPr>
          <p:cNvSpPr/>
          <p:nvPr/>
        </p:nvSpPr>
        <p:spPr>
          <a:xfrm>
            <a:off x="4409772" y="5249356"/>
            <a:ext cx="546100" cy="638810"/>
          </a:xfrm>
          <a:custGeom>
            <a:avLst/>
            <a:gdLst/>
            <a:ahLst/>
            <a:cxnLst/>
            <a:rect l="l" t="t" r="r" b="b"/>
            <a:pathLst>
              <a:path w="546100" h="638810">
                <a:moveTo>
                  <a:pt x="0" y="0"/>
                </a:moveTo>
                <a:lnTo>
                  <a:pt x="0" y="638555"/>
                </a:lnTo>
                <a:lnTo>
                  <a:pt x="545592" y="319277"/>
                </a:lnTo>
                <a:lnTo>
                  <a:pt x="0"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1">
            <a:extLst>
              <a:ext uri="{FF2B5EF4-FFF2-40B4-BE49-F238E27FC236}">
                <a16:creationId xmlns:a16="http://schemas.microsoft.com/office/drawing/2014/main" id="{9078DF73-6477-463E-A64A-C8FCD971A9AB}"/>
              </a:ext>
            </a:extLst>
          </p:cNvPr>
          <p:cNvSpPr/>
          <p:nvPr/>
        </p:nvSpPr>
        <p:spPr>
          <a:xfrm>
            <a:off x="4409772" y="5249356"/>
            <a:ext cx="546100" cy="638810"/>
          </a:xfrm>
          <a:custGeom>
            <a:avLst/>
            <a:gdLst/>
            <a:ahLst/>
            <a:cxnLst/>
            <a:rect l="l" t="t" r="r" b="b"/>
            <a:pathLst>
              <a:path w="546100" h="638810">
                <a:moveTo>
                  <a:pt x="0" y="0"/>
                </a:moveTo>
                <a:lnTo>
                  <a:pt x="545592" y="319277"/>
                </a:lnTo>
                <a:lnTo>
                  <a:pt x="0" y="638555"/>
                </a:lnTo>
                <a:lnTo>
                  <a:pt x="0" y="0"/>
                </a:lnTo>
                <a:close/>
              </a:path>
            </a:pathLst>
          </a:custGeom>
          <a:ln w="12192">
            <a:solidFill>
              <a:srgbClr val="5B9BD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2">
            <a:extLst>
              <a:ext uri="{FF2B5EF4-FFF2-40B4-BE49-F238E27FC236}">
                <a16:creationId xmlns:a16="http://schemas.microsoft.com/office/drawing/2014/main" id="{19B0F7C1-01B7-4901-9DE4-9CD87DFADC27}"/>
              </a:ext>
            </a:extLst>
          </p:cNvPr>
          <p:cNvSpPr txBox="1"/>
          <p:nvPr/>
        </p:nvSpPr>
        <p:spPr>
          <a:xfrm>
            <a:off x="5379418" y="1857059"/>
            <a:ext cx="2677795" cy="974725"/>
          </a:xfrm>
          <a:prstGeom prst="rect">
            <a:avLst/>
          </a:prstGeom>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600"/>
              </a:lnSpc>
              <a:spcBef>
                <a:spcPts val="315"/>
              </a:spcBef>
            </a:pPr>
            <a:r>
              <a:rPr sz="2200" spc="-10" dirty="0">
                <a:solidFill>
                  <a:srgbClr val="FFFFFF"/>
                </a:solidFill>
                <a:latin typeface="Calibri"/>
                <a:cs typeface="Calibri"/>
              </a:rPr>
              <a:t>Split </a:t>
            </a:r>
            <a:r>
              <a:rPr sz="2200" spc="-20" dirty="0">
                <a:solidFill>
                  <a:srgbClr val="FFFFFF"/>
                </a:solidFill>
                <a:latin typeface="Calibri"/>
                <a:cs typeface="Calibri"/>
              </a:rPr>
              <a:t>data into </a:t>
            </a:r>
            <a:r>
              <a:rPr sz="2200" spc="-15" dirty="0">
                <a:solidFill>
                  <a:srgbClr val="FFFFFF"/>
                </a:solidFill>
                <a:latin typeface="Calibri"/>
                <a:cs typeface="Calibri"/>
              </a:rPr>
              <a:t>train </a:t>
            </a:r>
            <a:r>
              <a:rPr sz="2200" spc="-5" dirty="0">
                <a:solidFill>
                  <a:srgbClr val="FFFFFF"/>
                </a:solidFill>
                <a:latin typeface="Calibri"/>
                <a:cs typeface="Calibri"/>
              </a:rPr>
              <a:t>and  </a:t>
            </a:r>
            <a:r>
              <a:rPr sz="2200" spc="-15" dirty="0">
                <a:solidFill>
                  <a:srgbClr val="FFFFFF"/>
                </a:solidFill>
                <a:latin typeface="Calibri"/>
                <a:cs typeface="Calibri"/>
              </a:rPr>
              <a:t>test. </a:t>
            </a:r>
            <a:r>
              <a:rPr sz="2200" spc="-5" dirty="0">
                <a:solidFill>
                  <a:srgbClr val="FFFFFF"/>
                </a:solidFill>
                <a:latin typeface="Calibri"/>
                <a:cs typeface="Calibri"/>
              </a:rPr>
              <a:t>Apply </a:t>
            </a:r>
            <a:r>
              <a:rPr sz="2200" spc="-10" dirty="0">
                <a:solidFill>
                  <a:srgbClr val="FFFFFF"/>
                </a:solidFill>
                <a:latin typeface="Calibri"/>
                <a:cs typeface="Calibri"/>
              </a:rPr>
              <a:t>Standard  Scaling </a:t>
            </a:r>
            <a:r>
              <a:rPr sz="2200" spc="-5" dirty="0">
                <a:solidFill>
                  <a:srgbClr val="FFFFFF"/>
                </a:solidFill>
                <a:latin typeface="Calibri"/>
                <a:cs typeface="Calibri"/>
              </a:rPr>
              <a:t>on</a:t>
            </a:r>
            <a:r>
              <a:rPr sz="2200" spc="10" dirty="0">
                <a:solidFill>
                  <a:srgbClr val="FFFFFF"/>
                </a:solidFill>
                <a:latin typeface="Calibri"/>
                <a:cs typeface="Calibri"/>
              </a:rPr>
              <a:t> </a:t>
            </a:r>
            <a:r>
              <a:rPr sz="2200" spc="-15" dirty="0">
                <a:solidFill>
                  <a:srgbClr val="FFFFFF"/>
                </a:solidFill>
                <a:latin typeface="Calibri"/>
                <a:cs typeface="Calibri"/>
              </a:rPr>
              <a:t>data.</a:t>
            </a:r>
            <a:endParaRPr sz="2200">
              <a:latin typeface="Calibri"/>
              <a:cs typeface="Calibri"/>
            </a:endParaRPr>
          </a:p>
        </p:txBody>
      </p:sp>
      <p:sp>
        <p:nvSpPr>
          <p:cNvPr id="14" name="object 13">
            <a:extLst>
              <a:ext uri="{FF2B5EF4-FFF2-40B4-BE49-F238E27FC236}">
                <a16:creationId xmlns:a16="http://schemas.microsoft.com/office/drawing/2014/main" id="{66054546-75CA-4A40-94EB-CD8E54109548}"/>
              </a:ext>
            </a:extLst>
          </p:cNvPr>
          <p:cNvSpPr txBox="1"/>
          <p:nvPr/>
        </p:nvSpPr>
        <p:spPr>
          <a:xfrm>
            <a:off x="5379418" y="3324925"/>
            <a:ext cx="2507615" cy="1281430"/>
          </a:xfrm>
          <a:prstGeom prst="rect">
            <a:avLst/>
          </a:prstGeom>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600"/>
              </a:lnSpc>
              <a:spcBef>
                <a:spcPts val="315"/>
              </a:spcBef>
            </a:pPr>
            <a:r>
              <a:rPr sz="2200" spc="-5" dirty="0">
                <a:solidFill>
                  <a:srgbClr val="FFFFFF"/>
                </a:solidFill>
                <a:latin typeface="Calibri"/>
                <a:cs typeface="Calibri"/>
              </a:rPr>
              <a:t>Apply Logistic  </a:t>
            </a:r>
            <a:r>
              <a:rPr sz="2200" spc="-10" dirty="0">
                <a:solidFill>
                  <a:srgbClr val="FFFFFF"/>
                </a:solidFill>
                <a:latin typeface="Calibri"/>
                <a:cs typeface="Calibri"/>
              </a:rPr>
              <a:t>Regression </a:t>
            </a:r>
            <a:r>
              <a:rPr sz="2200" spc="-5" dirty="0">
                <a:solidFill>
                  <a:srgbClr val="FFFFFF"/>
                </a:solidFill>
                <a:latin typeface="Calibri"/>
                <a:cs typeface="Calibri"/>
              </a:rPr>
              <a:t>using</a:t>
            </a:r>
            <a:r>
              <a:rPr sz="2200" spc="-60" dirty="0">
                <a:solidFill>
                  <a:srgbClr val="FFFFFF"/>
                </a:solidFill>
                <a:latin typeface="Calibri"/>
                <a:cs typeface="Calibri"/>
              </a:rPr>
              <a:t> </a:t>
            </a:r>
            <a:r>
              <a:rPr sz="2200" spc="-10" dirty="0">
                <a:solidFill>
                  <a:srgbClr val="FFFFFF"/>
                </a:solidFill>
                <a:latin typeface="Calibri"/>
                <a:cs typeface="Calibri"/>
              </a:rPr>
              <a:t>GLM  </a:t>
            </a:r>
            <a:r>
              <a:rPr sz="2200" spc="-5" dirty="0">
                <a:solidFill>
                  <a:srgbClr val="FFFFFF"/>
                </a:solidFill>
                <a:latin typeface="Calibri"/>
                <a:cs typeface="Calibri"/>
              </a:rPr>
              <a:t>Model </a:t>
            </a:r>
            <a:r>
              <a:rPr sz="2200" dirty="0">
                <a:solidFill>
                  <a:srgbClr val="FFFFFF"/>
                </a:solidFill>
                <a:latin typeface="Calibri"/>
                <a:cs typeface="Calibri"/>
              </a:rPr>
              <a:t>on </a:t>
            </a:r>
            <a:r>
              <a:rPr sz="2200" spc="-15" dirty="0">
                <a:solidFill>
                  <a:srgbClr val="FFFFFF"/>
                </a:solidFill>
                <a:latin typeface="Calibri"/>
                <a:cs typeface="Calibri"/>
              </a:rPr>
              <a:t>train </a:t>
            </a:r>
            <a:r>
              <a:rPr sz="2200" spc="-20" dirty="0">
                <a:solidFill>
                  <a:srgbClr val="FFFFFF"/>
                </a:solidFill>
                <a:latin typeface="Calibri"/>
                <a:cs typeface="Calibri"/>
              </a:rPr>
              <a:t>data  </a:t>
            </a:r>
            <a:r>
              <a:rPr sz="2200" spc="-5" dirty="0">
                <a:solidFill>
                  <a:srgbClr val="FFFFFF"/>
                </a:solidFill>
                <a:latin typeface="Calibri"/>
                <a:cs typeface="Calibri"/>
              </a:rPr>
              <a:t>and apply</a:t>
            </a:r>
            <a:r>
              <a:rPr sz="2200" spc="5" dirty="0">
                <a:solidFill>
                  <a:srgbClr val="FFFFFF"/>
                </a:solidFill>
                <a:latin typeface="Calibri"/>
                <a:cs typeface="Calibri"/>
              </a:rPr>
              <a:t> </a:t>
            </a:r>
            <a:r>
              <a:rPr sz="2200" spc="-5" dirty="0">
                <a:solidFill>
                  <a:srgbClr val="FFFFFF"/>
                </a:solidFill>
                <a:latin typeface="Calibri"/>
                <a:cs typeface="Calibri"/>
              </a:rPr>
              <a:t>RFE.</a:t>
            </a:r>
            <a:endParaRPr sz="2200">
              <a:latin typeface="Calibri"/>
              <a:cs typeface="Calibri"/>
            </a:endParaRPr>
          </a:p>
        </p:txBody>
      </p:sp>
      <p:sp>
        <p:nvSpPr>
          <p:cNvPr id="15" name="object 14">
            <a:extLst>
              <a:ext uri="{FF2B5EF4-FFF2-40B4-BE49-F238E27FC236}">
                <a16:creationId xmlns:a16="http://schemas.microsoft.com/office/drawing/2014/main" id="{CAC8725A-12B3-4A37-AA5D-A21980A4978E}"/>
              </a:ext>
            </a:extLst>
          </p:cNvPr>
          <p:cNvSpPr txBox="1"/>
          <p:nvPr/>
        </p:nvSpPr>
        <p:spPr>
          <a:xfrm>
            <a:off x="5379418" y="5097414"/>
            <a:ext cx="2597150" cy="975360"/>
          </a:xfrm>
          <a:prstGeom prst="rect">
            <a:avLst/>
          </a:prstGeom>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600"/>
              </a:lnSpc>
              <a:spcBef>
                <a:spcPts val="320"/>
              </a:spcBef>
            </a:pPr>
            <a:r>
              <a:rPr sz="2200" spc="-5" dirty="0">
                <a:solidFill>
                  <a:srgbClr val="FFFFFF"/>
                </a:solidFill>
                <a:latin typeface="Calibri"/>
                <a:cs typeface="Calibri"/>
              </a:rPr>
              <a:t>Find </a:t>
            </a:r>
            <a:r>
              <a:rPr sz="2200" spc="-20" dirty="0">
                <a:solidFill>
                  <a:srgbClr val="FFFFFF"/>
                </a:solidFill>
                <a:latin typeface="Calibri"/>
                <a:cs typeface="Calibri"/>
              </a:rPr>
              <a:t>Variance </a:t>
            </a:r>
            <a:r>
              <a:rPr sz="2200" spc="-10" dirty="0">
                <a:solidFill>
                  <a:srgbClr val="FFFFFF"/>
                </a:solidFill>
                <a:latin typeface="Calibri"/>
                <a:cs typeface="Calibri"/>
              </a:rPr>
              <a:t>Inflation  </a:t>
            </a:r>
            <a:r>
              <a:rPr sz="2200" spc="-20" dirty="0">
                <a:solidFill>
                  <a:srgbClr val="FFFFFF"/>
                </a:solidFill>
                <a:latin typeface="Calibri"/>
                <a:cs typeface="Calibri"/>
              </a:rPr>
              <a:t>Factor </a:t>
            </a:r>
            <a:r>
              <a:rPr sz="2200" spc="-5" dirty="0">
                <a:solidFill>
                  <a:srgbClr val="FFFFFF"/>
                </a:solidFill>
                <a:latin typeface="Calibri"/>
                <a:cs typeface="Calibri"/>
              </a:rPr>
              <a:t>and </a:t>
            </a:r>
            <a:r>
              <a:rPr sz="2200" spc="-10" dirty="0">
                <a:solidFill>
                  <a:srgbClr val="FFFFFF"/>
                </a:solidFill>
                <a:latin typeface="Calibri"/>
                <a:cs typeface="Calibri"/>
              </a:rPr>
              <a:t>P-values  </a:t>
            </a:r>
            <a:r>
              <a:rPr sz="2200" spc="-15" dirty="0">
                <a:solidFill>
                  <a:srgbClr val="FFFFFF"/>
                </a:solidFill>
                <a:latin typeface="Calibri"/>
                <a:cs typeface="Calibri"/>
              </a:rPr>
              <a:t>from </a:t>
            </a:r>
            <a:r>
              <a:rPr sz="2200" spc="-10" dirty="0">
                <a:solidFill>
                  <a:srgbClr val="FFFFFF"/>
                </a:solidFill>
                <a:latin typeface="Calibri"/>
                <a:cs typeface="Calibri"/>
              </a:rPr>
              <a:t>Successful</a:t>
            </a:r>
            <a:r>
              <a:rPr sz="2200" spc="-15" dirty="0">
                <a:solidFill>
                  <a:srgbClr val="FFFFFF"/>
                </a:solidFill>
                <a:latin typeface="Calibri"/>
                <a:cs typeface="Calibri"/>
              </a:rPr>
              <a:t> </a:t>
            </a:r>
            <a:r>
              <a:rPr sz="2200" spc="-5" dirty="0">
                <a:solidFill>
                  <a:srgbClr val="FFFFFF"/>
                </a:solidFill>
                <a:latin typeface="Calibri"/>
                <a:cs typeface="Calibri"/>
              </a:rPr>
              <a:t>Model</a:t>
            </a:r>
            <a:endParaRPr sz="2200">
              <a:latin typeface="Calibri"/>
              <a:cs typeface="Calibri"/>
            </a:endParaRPr>
          </a:p>
        </p:txBody>
      </p:sp>
      <p:sp>
        <p:nvSpPr>
          <p:cNvPr id="16" name="object 15">
            <a:extLst>
              <a:ext uri="{FF2B5EF4-FFF2-40B4-BE49-F238E27FC236}">
                <a16:creationId xmlns:a16="http://schemas.microsoft.com/office/drawing/2014/main" id="{19652A7C-C00F-42FA-83E7-A6D47081165D}"/>
              </a:ext>
            </a:extLst>
          </p:cNvPr>
          <p:cNvSpPr/>
          <p:nvPr/>
        </p:nvSpPr>
        <p:spPr>
          <a:xfrm>
            <a:off x="8428561" y="1841692"/>
            <a:ext cx="3637915" cy="4345305"/>
          </a:xfrm>
          <a:custGeom>
            <a:avLst/>
            <a:gdLst/>
            <a:ahLst/>
            <a:cxnLst/>
            <a:rect l="l" t="t" r="r" b="b"/>
            <a:pathLst>
              <a:path w="3637915" h="4345305">
                <a:moveTo>
                  <a:pt x="3455924" y="0"/>
                </a:moveTo>
                <a:lnTo>
                  <a:pt x="181863" y="0"/>
                </a:lnTo>
                <a:lnTo>
                  <a:pt x="133511" y="6495"/>
                </a:lnTo>
                <a:lnTo>
                  <a:pt x="90066" y="24826"/>
                </a:lnTo>
                <a:lnTo>
                  <a:pt x="53260" y="53260"/>
                </a:lnTo>
                <a:lnTo>
                  <a:pt x="24826" y="90066"/>
                </a:lnTo>
                <a:lnTo>
                  <a:pt x="6495" y="133511"/>
                </a:lnTo>
                <a:lnTo>
                  <a:pt x="0" y="181863"/>
                </a:lnTo>
                <a:lnTo>
                  <a:pt x="0" y="4163034"/>
                </a:lnTo>
                <a:lnTo>
                  <a:pt x="6495" y="4211388"/>
                </a:lnTo>
                <a:lnTo>
                  <a:pt x="24826" y="4254838"/>
                </a:lnTo>
                <a:lnTo>
                  <a:pt x="53260" y="4291650"/>
                </a:lnTo>
                <a:lnTo>
                  <a:pt x="90066" y="4320091"/>
                </a:lnTo>
                <a:lnTo>
                  <a:pt x="133511" y="4338426"/>
                </a:lnTo>
                <a:lnTo>
                  <a:pt x="181863" y="4344924"/>
                </a:lnTo>
                <a:lnTo>
                  <a:pt x="3455924" y="4344924"/>
                </a:lnTo>
                <a:lnTo>
                  <a:pt x="3504276" y="4338426"/>
                </a:lnTo>
                <a:lnTo>
                  <a:pt x="3547721" y="4320091"/>
                </a:lnTo>
                <a:lnTo>
                  <a:pt x="3584527" y="4291650"/>
                </a:lnTo>
                <a:lnTo>
                  <a:pt x="3612961" y="4254838"/>
                </a:lnTo>
                <a:lnTo>
                  <a:pt x="3631292" y="4211388"/>
                </a:lnTo>
                <a:lnTo>
                  <a:pt x="3637787" y="4163034"/>
                </a:lnTo>
                <a:lnTo>
                  <a:pt x="3637787" y="181863"/>
                </a:lnTo>
                <a:lnTo>
                  <a:pt x="3631292" y="133511"/>
                </a:lnTo>
                <a:lnTo>
                  <a:pt x="3612961" y="90066"/>
                </a:lnTo>
                <a:lnTo>
                  <a:pt x="3584527" y="53260"/>
                </a:lnTo>
                <a:lnTo>
                  <a:pt x="3547721" y="24826"/>
                </a:lnTo>
                <a:lnTo>
                  <a:pt x="3504276" y="6495"/>
                </a:lnTo>
                <a:lnTo>
                  <a:pt x="3455924" y="0"/>
                </a:lnTo>
                <a:close/>
              </a:path>
            </a:pathLst>
          </a:custGeom>
          <a:solidFill>
            <a:srgbClr val="5B9BD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6">
            <a:extLst>
              <a:ext uri="{FF2B5EF4-FFF2-40B4-BE49-F238E27FC236}">
                <a16:creationId xmlns:a16="http://schemas.microsoft.com/office/drawing/2014/main" id="{425EE919-D162-4A0F-BAE0-822C9128EBEC}"/>
              </a:ext>
            </a:extLst>
          </p:cNvPr>
          <p:cNvSpPr txBox="1"/>
          <p:nvPr/>
        </p:nvSpPr>
        <p:spPr>
          <a:xfrm>
            <a:off x="8505396" y="2049868"/>
            <a:ext cx="560705" cy="3235325"/>
          </a:xfrm>
          <a:prstGeom prst="rect">
            <a:avLst/>
          </a:prstGeom>
        </p:spPr>
        <p:txBody>
          <a:bodyPr vert="vert270"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05"/>
              </a:lnSpc>
            </a:pPr>
            <a:r>
              <a:rPr sz="2000" dirty="0">
                <a:solidFill>
                  <a:srgbClr val="FFFFFF"/>
                </a:solidFill>
                <a:latin typeface="Calibri"/>
                <a:cs typeface="Calibri"/>
              </a:rPr>
              <a:t>Identifying </a:t>
            </a:r>
            <a:r>
              <a:rPr sz="2000" spc="-5" dirty="0">
                <a:solidFill>
                  <a:srgbClr val="FFFFFF"/>
                </a:solidFill>
                <a:latin typeface="Calibri"/>
                <a:cs typeface="Calibri"/>
              </a:rPr>
              <a:t>Influencing</a:t>
            </a:r>
            <a:r>
              <a:rPr sz="2000" spc="-85" dirty="0">
                <a:solidFill>
                  <a:srgbClr val="FFFFFF"/>
                </a:solidFill>
                <a:latin typeface="Calibri"/>
                <a:cs typeface="Calibri"/>
              </a:rPr>
              <a:t> </a:t>
            </a:r>
            <a:r>
              <a:rPr sz="2000" spc="-15" dirty="0">
                <a:solidFill>
                  <a:srgbClr val="FFFFFF"/>
                </a:solidFill>
                <a:latin typeface="Calibri"/>
                <a:cs typeface="Calibri"/>
              </a:rPr>
              <a:t>features</a:t>
            </a:r>
            <a:endParaRPr sz="2000">
              <a:latin typeface="Calibri"/>
              <a:cs typeface="Calibri"/>
            </a:endParaRPr>
          </a:p>
          <a:p>
            <a:pPr algn="ctr">
              <a:lnSpc>
                <a:spcPts val="2305"/>
              </a:lnSpc>
            </a:pPr>
            <a:r>
              <a:rPr sz="2000" spc="-15" dirty="0">
                <a:solidFill>
                  <a:srgbClr val="FFFFFF"/>
                </a:solidFill>
                <a:latin typeface="Calibri"/>
                <a:cs typeface="Calibri"/>
              </a:rPr>
              <a:t>from</a:t>
            </a:r>
            <a:r>
              <a:rPr sz="2000" spc="-10" dirty="0">
                <a:solidFill>
                  <a:srgbClr val="FFFFFF"/>
                </a:solidFill>
                <a:latin typeface="Calibri"/>
                <a:cs typeface="Calibri"/>
              </a:rPr>
              <a:t> </a:t>
            </a:r>
            <a:r>
              <a:rPr sz="2000" dirty="0">
                <a:solidFill>
                  <a:srgbClr val="FFFFFF"/>
                </a:solidFill>
                <a:latin typeface="Calibri"/>
                <a:cs typeface="Calibri"/>
              </a:rPr>
              <a:t>Model</a:t>
            </a:r>
            <a:endParaRPr sz="2000">
              <a:latin typeface="Calibri"/>
              <a:cs typeface="Calibri"/>
            </a:endParaRPr>
          </a:p>
        </p:txBody>
      </p:sp>
      <p:sp>
        <p:nvSpPr>
          <p:cNvPr id="18" name="object 17">
            <a:extLst>
              <a:ext uri="{FF2B5EF4-FFF2-40B4-BE49-F238E27FC236}">
                <a16:creationId xmlns:a16="http://schemas.microsoft.com/office/drawing/2014/main" id="{2D825352-360B-40ED-B2ED-42868E4A25D8}"/>
              </a:ext>
            </a:extLst>
          </p:cNvPr>
          <p:cNvSpPr/>
          <p:nvPr/>
        </p:nvSpPr>
        <p:spPr>
          <a:xfrm>
            <a:off x="8174052" y="5249356"/>
            <a:ext cx="546100" cy="638810"/>
          </a:xfrm>
          <a:custGeom>
            <a:avLst/>
            <a:gdLst/>
            <a:ahLst/>
            <a:cxnLst/>
            <a:rect l="l" t="t" r="r" b="b"/>
            <a:pathLst>
              <a:path w="546100" h="638810">
                <a:moveTo>
                  <a:pt x="0" y="0"/>
                </a:moveTo>
                <a:lnTo>
                  <a:pt x="0" y="638555"/>
                </a:lnTo>
                <a:lnTo>
                  <a:pt x="545592" y="319277"/>
                </a:lnTo>
                <a:lnTo>
                  <a:pt x="0" y="0"/>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8">
            <a:extLst>
              <a:ext uri="{FF2B5EF4-FFF2-40B4-BE49-F238E27FC236}">
                <a16:creationId xmlns:a16="http://schemas.microsoft.com/office/drawing/2014/main" id="{A75F3706-D508-47A5-9788-68747025C208}"/>
              </a:ext>
            </a:extLst>
          </p:cNvPr>
          <p:cNvSpPr/>
          <p:nvPr/>
        </p:nvSpPr>
        <p:spPr>
          <a:xfrm>
            <a:off x="8174052" y="5249356"/>
            <a:ext cx="546100" cy="638810"/>
          </a:xfrm>
          <a:custGeom>
            <a:avLst/>
            <a:gdLst/>
            <a:ahLst/>
            <a:cxnLst/>
            <a:rect l="l" t="t" r="r" b="b"/>
            <a:pathLst>
              <a:path w="546100" h="638810">
                <a:moveTo>
                  <a:pt x="0" y="0"/>
                </a:moveTo>
                <a:lnTo>
                  <a:pt x="545592" y="319277"/>
                </a:lnTo>
                <a:lnTo>
                  <a:pt x="0" y="638555"/>
                </a:lnTo>
                <a:lnTo>
                  <a:pt x="0" y="0"/>
                </a:lnTo>
                <a:close/>
              </a:path>
            </a:pathLst>
          </a:custGeom>
          <a:ln w="12192">
            <a:solidFill>
              <a:srgbClr val="5B9BD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9">
            <a:extLst>
              <a:ext uri="{FF2B5EF4-FFF2-40B4-BE49-F238E27FC236}">
                <a16:creationId xmlns:a16="http://schemas.microsoft.com/office/drawing/2014/main" id="{E9AF5BE0-9948-4F02-9FC8-7E8B54273F37}"/>
              </a:ext>
            </a:extLst>
          </p:cNvPr>
          <p:cNvSpPr txBox="1"/>
          <p:nvPr/>
        </p:nvSpPr>
        <p:spPr>
          <a:xfrm>
            <a:off x="9144968" y="1857059"/>
            <a:ext cx="2420620" cy="1281430"/>
          </a:xfrm>
          <a:prstGeom prst="rect">
            <a:avLst/>
          </a:prstGeom>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500"/>
              </a:lnSpc>
              <a:spcBef>
                <a:spcPts val="320"/>
              </a:spcBef>
            </a:pPr>
            <a:r>
              <a:rPr sz="2200" spc="-5" dirty="0">
                <a:solidFill>
                  <a:srgbClr val="FFFFFF"/>
                </a:solidFill>
                <a:latin typeface="Calibri"/>
                <a:cs typeface="Calibri"/>
              </a:rPr>
              <a:t>Based on </a:t>
            </a:r>
            <a:r>
              <a:rPr sz="2200" spc="-10" dirty="0">
                <a:solidFill>
                  <a:srgbClr val="FFFFFF"/>
                </a:solidFill>
                <a:latin typeface="Calibri"/>
                <a:cs typeface="Calibri"/>
              </a:rPr>
              <a:t>Successful  Logistic Regression  </a:t>
            </a:r>
            <a:r>
              <a:rPr sz="2200" spc="-5" dirty="0">
                <a:solidFill>
                  <a:srgbClr val="FFFFFF"/>
                </a:solidFill>
                <a:latin typeface="Calibri"/>
                <a:cs typeface="Calibri"/>
              </a:rPr>
              <a:t>model, identify  </a:t>
            </a:r>
            <a:r>
              <a:rPr sz="2200" spc="-10" dirty="0">
                <a:solidFill>
                  <a:srgbClr val="FFFFFF"/>
                </a:solidFill>
                <a:latin typeface="Calibri"/>
                <a:cs typeface="Calibri"/>
              </a:rPr>
              <a:t>influencing</a:t>
            </a:r>
            <a:r>
              <a:rPr sz="2200" spc="-5" dirty="0">
                <a:solidFill>
                  <a:srgbClr val="FFFFFF"/>
                </a:solidFill>
                <a:latin typeface="Calibri"/>
                <a:cs typeface="Calibri"/>
              </a:rPr>
              <a:t> </a:t>
            </a:r>
            <a:r>
              <a:rPr sz="2200" spc="-10" dirty="0">
                <a:solidFill>
                  <a:srgbClr val="FFFFFF"/>
                </a:solidFill>
                <a:latin typeface="Calibri"/>
                <a:cs typeface="Calibri"/>
              </a:rPr>
              <a:t>variables.</a:t>
            </a:r>
            <a:endParaRPr sz="2200">
              <a:latin typeface="Calibri"/>
              <a:cs typeface="Calibri"/>
            </a:endParaRPr>
          </a:p>
        </p:txBody>
      </p:sp>
      <p:sp>
        <p:nvSpPr>
          <p:cNvPr id="21" name="object 20">
            <a:extLst>
              <a:ext uri="{FF2B5EF4-FFF2-40B4-BE49-F238E27FC236}">
                <a16:creationId xmlns:a16="http://schemas.microsoft.com/office/drawing/2014/main" id="{316CDE27-346C-453B-8EAF-70BC24DD8A99}"/>
              </a:ext>
            </a:extLst>
          </p:cNvPr>
          <p:cNvSpPr txBox="1"/>
          <p:nvPr/>
        </p:nvSpPr>
        <p:spPr>
          <a:xfrm>
            <a:off x="9144968" y="3664473"/>
            <a:ext cx="2713990" cy="1062990"/>
          </a:xfrm>
          <a:prstGeom prst="rect">
            <a:avLst/>
          </a:prstGeom>
        </p:spPr>
        <p:txBody>
          <a:bodyPr vert="horz" wrap="square" lIns="0" tIns="431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91700"/>
              </a:lnSpc>
              <a:spcBef>
                <a:spcPts val="340"/>
              </a:spcBef>
            </a:pPr>
            <a:r>
              <a:rPr sz="2400" spc="-15" dirty="0">
                <a:solidFill>
                  <a:srgbClr val="FFFFFF"/>
                </a:solidFill>
                <a:latin typeface="Calibri"/>
                <a:cs typeface="Calibri"/>
              </a:rPr>
              <a:t>Draw </a:t>
            </a:r>
            <a:r>
              <a:rPr sz="2400" spc="-5" dirty="0">
                <a:solidFill>
                  <a:srgbClr val="FFFFFF"/>
                </a:solidFill>
                <a:latin typeface="Calibri"/>
                <a:cs typeface="Calibri"/>
              </a:rPr>
              <a:t>conclusions</a:t>
            </a:r>
            <a:r>
              <a:rPr sz="2400" spc="-90" dirty="0">
                <a:solidFill>
                  <a:srgbClr val="FFFFFF"/>
                </a:solidFill>
                <a:latin typeface="Calibri"/>
                <a:cs typeface="Calibri"/>
              </a:rPr>
              <a:t> </a:t>
            </a:r>
            <a:r>
              <a:rPr sz="2400" dirty="0">
                <a:solidFill>
                  <a:srgbClr val="FFFFFF"/>
                </a:solidFill>
                <a:latin typeface="Calibri"/>
                <a:cs typeface="Calibri"/>
              </a:rPr>
              <a:t>and  </a:t>
            </a:r>
            <a:r>
              <a:rPr sz="2400" spc="-10" dirty="0">
                <a:solidFill>
                  <a:srgbClr val="FFFFFF"/>
                </a:solidFill>
                <a:latin typeface="Calibri"/>
                <a:cs typeface="Calibri"/>
              </a:rPr>
              <a:t>Recommendations  </a:t>
            </a:r>
            <a:r>
              <a:rPr sz="2400" spc="-15" dirty="0">
                <a:solidFill>
                  <a:srgbClr val="FFFFFF"/>
                </a:solidFill>
                <a:latin typeface="Calibri"/>
                <a:cs typeface="Calibri"/>
              </a:rPr>
              <a:t>from</a:t>
            </a:r>
            <a:r>
              <a:rPr sz="2400" spc="-10" dirty="0">
                <a:solidFill>
                  <a:srgbClr val="FFFFFF"/>
                </a:solidFill>
                <a:latin typeface="Calibri"/>
                <a:cs typeface="Calibri"/>
              </a:rPr>
              <a:t> </a:t>
            </a:r>
            <a:r>
              <a:rPr sz="2400" dirty="0">
                <a:solidFill>
                  <a:srgbClr val="FFFFFF"/>
                </a:solidFill>
                <a:latin typeface="Calibri"/>
                <a:cs typeface="Calibri"/>
              </a:rPr>
              <a:t>model.</a:t>
            </a:r>
            <a:endParaRPr sz="2400">
              <a:latin typeface="Calibri"/>
              <a:cs typeface="Calibri"/>
            </a:endParaRPr>
          </a:p>
        </p:txBody>
      </p:sp>
    </p:spTree>
    <p:extLst>
      <p:ext uri="{BB962C8B-B14F-4D97-AF65-F5344CB8AC3E}">
        <p14:creationId xmlns:p14="http://schemas.microsoft.com/office/powerpoint/2010/main" val="202083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85" y="597984"/>
            <a:ext cx="8911687" cy="634278"/>
          </a:xfrm>
        </p:spPr>
        <p:txBody>
          <a:bodyPr>
            <a:normAutofit/>
          </a:bodyPr>
          <a:lstStyle/>
          <a:p>
            <a:r>
              <a:rPr lang="en-US" sz="2400" dirty="0"/>
              <a:t>Data Cleaning:</a:t>
            </a:r>
          </a:p>
        </p:txBody>
      </p:sp>
      <p:sp>
        <p:nvSpPr>
          <p:cNvPr id="3" name="Content Placeholder 2"/>
          <p:cNvSpPr>
            <a:spLocks noGrp="1"/>
          </p:cNvSpPr>
          <p:nvPr>
            <p:ph idx="1"/>
          </p:nvPr>
        </p:nvSpPr>
        <p:spPr>
          <a:xfrm>
            <a:off x="2044284" y="1232262"/>
            <a:ext cx="9503281" cy="5286104"/>
          </a:xfrm>
        </p:spPr>
        <p:txBody>
          <a:bodyPr>
            <a:normAutofit/>
          </a:bodyPr>
          <a:lstStyle/>
          <a:p>
            <a:pPr algn="just"/>
            <a:r>
              <a:rPr lang="en-US" sz="1400" dirty="0"/>
              <a:t>Checked for duplicates values in row.</a:t>
            </a:r>
          </a:p>
          <a:p>
            <a:pPr algn="just"/>
            <a:r>
              <a:rPr lang="en-US" sz="1400" dirty="0"/>
              <a:t>Dropping unnecessary columns with only null values, single unique feature, rating columns created by sales team after contacting with customers.</a:t>
            </a:r>
          </a:p>
          <a:p>
            <a:pPr algn="just"/>
            <a:r>
              <a:rPr lang="en-US" sz="1400" dirty="0"/>
              <a:t>Conversion of Select to NAN in data frame.</a:t>
            </a:r>
          </a:p>
          <a:p>
            <a:pPr algn="just"/>
            <a:r>
              <a:rPr lang="en-US" sz="1400" dirty="0"/>
              <a:t>Dropping attributes high % NA values.</a:t>
            </a:r>
          </a:p>
          <a:p>
            <a:pPr algn="just"/>
            <a:r>
              <a:rPr lang="en-US" sz="1400" dirty="0"/>
              <a:t>Imputed values with highest count in particular columns</a:t>
            </a:r>
          </a:p>
          <a:p>
            <a:pPr algn="just"/>
            <a:r>
              <a:rPr lang="en-US" sz="1400" dirty="0"/>
              <a:t>Segregated all NA values into others as separate entity.</a:t>
            </a:r>
          </a:p>
          <a:p>
            <a:pPr algn="just"/>
            <a:r>
              <a:rPr lang="en-US" sz="1400" dirty="0"/>
              <a:t>Highly skewed columns were dropped.</a:t>
            </a:r>
          </a:p>
        </p:txBody>
      </p:sp>
      <p:pic>
        <p:nvPicPr>
          <p:cNvPr id="4" name="Picture 3"/>
          <p:cNvPicPr>
            <a:picLocks noChangeAspect="1"/>
          </p:cNvPicPr>
          <p:nvPr/>
        </p:nvPicPr>
        <p:blipFill>
          <a:blip r:embed="rId2"/>
          <a:stretch>
            <a:fillRect/>
          </a:stretch>
        </p:blipFill>
        <p:spPr>
          <a:xfrm>
            <a:off x="744583" y="4038508"/>
            <a:ext cx="3207710" cy="2479858"/>
          </a:xfrm>
          <a:prstGeom prst="rect">
            <a:avLst/>
          </a:prstGeom>
        </p:spPr>
      </p:pic>
      <p:pic>
        <p:nvPicPr>
          <p:cNvPr id="5" name="Picture 4"/>
          <p:cNvPicPr>
            <a:picLocks noChangeAspect="1"/>
          </p:cNvPicPr>
          <p:nvPr/>
        </p:nvPicPr>
        <p:blipFill>
          <a:blip r:embed="rId3"/>
          <a:stretch>
            <a:fillRect/>
          </a:stretch>
        </p:blipFill>
        <p:spPr>
          <a:xfrm>
            <a:off x="8077748" y="4005788"/>
            <a:ext cx="3723764" cy="2434785"/>
          </a:xfrm>
          <a:prstGeom prst="rect">
            <a:avLst/>
          </a:prstGeom>
        </p:spPr>
      </p:pic>
      <p:pic>
        <p:nvPicPr>
          <p:cNvPr id="6" name="Picture 5"/>
          <p:cNvPicPr>
            <a:picLocks noChangeAspect="1"/>
          </p:cNvPicPr>
          <p:nvPr/>
        </p:nvPicPr>
        <p:blipFill>
          <a:blip r:embed="rId4"/>
          <a:stretch>
            <a:fillRect/>
          </a:stretch>
        </p:blipFill>
        <p:spPr>
          <a:xfrm>
            <a:off x="4359729" y="4005788"/>
            <a:ext cx="3310583" cy="2402065"/>
          </a:xfrm>
          <a:prstGeom prst="rect">
            <a:avLst/>
          </a:prstGeom>
        </p:spPr>
      </p:pic>
    </p:spTree>
    <p:extLst>
      <p:ext uri="{BB962C8B-B14F-4D97-AF65-F5344CB8AC3E}">
        <p14:creationId xmlns:p14="http://schemas.microsoft.com/office/powerpoint/2010/main" val="353106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587" y="240574"/>
            <a:ext cx="8911687" cy="496030"/>
          </a:xfrm>
        </p:spPr>
        <p:txBody>
          <a:bodyPr>
            <a:normAutofit/>
          </a:bodyPr>
          <a:lstStyle/>
          <a:p>
            <a:r>
              <a:rPr lang="en-US" sz="2400" dirty="0"/>
              <a:t>Exploratory Data Analysis- Categorical variable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081" y="1081254"/>
            <a:ext cx="2845436" cy="210992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517" y="5170239"/>
            <a:ext cx="1983926" cy="13258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202" y="5146103"/>
            <a:ext cx="1983926" cy="126197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1942" y="1123512"/>
            <a:ext cx="4053299" cy="166819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6800" y="5170239"/>
            <a:ext cx="2398847" cy="126197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2517" y="3351327"/>
            <a:ext cx="1934811" cy="1352677"/>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5508" y="3450461"/>
            <a:ext cx="1934811" cy="1352677"/>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36800" y="3384372"/>
            <a:ext cx="2418948" cy="1286588"/>
          </a:xfrm>
          <a:prstGeom prst="rect">
            <a:avLst/>
          </a:prstGeom>
        </p:spPr>
      </p:pic>
      <p:sp>
        <p:nvSpPr>
          <p:cNvPr id="14" name="TextBox 13"/>
          <p:cNvSpPr txBox="1"/>
          <p:nvPr/>
        </p:nvSpPr>
        <p:spPr>
          <a:xfrm>
            <a:off x="457201" y="1272292"/>
            <a:ext cx="4018835" cy="6124754"/>
          </a:xfrm>
          <a:prstGeom prst="rect">
            <a:avLst/>
          </a:prstGeom>
          <a:noFill/>
        </p:spPr>
        <p:txBody>
          <a:bodyPr wrap="square" rtlCol="0">
            <a:spAutoFit/>
          </a:bodyPr>
          <a:lstStyle/>
          <a:p>
            <a:pPr algn="just"/>
            <a:r>
              <a:rPr lang="en-US" sz="1400" dirty="0"/>
              <a:t>Following are observations :</a:t>
            </a:r>
          </a:p>
          <a:p>
            <a:pPr algn="just"/>
            <a:endParaRPr lang="en-US" sz="1400" dirty="0"/>
          </a:p>
          <a:p>
            <a:pPr algn="just"/>
            <a:r>
              <a:rPr lang="en-US" sz="1400" b="1" dirty="0"/>
              <a:t>Distribution Of Lead Origin</a:t>
            </a:r>
          </a:p>
          <a:p>
            <a:pPr algn="just"/>
            <a:r>
              <a:rPr lang="en-US" sz="1400" dirty="0"/>
              <a:t>Landing page submission is comparatively high than the rest of the categories</a:t>
            </a:r>
          </a:p>
          <a:p>
            <a:pPr algn="just"/>
            <a:r>
              <a:rPr lang="en-US" sz="1400" dirty="0"/>
              <a:t>Lead add form has high certainty in lead conversion</a:t>
            </a:r>
          </a:p>
          <a:p>
            <a:pPr algn="just"/>
            <a:endParaRPr lang="en-US" sz="1400" dirty="0"/>
          </a:p>
          <a:p>
            <a:pPr algn="just"/>
            <a:r>
              <a:rPr lang="en-US" sz="1400" b="1" dirty="0"/>
              <a:t>Distribution of Lead Source</a:t>
            </a:r>
          </a:p>
          <a:p>
            <a:pPr algn="just"/>
            <a:r>
              <a:rPr lang="en-US" sz="1400" dirty="0"/>
              <a:t>Google is the best lead source among all other categories in the lead source</a:t>
            </a:r>
          </a:p>
          <a:p>
            <a:pPr algn="just"/>
            <a:r>
              <a:rPr lang="en-US" sz="1400" dirty="0"/>
              <a:t>Direct Traffic, Olark Chat and Organic Search are some of the best entities in lead source</a:t>
            </a:r>
          </a:p>
          <a:p>
            <a:pPr algn="just"/>
            <a:r>
              <a:rPr lang="en-US" sz="1400" dirty="0"/>
              <a:t>The best category for lead conversion is Reference and Welingak Website among all the lead source categories</a:t>
            </a:r>
          </a:p>
          <a:p>
            <a:pPr algn="just"/>
            <a:endParaRPr lang="en-US" sz="1400" dirty="0"/>
          </a:p>
          <a:p>
            <a:pPr algn="just"/>
            <a:r>
              <a:rPr lang="en-US" sz="1400" b="1" dirty="0"/>
              <a:t>Distribution of Occupation</a:t>
            </a:r>
          </a:p>
          <a:p>
            <a:pPr algn="just"/>
            <a:r>
              <a:rPr lang="en-US" sz="1400" dirty="0"/>
              <a:t>Working Professionals going for the course have high chances of joining it.</a:t>
            </a:r>
          </a:p>
          <a:p>
            <a:pPr algn="just"/>
            <a:endParaRPr lang="en-US" sz="1400" dirty="0"/>
          </a:p>
          <a:p>
            <a:pPr algn="just"/>
            <a:r>
              <a:rPr lang="en-US" sz="1400" b="1" dirty="0"/>
              <a:t>Distribution Of City</a:t>
            </a:r>
          </a:p>
          <a:p>
            <a:pPr algn="just"/>
            <a:r>
              <a:rPr lang="en-US" sz="1400" dirty="0"/>
              <a:t>Most leads are from Mumbai with around 30% conversion rate.</a:t>
            </a:r>
          </a:p>
          <a:p>
            <a:pPr algn="just"/>
            <a:endParaRPr lang="en-US" sz="1400" dirty="0"/>
          </a:p>
          <a:p>
            <a:pPr algn="just"/>
            <a:endParaRPr lang="en-US" sz="1400" dirty="0"/>
          </a:p>
          <a:p>
            <a:pPr algn="just"/>
            <a:endParaRPr lang="en-US" sz="1400" dirty="0"/>
          </a:p>
        </p:txBody>
      </p:sp>
    </p:spTree>
    <p:extLst>
      <p:ext uri="{BB962C8B-B14F-4D97-AF65-F5344CB8AC3E}">
        <p14:creationId xmlns:p14="http://schemas.microsoft.com/office/powerpoint/2010/main" val="303632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7" y="423454"/>
            <a:ext cx="8911687" cy="496030"/>
          </a:xfrm>
        </p:spPr>
        <p:txBody>
          <a:bodyPr>
            <a:normAutofit/>
          </a:bodyPr>
          <a:lstStyle/>
          <a:p>
            <a:r>
              <a:rPr lang="en-US" sz="2400" dirty="0"/>
              <a:t>Exploratory Data Analysis- Numerical variable</a:t>
            </a:r>
          </a:p>
        </p:txBody>
      </p:sp>
      <p:sp>
        <p:nvSpPr>
          <p:cNvPr id="14" name="TextBox 13"/>
          <p:cNvSpPr txBox="1"/>
          <p:nvPr/>
        </p:nvSpPr>
        <p:spPr>
          <a:xfrm>
            <a:off x="1551707" y="1139882"/>
            <a:ext cx="10038313" cy="2462213"/>
          </a:xfrm>
          <a:prstGeom prst="rect">
            <a:avLst/>
          </a:prstGeom>
          <a:noFill/>
        </p:spPr>
        <p:txBody>
          <a:bodyPr wrap="square" rtlCol="0">
            <a:spAutoFit/>
          </a:bodyPr>
          <a:lstStyle/>
          <a:p>
            <a:pPr algn="just"/>
            <a:r>
              <a:rPr lang="en-US" sz="1400" dirty="0"/>
              <a:t>Following are observations :</a:t>
            </a:r>
          </a:p>
          <a:p>
            <a:pPr algn="just"/>
            <a:r>
              <a:rPr lang="en-US" sz="1400" b="1" dirty="0"/>
              <a:t>Total Visits:</a:t>
            </a:r>
          </a:p>
          <a:p>
            <a:pPr algn="just"/>
            <a:r>
              <a:rPr lang="en-US" sz="1400" dirty="0"/>
              <a:t>Median for converted and not converted leads are the same.</a:t>
            </a:r>
          </a:p>
          <a:p>
            <a:pPr algn="just"/>
            <a:r>
              <a:rPr lang="en-US" sz="1400" dirty="0"/>
              <a:t>Nothing conclusive on the basis of Total Visits.</a:t>
            </a:r>
          </a:p>
          <a:p>
            <a:pPr algn="just"/>
            <a:r>
              <a:rPr lang="en-US" sz="1400" b="1" dirty="0"/>
              <a:t>Total Time Spent on Website</a:t>
            </a:r>
          </a:p>
          <a:p>
            <a:pPr algn="just"/>
            <a:r>
              <a:rPr lang="en-US" sz="1400" dirty="0"/>
              <a:t>Leads spending more time on the website are more likely to be converted.</a:t>
            </a:r>
          </a:p>
          <a:p>
            <a:pPr algn="just"/>
            <a:r>
              <a:rPr lang="en-US" sz="1400" dirty="0"/>
              <a:t>Website should be made more engaging to make leads spend more time.</a:t>
            </a:r>
          </a:p>
          <a:p>
            <a:pPr algn="just"/>
            <a:r>
              <a:rPr lang="en-US" sz="1400" b="1" dirty="0"/>
              <a:t>Page Views Per Visit</a:t>
            </a:r>
          </a:p>
          <a:p>
            <a:pPr algn="just"/>
            <a:r>
              <a:rPr lang="en-US" sz="1400" dirty="0"/>
              <a:t>Nothing can be said specifically for lead conversion from Page Views Per Visit</a:t>
            </a:r>
          </a:p>
          <a:p>
            <a:pPr algn="just"/>
            <a:endParaRPr lang="en-US" sz="1400" dirty="0"/>
          </a:p>
          <a:p>
            <a:pPr algn="just"/>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243" y="3668604"/>
            <a:ext cx="7866613" cy="2392783"/>
          </a:xfrm>
          <a:prstGeom prst="rect">
            <a:avLst/>
          </a:prstGeom>
        </p:spPr>
      </p:pic>
    </p:spTree>
    <p:extLst>
      <p:ext uri="{BB962C8B-B14F-4D97-AF65-F5344CB8AC3E}">
        <p14:creationId xmlns:p14="http://schemas.microsoft.com/office/powerpoint/2010/main" val="388909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7" y="423454"/>
            <a:ext cx="8911687" cy="496030"/>
          </a:xfrm>
        </p:spPr>
        <p:txBody>
          <a:bodyPr>
            <a:normAutofit/>
          </a:bodyPr>
          <a:lstStyle/>
          <a:p>
            <a:r>
              <a:rPr lang="en-US" sz="2400" dirty="0"/>
              <a:t>Exploratory Data Analysis- Bi-variate Analysis</a:t>
            </a:r>
          </a:p>
        </p:txBody>
      </p:sp>
      <p:sp>
        <p:nvSpPr>
          <p:cNvPr id="14" name="TextBox 13"/>
          <p:cNvSpPr txBox="1"/>
          <p:nvPr/>
        </p:nvSpPr>
        <p:spPr>
          <a:xfrm>
            <a:off x="1551707" y="1139882"/>
            <a:ext cx="10038313" cy="2677656"/>
          </a:xfrm>
          <a:prstGeom prst="rect">
            <a:avLst/>
          </a:prstGeom>
          <a:noFill/>
        </p:spPr>
        <p:txBody>
          <a:bodyPr wrap="square" rtlCol="0">
            <a:spAutoFit/>
          </a:bodyPr>
          <a:lstStyle/>
          <a:p>
            <a:pPr algn="just"/>
            <a:r>
              <a:rPr lang="en-US" sz="1400" dirty="0"/>
              <a:t>Following are observations :</a:t>
            </a:r>
          </a:p>
          <a:p>
            <a:pPr algn="just"/>
            <a:r>
              <a:rPr lang="en-US" sz="1400" dirty="0"/>
              <a:t>- From pair plot we can observe clearly that  our dataset has highly skewed values with lot of random peaks.</a:t>
            </a:r>
          </a:p>
          <a:p>
            <a:pPr algn="just"/>
            <a:endParaRPr lang="en-US" sz="1400" dirty="0"/>
          </a:p>
          <a:p>
            <a:pPr algn="just"/>
            <a:r>
              <a:rPr lang="en-US" sz="1400" dirty="0"/>
              <a:t>With heatmap we draw inference like:</a:t>
            </a:r>
          </a:p>
          <a:p>
            <a:pPr algn="just"/>
            <a:r>
              <a:rPr lang="en-US" sz="1400" dirty="0"/>
              <a:t>- Total Visits and Page views per Visit has high correlation than other features.</a:t>
            </a:r>
          </a:p>
          <a:p>
            <a:pPr algn="just"/>
            <a:r>
              <a:rPr lang="en-US" sz="1400" dirty="0"/>
              <a:t>- Total visits and converted has very low correlation i.e. total visit we can derive meaningful lead scoring</a:t>
            </a:r>
          </a:p>
          <a:p>
            <a:pPr algn="just"/>
            <a:r>
              <a:rPr lang="en-US" sz="1400" dirty="0"/>
              <a:t>- Total visits and Total Time spent on Website have a reasonable correlation result</a:t>
            </a:r>
          </a:p>
          <a:p>
            <a:pPr algn="just"/>
            <a:r>
              <a:rPr lang="en-US" sz="1400" dirty="0"/>
              <a:t>- There is positive correlation between Total Time Spent on Website and Conversion</a:t>
            </a:r>
          </a:p>
          <a:p>
            <a:pPr algn="just"/>
            <a:r>
              <a:rPr lang="en-US" sz="1400" dirty="0"/>
              <a:t>- There is almost no correlation in Page Views Per Visit and Total Visits with Conversion</a:t>
            </a:r>
          </a:p>
          <a:p>
            <a:pPr algn="just"/>
            <a:endParaRPr lang="en-US" sz="1400" dirty="0"/>
          </a:p>
          <a:p>
            <a:pPr algn="just"/>
            <a:endParaRPr lang="en-US" sz="1400" dirty="0"/>
          </a:p>
          <a:p>
            <a:pPr algn="just"/>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707" y="3897204"/>
            <a:ext cx="5481668" cy="25493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870" y="3688961"/>
            <a:ext cx="4203150" cy="2757559"/>
          </a:xfrm>
          <a:prstGeom prst="rect">
            <a:avLst/>
          </a:prstGeom>
        </p:spPr>
      </p:pic>
    </p:spTree>
    <p:extLst>
      <p:ext uri="{BB962C8B-B14F-4D97-AF65-F5344CB8AC3E}">
        <p14:creationId xmlns:p14="http://schemas.microsoft.com/office/powerpoint/2010/main" val="237744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7" y="423454"/>
            <a:ext cx="8911687" cy="496030"/>
          </a:xfrm>
        </p:spPr>
        <p:txBody>
          <a:bodyPr>
            <a:normAutofit/>
          </a:bodyPr>
          <a:lstStyle/>
          <a:p>
            <a:r>
              <a:rPr lang="en-US" sz="2400" dirty="0"/>
              <a:t>Model Building:</a:t>
            </a:r>
          </a:p>
        </p:txBody>
      </p:sp>
      <p:sp>
        <p:nvSpPr>
          <p:cNvPr id="14" name="TextBox 13"/>
          <p:cNvSpPr txBox="1"/>
          <p:nvPr/>
        </p:nvSpPr>
        <p:spPr>
          <a:xfrm>
            <a:off x="1551707" y="974134"/>
            <a:ext cx="10038313" cy="1815882"/>
          </a:xfrm>
          <a:prstGeom prst="rect">
            <a:avLst/>
          </a:prstGeom>
          <a:noFill/>
        </p:spPr>
        <p:txBody>
          <a:bodyPr wrap="square" rtlCol="0">
            <a:spAutoFit/>
          </a:bodyPr>
          <a:lstStyle/>
          <a:p>
            <a:pPr algn="just"/>
            <a:r>
              <a:rPr lang="en-US" sz="1400" dirty="0"/>
              <a:t>-  For model building we need to scale and split data into train and test.</a:t>
            </a:r>
          </a:p>
          <a:p>
            <a:pPr algn="just"/>
            <a:r>
              <a:rPr lang="en-US" sz="1400" dirty="0"/>
              <a:t>-  Using Logistic regression we are building model. </a:t>
            </a:r>
          </a:p>
          <a:p>
            <a:pPr algn="just"/>
            <a:r>
              <a:rPr lang="en-US" sz="1400" dirty="0"/>
              <a:t>-  Variable selection done through RFE (recursive feature elimination)  and further manually  we removed features with high P value    and VIF value.</a:t>
            </a:r>
          </a:p>
          <a:p>
            <a:pPr marL="171450" indent="-171450" algn="just">
              <a:buFontTx/>
              <a:buChar char="-"/>
            </a:pPr>
            <a:r>
              <a:rPr lang="en-US" sz="1400" dirty="0"/>
              <a:t>Analyzing various parameter for train dataset Specificity, Sensitivity, Accuracy, Precision, Recall for train data.</a:t>
            </a:r>
          </a:p>
          <a:p>
            <a:pPr algn="just"/>
            <a:r>
              <a:rPr lang="en-US" sz="1400" dirty="0"/>
              <a:t>-  Plot the ROC Curve: It demonstrates several things:- It shows the tradeoff between sensitivity and specificity (any increase in sensitivity will be accompanied by a decrease in specificity.</a:t>
            </a:r>
          </a:p>
          <a:p>
            <a:pPr algn="just"/>
            <a:endParaRPr lang="en-US" sz="1400" dirty="0"/>
          </a:p>
        </p:txBody>
      </p:sp>
      <p:sp>
        <p:nvSpPr>
          <p:cNvPr id="9" name="AutoShape 6" descr="data:image/png;base64,iVBORw0KGgoAAAANSUhEUgAAAjcAAAGhCAYAAACd/5VtAAAAOXRFWHRTb2Z0d2FyZQBNYXRwbG90bGliIHZlcnNpb24zLjMuMCwgaHR0cHM6Ly9tYXRwbG90bGliLm9yZy86wFpkAAAACXBIWXMAAAsTAAALEwEAmpwYAAB+vklEQVR4nO3dd3xT1f/H8VfTJt2LDnYpWzZlU5CN7LKVWRmyl4iADAERKHsvZX1FQUSW7CGCgyUbERFklNICLd07aXJ/f1TyswK2jDZp+nk+Hj5sbm5y38khzafnnHuPlaIoCkIIIYQQFkJl6gBCCCGEEK+TFDdCCCGEsChS3AghhBDCokhxI4QQQgiLIsWNEEIIISyKFDdCCCGEsChS3AghsiwuLo64uDhTxzCpR48eodPpsvUYKSkpPH78OFuPIYQlk+JGWISyZctSpUoV/Pz88PPzo0qVKjRu3JhVq1Zl63HPnTtHgwYNsvUY5qRFixaEhoYCsHr1aj744IMcO/ZHH33EzJkzc+x4z/L48WNatmxJcnLySz3+vffeY9OmTZnu16tXLy5dugTA7t276dat20sdz1zt2LGD9u3bmzqGsGA2pg4gxOuyZcsWypUrB4DBYODkyZMMGTKEChUqZFsBUqNGDX766adseW5zFBUVZfx58ODBJkxiGikpKSQlJb3049euXZul/f75PgcEBBAQEPDSxxQiL5KeG2GRVCoV9evXp0SJEty8eRMAvV7P6tWradq0KbVr12bUqFEZvkSOHTtGQEAAfn5+dOjQgbNnz2b6uDNnzlCjRg0AunXrxv/+9z/j80VHR1OxYkVCQkIyfY4WLVowePBgatasyY8//vjU6zl58iSdO3emWrVqtGvXjoMHDxrva9KkCStWrKBJkyZUr16dcePGkZiYaLx/69attGjRgpo1a9K/f39CQkIAuH//Pn5+fkyePJkaNWqwZcsW4uLiGDduHE2aNKFKlSq0a9eOU6dOAdCpUyfj69y/fz/Lli1j6NChACxbtowxY8YwZMgQ/Pz8aN26Nd9//70xw+HDh2nRogW1a9dm4sSJdOvWjR07djyz7Z7XDgAPHz6kf//+1KhRg7Zt2xp7NwA2b95Mu3btqF69OnXr1mXevHkZ3qMpU6ZQp04dxo0bh6IoLF++nFatWuHn50eDBg0ytN3t27fp27cv1apVo3HjxmzevBmAzp07A9CwYUMuXrz4wu3au3dv43GOHz9OmzZtqFGjBu3atWPXrl0ADBs2jLCwMD744APWrFnzVC/H9u3badGiBX5+fnTv3p0bN248833866+/6NOnDzVr1qRly5bs2bMHgMjISOrWrcuXX34JpA+z1apVy/hv6tChQ3Tu3JlatWpRs2ZNJkyYYByG6927N6tWraJDhw5UrVqVgQMHcuXKFbp06YKfnx/vvfceCQkJxn3nzZtHmzZt8PPzY/Dgwc8dajt69CgBAQHUqFGDbt26ce3atWfuJ0SWKUJYgDJlyijXrl0z3tbpdMq+ffuUChUqKFeuXFEURVHWr1+vtGrVSgkODlaSk5OVadOmKYGBgYqiKMqNGzeUihUrKkeOHFH0er2yc+dOpUaNGkpSUtJ/Pu706dNK9erVFUVRlC1btiidO3c2Zti8ebPSo0ePTI99+vRppUyZMsrXX3+tJCcnK6mpqRle25Ns+/btU3Q6nXLy5EmlatWqyrlz5xRFUZTGjRsrb731lnLv3j0lKipK6d69u/Lxxx8riqIohw4dUurVq6dcvXpVSU1NVVavXq20aNFC0el0SkhIiFKmTBllwYIFSmpqqpKYmKhMnjxZGT58uJKUlKTodDpl9uzZSuvWrZ/5Pi9dulQZMmSI8edy5copx44dU7RarbJkyRKlXr16isFgUG7fvq1UqlRJOX78uKLVapVVq1YpZcqUUbZv3/5UO/5XO4wfP974utPS0pTJkycb3+/z588rNWvWVP766y9FURTl8uXLSoUKFZTLly8b36PevXsrSUlJSlxcnLJ7926lWbNmysOHDxWDwaB8//33Srly5ZRHjx4pqampSuPGjZX58+crqampyh9//KFUr15dOX/+vPE9i42Nfal27dWrl7JhwwZFr9cr1atXV44fP64oiqKcOHFCqV69upKQkGDMe+TIEUVRFGX79u1KQECAoiiK8vPPPyt+fn7K2bNnFb1eryxfvlx56623nnofExISlPr16ytr165VtFqtcvnyZaVu3brK2bNnFUVRlCNHjih+fn5KaGio0rdvX2XixImKoijK/fv3lcqVKxv3u3v3rlK7dm1l//79iqIoSq9evZT69esr9+7dU6Kjo5U333xTady4sRIcHKxER0crzZs3VzZu3Gjct06dOsrvv/+uJCYmKiNGjFD69ev31Gu6cuWKUrVqVeXkyZOKTqdTdu3apdSuXdv4HgvxMqTnRliMHj16UKNGDSpXrkzlypXZvn07K1eupFKlSkB6D8bw4cPx8fHBzs6OsWPHcvbsWe7evcuBAweoW7cuzZo1Q6VS0aFDBz7//HOsra3/83H/1Lp1a27cuEFwcDAAe/bsoUOHDpke+4l27dphZ2eHRqPJ8Lz79u2jdu3atG7dGhsbG+rWrUu7du3YuXOncZ/BgwdTtGhR3N3dGT58OPv27TMeNzAwkAoVKqDRaBg4cCAJCQmcOXMmw3E1Gg0ODg6MGjWKmTNnotFoePDgAS4uLoSHh2fp/a9UqRKNGjVCrVYTEBBAREQEiYmJ7Nu3D39/fxo2bIharWbQoEHkz5//mc/xX+0A0Lx5c6pXr461tTUtWrTg/v37AJQrV45du3ZRsmRJoqOjSUlJwdHRMUP2Fi1aYG9vj7OzM40bN2bTpk3kz5+fx48fo1ar0ev1REVFceHCBeLi4hg1ahQajYY33niDTZs2UaJEiafyvmy7qlQqHB0d2bdvH+fOnaNWrVr8+uuvODo6/ud7vGfPHtq3b0+NGjVQqVQMGDCAuXPnYjAYMuz3448/4uTkRP/+/VGr1VSuXJnOnTvz9ddfA9CsWTPeeustevToQWhoKJMmTQLAy8uLvXv3UqNGDeLj44mKisLd3T3D+9ipUyeKFi2Km5sb5cuXp2nTpvj4+ODm5kbVqlWNbQLQs2dPypcvj4ODA2PGjOHEiRNER0dnyLpt2zYCAgKoW7cuNjY2tG/fnmLFimXonRTiRcmcG2ExNm/eTLly5QgPD2fMmDHY2tri7+9vvD8sLIxJkyYxZcoU4zYbGxtCQ0N5/PgxBQsWzPB8fn5+mT7Oxub/P0LOzs40bdqUPXv20LFjR65du8Znn32WpedwcnJ67hdbVFQUhQoVyrCtSJEiGQoUHx8f48/58+cnISGBlJQUwsLCWLlyJZ9//rnxfp1OR1hYGMWKFQPA29vbeF94eDizZs3i5s2b+Pr64unpiZLFtXU9PDwyvDZIn/sUHh6eoZixsrKiQIECz3yO/2oHAFdXV+PParWatLQ0AKytrfnss884dOgQ7u7ulC9f/qkv/H++zrS0NIKCgjh58iTe3t5UrlwZAEVRiIyMxMvLK0Pbli1bFsA45PLEq7Tr+vXrjUN7er2ezp07M3bsWNRq9TP3f/L+1K5d23hbo9FQpUqVp/YLDQ3l3r17xiFTSB9erVChgvF29+7d2blzJwMHDsTBwQFIf0+3b9/Otm3bsLOzo3z58qSmpmb4N+Du7m78WaVS4eLikuH2P9/3f/67LFCgAIqiZBgKhvT38MyZM8aCHNLbJyws7LnvgxCZkeJGWBxvb2+WLVtG+/btmTVrlvGLx9vbmylTpvDmm28a971x4wa+vr5cunSJ3377LcPzLF26lM6dO//n4y5evJjhMR06dGDevHloNBqaNGmCs7Nzpse+ePEiVlZWz309BQsW5Ny5cxm2hYSE4Onpabz96NEj489hYWG4ublhZ2eHt7c3gYGBGc62uXXrFoUKFSIyMhIgw7FHjx5N586d2bhxIyqViiNHjmQool5GgQIFuHz5svG2oigZ8v5T/vz5n9sO/2XDhg1cu3aNw4cP4+LigqIo1KxZM8M+/3ydCxcuJDU1lR9//BE7OztiY2PZtm2bMcPjx4/R6/XGHqMdO3ZQqFAhihQpkuE5X7Zdk5OTCQ8PZ/HixRgMBi5cuMDIkSOpUKHCf55FlD9//gzvnU6nY+HChQwdOtT4b+1JrooVK/LNN98Ytz169MiYJy0tjenTp9OuXTu++uor2rZtS9myZdm3bx979uxh+/btxoL0VSYz/zNraGgo1tbWeHl5ZdjH29ubd999lzFjxhi33b17N8O/byFelAxLCYvk5ubGzJkz2bx5M7/88guQXnisWLGCBw8eoNfr+fzzz+nZsycpKSm0atWKU6dO8eOPP2IwGNi9ezebNm3Czc3tPx/3b/Xr1ycmJobNmzdn+JJ6kef4t9atW3Pu3Dn279+PXq/n1KlT7Nmzh3bt2hn3WbNmDeHh4URGRrJixQo6duxoPO6GDRu4desWiqIYhzWeV1wkJCRgZ2eHSqUiODiYlStXZrimi1qtJj4+PmuN8Ld27dpx+vRpfv75Z9LS0vjiiy94+PDhM/f9r3b4L/Hx8ajVamxsbEhOTmbhwoXEx8ej1Wqfu7+trS3W1tbExsYya9YsIL1YqFy5Mu7u7sbX/ueffzJnzhzUarVxaOnJe/Cy7arX6xkyZAj79u0z9mRZWVkZX+fz3ud27dqxe/durly5gl6vZ/369Rw7dgwnJ6cM+zVs2JB79+6xY8cO0tLSCAkJITAw0FjsrFy5Eq1WS1BQEIGBgYwbNw6tVkt8fDzW1tZoNBp0Oh1ffvklf/7550tf12fz5s3cuXOHhIQEFixYQNOmTTP09Dx5D7dt28bly5dRFIVTp04REBDA1atXX+qYQoD03AgLVr9+fTp16sTHH3/Mnj17GDhwIGlpafTs2ZOYmBjKlCnDunXrcHFxwcXFhSVLlrBgwQJGjx5N8eLFWb16NY6Ojv/5uH+ztramXbt27Nmzh/r16xu3v8hz/FuxYsVYuXIlCxYsYNKkSeTPn59PPvkkw/NXqFCBXr16ER0dTUBAgPH6Mx06dCAuLo6hQ4cSHh6Oj48PK1aswNfXN8PciCdmzpzJrFmzWLRoEd7e3nTr1o158+YREhJC0aJF6dKlCwMGDGD8+PFZboeiRYsSFBTE1KlTSUhIoEWLFhQqVOiZwy8lSpR4bjv8l379+vHHH39Qr149HBwcaNCgAfXq1TOeKfdvo0aN4qOPPqJWrVo4OzvTunVrypYty40bN6hcuTKrVq1ixowZ+Pv74+zszNixY6levTqKotC4cWNat27NkiVLXrpdnZycWLp0KfPnz2fy5Mk4OTnRs2dPGjZsCKTPa/nkk0+4c+cOvr6+xsfVrVuXCRMmMG7cOCIiIihfvjwrVqx4qofIzc2NtWvXMnv2bIKCgrC1taV9+/YMHTqU3377jTVr1rBp0ybUajXDhg3j8OHDLFu2jGHDhnHmzBmaNWuGRqOhWrVqtG3b9rnvY2aqVavGyJEjCQsLo1GjRkydOvWpfWrWrMnkyZOZPHky9+/fx9vbm+nTp1OnTp2XOqYQAFZKVgfUhRBmqUmTJkycOJFmzZqZOsozhYWFkZSURKlSpYzb/P39mTt3boYCTViW3r1707RpU/r06WPqKCIPkmEpIUS2Cg8PJzAwkJCQEBRFYcuWLWi1WqpWrWrqaEIICyXDUkKIbPXkYm+9e/cmNjaWEiVKsHr16qfmiQghxOsiw1JCCCGEsCgyLCWEEEIIiyLFjRBCCCEsihQ3QgghhLAoUtwIIYQQwqJIcSOEEEIIiyLFjRBCCCEsihQ3QgghhLAoUtwIIYQQwqJIcSOEEEIIiyLFjRBCCCEsihQ3QgghhLAoUtwIIYQQwqJIcSOEEEIIiyLFjRBCCCEsihQ3QgghhLAoUtwIIYQQwqJIcSOEEEIIiyLFjRBCCCEsihQ3QgghhLAoUtwIIYQQwqJIcSOEEEIIiyLFjRBCCCEsihQ3QgghhLAoUtwIIYQQwqJIcSOEEEIIiyLFjRBCCCEsio2pA7xO0dGJGAyKqWMIwMPDicjIBFPHEH+T9jA/0ibmRdrDvKhUVri7O7704y2quDEYFCluzIi0hXmR9jA/0ibmRdrDcsiwlBBCCCEsihQ3QgghhLAoUtwIIYQQwqJIcSOEEEIIiyLFjRBCCCEsihQ3QgghhLAoUtwIIYQQwqJIcSOEEEIIiyLFjRBCCCEsSo4WN+vWrWPKlCnPvO+vv/6iS5cuVK1alV69evHw4cOcjCaEEEIIC5EjxY1Op2Pp0qXMnz//mfcrisL7779Ply5d+PXXX6lUqRKzZs3KiWhCCCGEsDA5srZUUFAQ9+/f55133sFgMDx1/82bN4mOjqZbt24AjBgxgjp16pCQkICTk1NORBRCCCHEM8QlaXnwOPGZ9yWlppGYnIa1tZVxW0R0cobbL0qv12OVFk+/rm++9HPkSHEzZMgQvLy8WLZsGREREU/dHxwcTLFixYy3HRwccHd3Jzg4mAoVKmT5OB4eUgiZEy8vZ1NHEP8g7WF+pE3MS060h96gkKY3kJZmSP+/3kCaXkGvN6D7e7veoKD7x/16vfKP+wzo0pS/t6ffr/t7nzS9Ad3fj//38xt/TvvX7Uzu1+sN5OR6osmxD7h7+n8U8HKjX9eDL/08OVLceHl5/ef9iYmJ2NvbZ9hmZ2dHcnLyCx0nMjJBVnU1E15ezkRExJs6hvibtIf5kTbJeUkpOh5EJhEenczj2GRs1dbG+xydbImLTzEWGsYiRK8Yf9Y/43b6z3/fNm5X0BsM/9qe/rzZ+Q1lrbLC2toKG5UKG2srrK1VWKussLFWZdyuSr/PTm2Nta0NNtZ/7/P39vR9/v85bFRW2GmsKer97A4ElcoKNyfbDNucHdSobV585svDhw8Y9vuXjB4x7KXegydypLjJjL29PampqRm2paSk4ODgYKJEQgghTMWgKMQn6YD0OZmPopKIS9LxMCqJ5NS0p/YPj07Gyir9y11vUIhN1JKSqic5NY1UnZ7ElCfPlfUMxqJAZfVUofDvL3+1jQr7v4uEJ8WAtfU/H59eXDx5zNPbnzxvxuPZ/Eex8f/b///5rKxefijIVBRF4fDhA/z003FmzJhD0SJF2LVrPzY21pk/+D+YRXFTvHhxgoODjbeTkpKIjIzEx8fHhKmEEEK8TnqDgeMXw7h4MwIXBw1PvosTU9K4cisS+P8C5Xk0z+gNSNMrGBSF/PkcsALcnDS4OKop5OmAg60NTg5qwAq1tRVFvZ1xc9akb7fXGJ/D09OJ6KhEY7GRGwuF3ObevWCCgqZz6tQJypevQFxcLK6ubqhUr36uk1kUN2XKlMHZ2ZlNmzbRtWtXli9fjr+/v0wmFkIIMxWXqCUuSYvBkN7LEhqRgEZjzb1HCVirrAh5FE9sko5HUUmorNJ7I7RpGU8o8XKzA9J7VOxtbXBx1FCjbPo0Bkc7Nbbq9C85D1c73J3t8HS1w942e762HO3VJGlerbdAZI1Wq+WLL9axZs0q1Go1H300ma5du2Nt/fref5MVN2FhYbRp04Z9+/ZRqFAhli1bxsSJE5k/fz6VKlVi3rx5poomhBB5VnJqGsEP47n7MJ47D+JI+nsYSK83EPwoHhdHW+ISU0lO1f/n8xT0cKCotxPF8juRmJJmnK/h4WJH9bJeuDhqUEnvSJ6k02n59tstNGzYhLFjJ+Dtnf+1H8NKUV5kFNK8yYRi8yGTJc2LtIf5MVWbKEr6JNe4RB13HsQR+jiR0MeJhEcnEZeoJSZBm2F/b3d7nO3VKIBWZ0Bto6JEIRfcnDR4uNilzxWxUeFkryafsy02NipcHDTPPrgZk89I9oqKiuTLL//H0KEjUKs1REdH4+7u/tz9VSqrVzoD2iyGpYQQQjyfoqTPKfkngwFiElIJfZzIH3ej0f99DTEFiEvQEh6TTExC6lOTaFO0etL0/z88ZAV4udlTwMMBLzd73JxsKVnYhXzOdhTI54CLY+4rVIT5MBgM7Ny5jSVLFpCUlIS/f31q1qz9n4XN6yDFjRBCmAFFUYhJ0JKiTeNhZBLBj+IJj04vUO4+jCdF+9/DQPa2Nlir0od5HO3VeLvZUyy/M2p1xsmZVoCzgwZbtTUlCrlQrIBzhlOihXhdbt78kxkzpnH58kWqV6/JpEnTKFGiZI4cW4obIYTIQfFJWk79/oiHMcmorax4HJtMbKKW8OhkEpJ1GfZ1ddLgbK+mYgkPing58u8ZKqk6Az75nahY3AMHO/l1LsyHoihMnz6F+/fvMX16EO3adcjRM9Dk0yCEEC8pKSWNR9FJ/BUam2FybPq1VlJ5csW2xBQdN0JieRybkmFICMDd2ZZCHg5UKJ6PgvkcyOdih4eLLT4FnHGwtZFTkkWu8tNPx6hSxQ9XVzdmzJiNq6sbbm7ZOwT1LFLcCCHE3xRFIfHvgiU+ScfDyCQAQiMSiIpP5cn5F4oCf4bE/OdzWausUP09TGRjrUovYHwL4easQW1jjX/Vwjipc2TtYiGy3cOHD5gzZybHjn3PwIFDGTp0JMWKFTdZHiluhBAWLS5JS3yilsexKYTHJKMYFMJjkvn9bjT5nG1JTNZxLzz92iwGg/LMy+O7OGpwd7bNMDelYol8ONmrKezpSLECzhTLn3FdIkc7tbG4eRY5O0dYgrS0NL7++ktWrlyGohgYNepDevV619SxpLgRQlgGXZqe2EQtsYlabofGEZek5cqtSELCE57a11Zjja2NitDUNArmc6B6WS9SdXqKeDrh5KDGVm2Np6sdzg4aPN3scuWpzULkhCVL5vPll//jzTcb8tFHH1O4cBFTRwKkuBFC5CJpegMnrz4k+FE8ick6YhO0xoLmWWsOuTvbUqmEB3Uq5Mfm7zWAShV2xdFO5rII8bLi4mJJTk4mf/4C9OgRSJUqfjRt+pZZfaakuBFCmJV/XogzNlHLhRsRJKemcfN+LH+GRKPVpU/Ize9uj6ujhiLeTlRw1OD65D8nDW5Otni52WOnsTarX7hC5GaKorB//14WLJhNuXLlWbFiDQULFqJgwUKmjvYUKW6EECYRn6Tlj+BoUrR6bofFERWfwtXbUc/d397WmppveFO9rDcVi+fDxlom4wqRU4KD7zBr1nTOnDlFhQqVGDFitKkj/ScpboQQOSIkPIGp63+lkKcjYY8Tn7mPi6MGJ3s1tcp5A6C2VlG1tGf6Zf5tVLIWkRAmcPLkz4waNRRbWzsmTpxK585vv9ZFLrODFDdCiNfuzoM4frsVyV+hsaRo9fwVGmu8L+xxIk2qFcYKK/K52lK+WD683e2xVVv/59lFQoiclZiYgKOjE1Wq+NGxY1cGDhyCp6eXqWNliRQ3QogsSdMbSNHqURSFv+7H8ig6mat3IlEUSEpNIzkljei/1zJ6cqE6K6v0a8JUL+uFXq/Q660y5HOxM/ErEUL8l8jIxyxYMIfr16/xzTc7cXR0YuLEKaaO9UKkuBFCAOlX271xP4a4RC0hjxJIStURm6hFr1eITdTyMCrpuY+1sVZRuogrFUrkw05jjbXKippv5Keo98uv6iuEyFkGg4Ht27eyZMkCUlJS6NdvwFMLr+YWUtwIkQcZDAqP41JISzNw/s9wdv5855n7lSzsgpWVFUW8nfAt6IyTvRovN3vsNTa84eOGp5t9DicXQmSHyMjHvP/+MH777TI1a9Zm4sSpFC9ewtSxXpoUN0JYMEVRiIhJ5l5kEqevhPEwMolrd6PACuMp1U+ULepGOV93qpfxwslejauTrYlSCyFyiqIoWFlZ4erqhouLCzNnzqV163a5/hIKUtwIYWHuPYrn0s3HHLsYSmyi9pn7eLnZ0bJ2MextrdHrFWqXzy+nVguRxxw7dpQ1a1ayatU6XF3dWLFijakjvTZS3AhhIR7HJjNu1SnjbVcnDS6OGop4OdKkpg8F3ezwcrNHpbKSU6qFyMPCwkKZO3cmx4//QOnSZYiKisLV1c3UsV4rKW6EyKVS/z7F+uqdSH6/E839iP9fQ2nu4Lp4uNoZu5ZlkUYhhMFgYOPGDaxevRyA0aPH0qNHIGq12sTJXj8pboTIJZJS0rh5P4YbITH8GRJD8MN49AYFKysoWdiVro1LUqm4B0XkDCUhxDOoVCouXTpPnTp1GT9+slkum/C6SHEjhJlKSNalFzL30guae+HxKApYq6woXsiFlrV9KOvjRslCrtjbykdZCPG02NgYli9fTK9efShWzJfZsxdiZ2f515qS34hCmInYhFT+/LtX5kZIDKER6UsUqG1UlCzkQkC94pQp6kbJQi5o1OZ96XMhhGkpisK+fbtZsGAOcXGxlC9fkWLFfPNEYQNS3AhhMlFxKfx5L8ZY0Dz6+yJ5thprShd2pXa5/JT1ccO3gAtqGzmTSQiRNXfv3mbmzE84e/YMlStXYdKk9ZQt+4apY+UoKW6EyAFPrjfzZIjpz5AYHsemAGBva0OZIq40rFKIsj5u+OR3wlolxYwQ4uVs2/YN16//weTJ0+jU6W1UefD3iZWi5NaLKz8tMjIBg8FiXk6ultfPzlEUhQeRScZC5kZIDNHxqQA42aspW9SNMj5ulC3qRhEvp2xfMDKvt4c5kjYxL7m9PU6e/AUnJycqV65KYmICKSkpeHh4mjrWS1OprPDwePmTI6TnRojXwKAo3A9PyFDMxCfpgPTrzZQt6kZZH3fKFHWjkIdDrr/6pxDCPEREhLNgwWwOHtxPo0ZNWLx4JY6OTjg65u2zJqW4EeIlKIrCvUcJ/BEczY2QGG7ejyExJQ0ADxc7KpXwoExRN8r6uOHtZi/FjBDitdLr9Wzb9g3Lli1Eq9UyZMgI+vR5z9SxzIYUN0JkUWRsCuf/DOfPkBjuPYonMi59mCm/uz3VynhR1seNMkXd8HSVxSSFENnr4MF9BAVNp3btukycOJVixXxNHcmsSHEjRCYexySz99Rdfrr8IMP2Pq3eoFIJD9ydZYFJIUT2S0xM4Pbt21SqVJkWLVrj4OBIo0ZNpGf4GaS4EeIZDAaF6f87y6PoZFJ1eiB97kynBiWo4JsPd2db+YUihMgRiqJw9Ohh5s6dhV6vZ//+o9ja2tK4cVNTRzNbUtwI8Q8Xb0Tw250ojl8MNW5rWLUQFYt7UL2slwmTCSHyotDQ+wQFfcovv/xI2bLlmDx5Gra20lucGSluRJ72KDqJq7ejuHY3it/vRqHVGQAo6OFAYU9HBgZUwMY6710jQghheiEh9+jaNQArKxVjxnxE9+69sLGRr+2skHdJ5CmKohAek8xXh2/w+52op+6vVMKDro1KyuKTQgiTCQ9/hLd3fooW9WHQoOG0atWGAgUKmjpWriLFjbBo4THJnPztAQ62NlwLjubm/RiSU/UZ9hnaoSJVSnnKEgdCCJOKiYlmyZIFHDiwl61bv8PHpxh9+8rp3S9DihthkXRpBkYu+dk4GfiJAvkcaOTnSYF8DtSvVFAmBQshTE5RFHbv3smiRXNJSEigV68+eHnJHL9XIcWNsBhpegN/hsSwZvfvxP19dWCAbk1LU79SAaysrLC3lX/yQgjzkZaWxtCh7/Hrr6epUsWPyZOnUbp0WVPHyvXkN73I9RRF4fvz99ny/U2erCxWspALBT0c6dG8NHYa+WcuhDAvaWlp2NjYYGNjQ9Wq1WjZsg0dOnTOk4tcZgf5rS9ytYNn7rH12F8AWAH1Kxfk7calcLJXmzaYEEI8x4kTPzN79qd88sksqlWrwdChI00dyeJIcSNyHa1Oz4+Xwzh45p5xpe1a5bzp0+oN6aURQpit8PBHzJ8/m8OHD+DrWxxra2tTR7JY8k0gcoXwmGQOnbkHwLF/XGCvafUidG1UEo1afkkIIczX9u1bWbhwDjqdjmHDRvHuu/3RaDSmjmWxpLgRZi05NY0Jn58mLlFr3GatsqKtvy/t/H1RqeRsJyGE+UtKSqJy5apMmDAFH59ipo5j8aS4EWbpzoM4Dp65x9nr4QA42NrQuVFJGlQpiLVMuBNCmLn4+HhWrlxCxYpVaNOmHT17BtKr17ty+YkcIsWNMCvxSVqW7/iNm/djAXB3tiWgni8NqxY2cTIhhMicoigcOXKIefNm8vjxYwYMcAGQs6BymBQ3wizo0vRM/+IcoRGJAFQskY/At8ri6WZv4mRCCJE19++HEBQ0nRMnfuaNN8qzaNFKKlasZOpYeZIUN8IkFEXh8q1IfrsVyfV70TyITDLe19bfl45vFpfuWyFErnLjxnUuXbrAuHETefvtHrLIpQnJOy9yVHJqGmf+eMTBM/cIj04GwMbaiiJejpQo5Eqvt8rIKtxCiFzj/PmzBAffpVOnrjRu3Iy9e7/H3d3d1LHyPCluRI648yCOk7895PilUPQGBZWVFYEtylKznDeOdnLBPSFE7hIVFcXixfPYvXsnJUqUpF27DqjVailszIQUNyJbRMensH7fH9x5GGecRwNQ0MOBHs3LUKaIK2obuTaNECJ3MRgMfPfdDhYvnkdiYiL9+g1kwIAhqNXyR5o5keJGvHardl01nsKtUatoVLUQ8ck6GlUtTDlfd1Qyl0YIkUvdvn2LTz+dQpUqfkyaNI1SpUqbOpJ4BiluxGv15aE/jYVN/zbl8K9YQCYGCyFyteTkZH755UeaN29JqVKl+d//NlOxYmU5vduMSXEjXosTvz3glysP+DMkBntbaz6f0BxdijbzBwohhBn76afjzJ79KQ8ehLFr1xsUK+ZL5cpVTR1LZEKKG/FKouNTmbr+VxKSdQDUeMObvq3ewM3ZlggpboQQudSjRw+ZO3cmR48eoUSJkqxdu5FixXxNHUtkUY4UN+fOnWPq1KmEhobi7+/P3LlzcXJyyrDP9evXmTRpEnfu3MHX15dp06ZRuXLlnIgnXkJ0fCo/Xwlj1893APB2s2dwhwr4FnAxcTIhhHg1Wq2WXr26EhcXx4gRowkM7ItaLYtc5iZWiqIo2XmA5ORkmjZtSlBQELVr12bixInkz5+f8ePHZ9gvICCAfv360b59e7755hs2bNjAoUOHXuhYkZEJGAzZ+nLyvJNXH7B27x8ZtlUp6cGIzpUzLGLp5eVMRER8TscTzyHtYX6kTcyLl5czp05doGTJUlhZWXHs2FFKly5DkSJFTR0tT1KprPDwcMp8x+fI9p6b06dPU7hwYRo2bAjA8OHD6dWr11PFTUhICIqioCgKKpUKW1vb7I4mXsAvVx6wfn/GombMO1UpUcgFe1sZ3RRC5F5xcXEsWhTExo0bCQqaT8uWbWjcuKmpY4lXkO3fSsHBwfj6+hpv+/j4EBkZSUxMDG5ubsbtffv2ZcKECUyaNAlbW1u++OKLFz7Wq1R54tlCIxJYtvUSv9+OBKCItxMfvVsTn/zOmZ4F5eXlnBMRRRZJe5gfaRPTUhSF3bt3M23aNB4/fky/fv3o0KENzs7SLrldthc3iYmJ2Nv//+KHNjY2qNVqUlJSMgaxsWHZsmU0bNiQb7/9lvfff58DBw68UA+ODEu9PteDo5n79cUM24IG1SG/uwMAjx8n/OfjpcvdvEh7mB9pE9ObOnUi3323g/LlK/LFF19QsGBxUlIgJUXaxdRedVgq20/St7e3JzU11Xg7LS0NnU6XoeC5cuUK33//Pc2bN0ej0dCzZ080Gg1nz57N7njiGf74R2FjY61iVJfKrB7T0FjYCCFEbqXVatHp0s/kbNq0OR99NJkvv/xGTmCxMNnec1O8eHEOHz5svB0cHIy7uzuurq7GbQ8ePECn02UMZmMjK6rmsAs3Ili+4zfjbQ8XW+YNrWfCREII8fqcPXuamTM/oU2b9gwYMJgGDRqbOpLIJtnec1OnTh2Cg4M5evQoKSkprFy5klatWmXYp2rVqty/f58dO3ZgMBjYtWsXcXFxUknnoJv3YzIUNoMCKkhhI4SwCFFRkUyePJ4BA/qQlpZGhQoVTR1JZLMcGZZasWIFixcvxt/fn9TUVMaMGUNYWBh+fn6EhYWRP39+VqxYwRdffEHNmjX5+uuv+eyzz3BwkGGQnJCq1RP01QUAOjYowfqPmlC7fH4TpxJCiFd37NhROnRozcGD+3nvvcFs27YHf//6po4lslm2X+cmJ8mE4hcX9jiRyWvPAFC/UkH6tSn3Wp5XJkuaF2kP8yNtkr0URcHKyopr166yePF8PvroY0qUKPnc/aU9zIvZX+dGmK87D+L49ItzAFirrOjb+g0TJxJCiFeTnJzEqlXLSU5OYtKkaZQvX5HPP/+fqWOJHCZLmuZR5/+MMBY29SsXZM24xrJ6txAiVzt+/Ac6dWrLxo3r0ev1GAwGU0cSJiI9N3nQ1TuRrNiZPnm4w5vFCahX3MSJhBDi5YWHPyIo6FOOHfuekiVLs2HDJvz8qps6ljAhKW7yEK1OT9CmCwQ/TB9Xbla9iBQ2Qohcz2AwcPnyRUaN+pBevd5FrVabOpIwMSlu8pA1e68R/DCeAvkcGNG5EgU9HE0dSQghXsqVK5fYv38P48dPpkCBguzffxQ7OztTxxJmQubc5BFxiVrO/xkBwKTA6lLYCCFypbi4WGbMmMq773bn2LGjhIc/ApDCRmQgPTd5xNhVJwHo2bwMjnbSZSuEyF0URWH//r0sWDCbmJhoevYMZMiQETg6yoLJ4mlS3OQBh8+GoEtLP2ugafUiJk4jhBAvLiUlmSVL5lOoUGFWrlzDG2+UN3UkYcakuLFwf96LZsvRmwDMGVzXxGmEECLrUlNT+fbbLbz9dnfs7R1Yv/4rChYshLW1tamjCTMnxY0F0+r0zNmcvrp3W/9ieLnZZ/IIIYQwD6dPn2TWrE+4dy+YggUL0rTpWxQpUtTUsUQuIcWNBVu//w8ACno40KnB8y87LoQQ5iIy8jHz58/mwIG9FC1ajFWr1lG3riziK16MFDcW6kFkIueuR1C5pAejusjq6kKI3GHixLFcuHCOQYOG0a/fQGxtbU0dSeRCUtxYqG9++AtbjYp+bcrJsgpCCLP255/XyZ8/P25u7owdOwEbGxt8fUuYOpbIxeQ6Nxbo9ztRXLkVSVt/X1wcNKaOI4QQz5SUlMiCBbPp0aMzn3++CoBSpcpIYSNemfTcWBi9wcCWH27i5WZHs+oy+U4IYX4UReHYse+ZM2cmjx49pHPntxk0aKipYwkLIsWNhfn5ygNCIxIZ2qEiahvpmBNCmJ8NG9awdOlCSpcuw5w5C6latZqpIwkLI8WNBUlOTWPXT7cpU8SV6mW9TB1HCCGMdDod8fHx5MuXj9at22FjY0P37r1lkUuRLeRPewuy99Rd4pJ0vNO0tEwiFkKYjUuXLtCjR2cmTBiDoigUKFCQwMB+UtiIbCPFjYWIiEnmyNkQ/CsWoHhBF1PHEUIIYmNjmD79Y/r06UF8fDzduvWSP7xEjpBhKQux7fgtVCorOjeUi/UJIUzv6tXfGDFiEHFxsQQG9mPw4GE4ODiaOpbII6S4sQA378dw9no47esXx91ZLnglhDCdtLQ0bGxsKF68ONWqVWfQoOGUKVPW1LFEHiPDUrmcQVHYcvQmbk4aWtbyMXUcIUQelZKSwooVS+jRows6nRZHRycWLFgmhY0wCSlucrkzvz/izoN4Ojcsia1GVsoVQuS8kyd/oWvXANasWUXp0mVISUk1dSSRx8mwVC6WpjewZu81ihVwpm7FAqaOI4TIYxISEpgxYwoHD+6nWDFfPv/8f9SqVcfUsYSQ4iY3u3o7CoCGVQuhkjMQhBA5zM7OjgcPHjBkyAj69h2ARiPLvQjzIMNSudi5P8Oxt7WhfqWCpo4ihMgj/vjjd4YNG0hsbAw2NjZs2LCJQYOGSWEjzIoUN7nUpb8ec/LqQ6qX9cLGWppRCJG9EhMTmDcviJ49u3L9+jWCg+8CoFLJ7x9hfrL0r/L8+fN8+OGHBAYG8vjxY5YvX46iKNmdTTzHpiM3WLrtCgANqhQycRohhKX7/vtDdOzYhs2bN9K58zvs3LmfypWrmjqWEM+VaXGzd+9eRo0aRaFChfj9998xGAzs2bOHRYsW5UQ+8S8nrz7g6Pn7aGxUTOhVjVKFXU0dSQhh4fbu3Y27ez42btzCpElTcXGRq6AL85ZpcbNy5UpWr17NBx98gEqlwtvbm7Vr17Jz586cyCf+4eKNCNbu/QNHOxvmDK5L6SJupo4khLBAOp2W9es/Nw49TZ8+i02bvqVSpSqmDSZEFmV6ttTjx48pX748gHFNkEKFCpGaKtcxyEl6g4HlO38D4IN3quLqJFciFkK8fhcunGPGjGncvv0Xer2BAQMG4+IiPcQid8m056ZChQps3Lgxw7bdu3dTtqxcdTKnJKXoGLvyJIoCVUt5ysKYQojXLiYmmmnTJtGvXy+Sk5NYunQVAwYMNnUsIV5Kpj03kyZNol+/fnz77bckJSXRrVs3QkJCWLt2bU7kE8CSbVeISdBSsrALQzpUNHUcIYQF2rhxPXv3fkffvgMYOHAI9vYOpo4kxEvLtLgpVaoUBw8e5Pjx44SFheHt7U3Dhg1xdZVuypxwKyyWm/djAZjYq7pxaFAIIV7VrVt/kZqaQvnyFenffxCtW7ejVKkypo4lxCvLdFhqyJAhODg40Lp1a9577z0CAgJwdXWlZ8+eOZEvT7v3KJ6ZG88D0K91OSlshBCvRXJyMkuXLuSddzowb14QAI6OTlLYCIvxzJ6b0NBQ4zybX375haCgoAz3x8fHc+vWrexPl4fpDQambTgLwNAOFanxhreJEwkhLMEvv/xEUNB0QkPv065dB0aPHmfqSEK8ds8sbgoXLoyNjQ1RUVEoikJcXFyG+9VqtVznJpt9cfBP489S2AghXoeffjrGyJFDKF68BGvWfEHNmrVNHUmIbPHcOTdjx44FoGzZsvTp0yen8gjgfweu88uVBwB89mEj04YRQuRqer2ee/eCKV68BP7+bzJp0jTat+8ka0EJi5bphOI+ffpw9epVwsPDjUsu6HQ6bt68yYgRI7I9YF4zdOGPpGj1AIzoXAm1jazbIoR4OdeuXWXGjKk8eBDG7t2HcXZ2pmvXbqaOJUS2y7S4WbBgARs2bMDZ2RmDwYDBYCAhIQF/f/+cyJenPIhMNBY2n33YELWNtYkTCSFyo/j4eFauXMI332wmXz4PPvpoCk5OTqaOJUSOybS42bFjB19//TXJycl8++23zJs3jwULFhAZGZkT+fKU326lv6fvtiwrhY0Q4qU8fhxB9+6dePz4Me+804Nhw97H2dnZ1LGEyFGZFjepqalUqlSJmJgYrl27BsDQoUNp3rx5tofLS9L0Brb88BeALIYphHhhSUmJODg44unpRdu2HWjW7C0qVKhk6lhCmESmEzoKFSrEnTt3cHNzIyoqioSEBACSkpKyPVxesvn7m8afC3tJ97EQImu0Wi1r1qymRYvGxoUuR40aI4WNyNMy7bnp1q0b3bp147vvvuOtt96if//+qNVq/Pz8ciJfnvAwKonjF0MBWDWmoYnTCCFyi3PnfmXmzGncuXObZs1aYG9vb+pIQpiFTIubHj16UK5cOdzd3Zk0aRIbNmwgISGBfv365US+PGHjwesADO9UCVu1zLURQvw3RVH45JPJ7Nq1nUKFCrNs2We8+ab8YSTEE5kWN0CGXppBgwYB8MMPP9CkSZPsSZWHKIrC9XsxAFQr42XaMEIIs6YoClZWVlhZWeHi4kq/fgMZMGCI9NgI8S/PnXMTFRXFmDFjaNeuHUFBQeh0OgBiY2P58MMPGT58eI6FtGQPo9LnLtWrWMDESYQQ5uyvv27Qv39vzp9PX5blgw/GMXLkB1LYCPEMzy1uJk2aRFhYGF26dOH06dOsXbuWmzdv0rFjR65cuWJce0q8vAeRiUxacwaA6mVliQUhxNOSk5NYsmQB3bp14vbtv4iNjTV1JCHM3nOHpS5cuMCePXvw9vamYcOGDBkyhM2bN9OsWTPGjx+PnZ1dTua0SHtO3gWgeEEXqpb2NG0YIYTZOXHiZ+MVhtu378T774/F3d3d1LGEMHvPLW50Oh3e3um9Cb6+voSEhDBmzBj69u2bY+EsWfDDeK7diQLg43drmDiNEMIc3b17B3t7e9at+5Lq1WuaOo4QuUaWJhRD+krggYGB2Zklzzh7PZxVu64C0KfVGyZOI4QwF2lpaWzZsgkvLy9atGjNO+/04O23u6FWyyKXQryILK/KqFarsbaW05RfVVyilk2H/wTg/a6VaVClkIkTCSHMwW+/XaFnz67Mnx/Ezz//CICNjY0UNkK8hOf23Gi1WoKCgoy3k5OTM9wGmDBhQpYOcu7cOaZOnUpoaCj+/v7MnTv3qUXcoqKimDp1Kr/++itubm5MnjyZN99880Vei9lTFIXPdv9OUqqe6f1rUUSuRCxEnhcXF8fy5Yv59tuv8fT0Yt68xTRr1sLUsYTI1Z7bc9OuXTvi4uKM/7Vt2zbD7bi4uCwdIDk5mZEjRzJu3DhOnz6NnZ0dK1aseGq/0aNHU6hQIU6cOMGUKVMYPXo0qampL//KzNDPVx7wR3A0beoWk8JGCAHAhQvn2LZtC92792bnzv00b94SKysrU8cSIlezUhRFyc4DHDt2jJUrV/Ltt98CcPv2bXr16sXJkyeN+4SFhdGxY0d++eUX1Go1ANevX6dEiRJoNFnvko2MTMBgyNaX80pWf3eVX/8IZ8XoBtjbZnm6U67k5eVMRES8qWOIv0l7mJd794K5f/8W/v7pF0INDr5LsWK+pg2Vx8lnxLyoVFZ4eLx8J0CW59y8rODgYHx9fY23fXx8iIyMJCYmxrjt+vXrFC9enIULF+Lv70+HDh1ITEx8ocImN/j1j3AA7DQyd0mIvEir1fLZZyvo0qUdU6ZMITk5GUAKGyFes2zvPkhMTMxwBc30CXJqUlJSjNvi4+O5cuUKTZo04fjx43z//fcMHz6cw4cP4+zsnOVjvUqVl91CI9JXU69cyhNvbxcTp8kZXl5ZbzuR/aQ9TOuXX35hwoQJ3L59m4CAAKZNm0b+/HLxTnMinxHLke3Fjb29fYa5M2lpaeh0ugwFj1qtxsHBgQEDBmBlZUXr1q1ZtWoVV65coV69elk+ljkPSx05dReAFjWL5omuT+niNS/SHqYVGnqf7t27U6hQYVauXIO//5vSJmZG2sO85NiwlE6nIzg4GEVReJFpOsWLFyc4ONh4Ozg4GHd3d1xdXY3bfH19SUlJMa5fBWAwGF7oOOZu+4+3ASjs5WjiJEKInGAwGDh7Nn15lcKFi7B48Uq2bduDv79lnQUqhDnKtLhJSUlh0qRJVKlShfbt23P79m1atmxJSEhIlg5Qp04dgoODOXr0KCkpKaxcuZJWrVpl2KdcuXL4+PiwaNEi9Ho9+/btIyoqiho1LOPKvZGx/z8E5+JgWfOIhBBPu3HjT/r06c6AAe/yxx+/A9CgQSNZtkaIHJJpcRMUFERcXBx79+5FrVbj4+ND/fr1+eSTT7J0AHt7e1asWMHixYvx9/cnNTWVMWPGEBYWhp+fH2FhYVhZWbFmzRpu3LhB7dq1WbVqFcuXL7eYXwQ7froFwMTe1U2cRAiRnZKTk1i4cC7du3ciJOQen346mzfeKG/qWELkOZnOuTl69CgHDx7EyckJKysr1Go148ePp379+lk+SLVq1dizZ0+GbU5OTly8eNF4u3Dhwqxbt+4FoucO0fGpnPr9EQC+BWSymhCWSq/X06vXO9y6dZNOnboyatQYXF3dTB1LiDwp0+LGxsYGrVYLYJwDk5SUlGFCsHi+GRvPAdC7RVlsrLP9zHshRA6LiAjH09MLa2tr+vcfSMGChfHzq2bqWELkaZl+27Zo0YJRo0Zx5coVAO7evcukSZNo3rx5tofL7Xb/cofo+PQzxRpWlTWkhLAkOp2OL75YR7t2Ldi/P71nunXrdlLYCGEGMi1uxowZQ9myZQkMDCQ+Pp6AgADc3d354IMPciJfrqUoCrt+uQPA4hH1Ucnl1IWwGJcvX6Rnzy4sWjSPWrVqU7WqFDRCmJNMh6X0ej2TJ09m8uTJREVF4ebmhkolwyuZmbQm/RRQJ3s1Lo5yhpQQlmLlyqV8/vlK8ucvwMKFy2jcuJmsBSWEmcm0uPH396dly5a0b9+eOnXq5ESmXO/b43/xMCoJgKBB8p4JkdspioJer8fGxoZy5SrQq9e7DBkyAkdH870quhB5WaZdMFu2bMHT05OJEyfSuHFjFi1axO3bt3MiW650KyyWA6fvAemFjaOd2sSJhBCvIjj4DoMH92PDhjUANG7clA8/nCCFjRBmLNPipmzZsowZM4YffviBefPmERsbS+/evXn77bdzIl+uoigKMzeeB6Bbk1Lkd3cwcSIhxMtKTU1l1apldOkSwO+/X8XDw9PUkYQQWZTltaWSkpIIDQ3l4cOHaLVaChYsmJ25cqWl29LPKCuW35m3avmYOI0Q4mVdunSBjz+eQEhIMK1atWXMmPF4enqZOpYQIouydBG/vXv3cuzYMd544w3at2/P3LlzcXHJGytbZ9X+08FcvhUJwPtvVzFxGiHEq9BoNFhbq1i1ah1162Z98V4hhHnItLiZMWMGAQEB7Ny5k+LFi+dEplxp2/H0JRZGdamMq5wdJUSuYjAY2L59K8HBd/jwwwmUL1+R7dv3Ym1tbepoQoiXkGlx88MPP8hpjpkYueRnAGysrahSSsblhchNrl//g5kzp/Hbb5epXbsuOp0WtVojhY0Qudhzi5vu3bvz9ddf07Fjx+cWNzt37sy2YLnFw6gkEpJ1AMwaKKd9C5FbJCUlsnLlUjZv/hI3N3dmzpxH69Zt5Y85ISzAc4ubHj16APDuu+/mWJjcaMP+PwAY3L4Cnq6y3pYQuUVcXBw7d26jU6eujBz5AS4urqaOJIR4TZ5b3LRr1w6AqKgo+vfv/9T9ixYtyr5UuYRBUbh5PxaAmm94mziNECIzYWGh7Nq1nSFDRlCgQEH27DlCvnz5TB1LCPGaPbO4iYyM5NKlSwAsW7aM4sWLG1cEB4iPj2fjxo2MHj06R0Kaq6u3owAoVdhVurKFMGM6nY6vvvqCzz5bgZWVFa1ataV48RJS2AhhoZ5Z3Dg5ObF69WoiIyNJTU1lxowZGe7XaDQMGTIkRwKas5NXHwDQpVFJEycRQjzPxYsXmDlzKn/9dZNGjZoyfvwkChYsZOpYQohs9MzixtbWlm+//RaA4cOHs3z58hwNlRuk6vScux5B9bJelCnqZuo4Qohn0Om0TJz4IYqisGjRCho3bmrqSEKIHPDcOTcJCQk4OTkxe/ZsEhISnrmPk1PeXFtFURQ+++53DIpCmSJupo4jhPgHRVE4fPggjRs3RaPRsHjxSooWLYqDg6Opowkhcshzi5sGDRpw4cIFatSo8dR8EkVRsLKy4o8//sj2gObo9LVHXPrrMQDVysgl2YUwF3fu3GbGjKmcP3+WKVM+pVOnrpQt+4apYwkhcthzi5t9+/YB6csviIzuPYoH4ON3a+DhamfiNEKIlJQU1q37jA0b1mJvb8/kyZ/QoUNnU8cSQpjIc4ubJwtjFi5cmOTkZOzt7dHr9ezfvx83NzfefPPNHAtpbg79GgJAUe+8OSwnhLmZPHk8339/iLZt2/PBB+PIl8/D1JGEECaU6fIL3333HTNnzuTXX39l7ty57N27FysrK3r37s2gQYNyIqNZiU1INf5sY60yYRIh8raIiHA0Gg2urm68995g3n67O7VqyVXChRCQ6bfzunXrWLJkCXq9nu3bt7N06VK2bNnC5s2bcyKfWUnTG4wLZDarUcTEaYTIm/R6PVu2fEXHjq1ZunQhAG+8UU4KGyGEUaY9Nw8fPqRu3bqcO3cOa2trqlevDqRfyC+vWbfvD85ce4Sbk4a2/r6mjiNEnvPHH7/z6adTuXbtKrVr+xMY2M/UkYQQZijT4sbb25uff/6Zffv2Ua9ePQD2799P0aJFsz2cuUn8e4HMBcPqyRWJhchh3323g08+mYy7ez6CgubTsmUb+RwKIZ4p0+Lmww8/5IMPPsDJyYn169dz6tQpJk2axLJly3Iin9m4cusxV+9EEVDPV36hCpFDFEUhOTkJBwdHateuyzvv9GTIkBG4uLiYOpoQwoxZKf9cNOo5nlzXBiA1NRWdTmeWF/CLjEzAYMj05byw5NQ0Pl53Blu1NdP61kJtIxOJM+Pl5UxERN4bujRXubE9QkPvExT0KTqdltWr11vcHxW5sU0smbSHeVGprPDwePk6I9OeG4ADBw6wfft2Hjx4gIeHBwEBAXTt2vWlD5rb7PjpNtFxqUzoXV0KGyGymU6nZePGDaxZswqVSsXQoaMy/IElhBCZybS42bx5MytXriQwMJAiRYpw7949lixZQlJSEu+++25OZDSpv0Jj+eH8fZpUK0Kpwq6mjiOERQsOvsPo0SO4ffsvmjZtzrhxk8ifv4CpYwkhcplMi5uNGzfy+eefU758eeO2Bg0aMGLECIsvbnRpBjbs/wN3F1s6NSxh6jhCWKwnPTOenl64urqydOkqGjRobOpYQohcKtMxlsjISMqWLZthW5kyZYiNjc22UObi4JlgHkQmEdiiLPa2WRrBE0K8AEVR2LVrO/369UKn0+Lo6MSGDZuksBFCvJJMi5ty5crx1VdfZdi2adMmypUrl22hzMWV25GUKuxK5ZKepo4ihMW5desv+vfvzbRpk1AUhZiYGFNHEkJYiEy7I8aNG0ffvn3ZunUrhQoVIiwsjOjoaNauXZsT+UxKqzPg4SILYwrxOmm1WlavXs7GjetxdHRk6tQZtG/fCZVKJusLIV6PTIubihUrcujQIX744QeioqIoWLAgDRs2zBPXmbgfkUBBDwdTxxDColhbW3P69Alat27H+++PJV++fKaOJISwMP9Z3Jw4cYIbN25Qs2ZNunTpklOZzMJvtyNRFEhKSTN1FCFyvUePHrFq1VLef/9D3NzcWb9+E3Z20isqhMgez+0H/uabbxg2bBj79u2jV69e7N69OydzmdyhX+8B0KZuMRMnESL30uv1bN68kU6dWnPgwF6uXLkMIIWNECJbPbfnZuPGjXzxxRdUqVKFY8eOsWzZMgICAnIym8koikJCkg6NWkVZH3dTxxEiV7p69TdmzpzKH39cw9+/PhMmTKFoUR9TxxJC5AHP7bl58OABVapUAeDNN9/k/v37ORbK1O4+jOdeeAJvNy5l6ihC5Frr13/O48cRzJmziBUr1khhI4TIMc/tufnnpc5tbPLONV4MisKnX5wD4A3ptREiyxRF4fDhg7zxxhsUK1acSZOmotHY4uzsbOpoQog85rk9N1lYT9Minbr60PhzIU9HEyYRIvcICbnHsGEDGD9+NF9/nX5dLA8PTylshBAm8dwuGa1WS1BQkPF2cnJyhtsAEyZMyL5kJnLwTPpE4gXD6pk4iRDmT6vV8sUX61i7djU2NjaMHz+Jt9/uYepYQog87rnFTbt27YiLizPebtu2bYbbligmIZXQx4lobFS4O9uaOo4QZu+LL9azYsUSmjdvydixE/D2zm/qSEII8fzi5t+9NHnBb7cjAWhRSyY+CvE8UVFRREU9plSpMvTo0YsKFSrg7/+mqWMJIYSRXO/8Hzbsvw6Af6UCJk4ihPkxGAzs2PEtHTq0YuLEsSiKgqOjkxQ2Qgizk3dOg8pEfJIWAJWVFfndZckFIf7pr79uMGPGNC5dukC1ajWYOHFqhjMqhRDCnEhx87cnvTbdmsq1bYT4p4sXLzBgQCBOTk5MmzaT9u07SWEjhDBrWS5udDodYWFh+Pikz0extF9uIeHxAFQr42XiJEKYh8ePI/D09KJy5Sq8995g3nmnJ+7ucu0nIYT5y3TOTUpKCpMmTaJKlSq0b9+e27dv07JlS0JCQnIiX464H55AZFwq1ct4kc9F1rwRedujRw8ZM2YEXbu2JzY2BmtrawYPHi6FjRAi18i0uAkKCiIuLo69e/eiVqvx8fGhfv36fPLJJzmRL0fsOx0MgJe7vYmTCGE6aWlpfPnl/+jYsTUnTvxM7959cHCQ+WdCiNwn02Gpo0ePcvDgQZycnLCyskKtVjN+/Hjq16+fE/myXVySljPXHgHQtVFJE6cRwjTi4+N5771A/vzzD+rVa8DEiVMoXLiIqWMJIcRLybS4sbGxQatNP5PoyZIMSUlJ2NtbRi/H6l1XAahfuaDFzSMSIjNpaWnY2Njg7Oz899yaQTRr1kI+C0KIXC3TYakWLVowatQorly5AsDdu3eZNGkSzZs3z/Zw2S1Fm8b1ezEA9GtdzrRhhMhBiqJw4MBe2rV7i+DguwBMmjSN5s1bSmEjhMj1Mi1uxowZQ9myZQkMDCQ+Pp6AgADc3NwYPXp0lg9y7tw52rRpQ9WqVRk6dCgJCQnP3ff27dtUqlSJiIiILD//y0pMTgPAv6JctE/kHcHBdxkypD8TJnyIu3s+0tLSTB1JCCFeq0yLG41Gw+TJk7l06RInT57k0qVLzJw5E0fHrK2YnZyczMiRIxk3bhynT5/Gzs6OFStWPHNfg8HA5MmTjcNg2S3u7wv3+ZX2zJHjCWFqa9eupmvXAK5evcJHH33Ml19+Q8mScm0nIYRlyXTOzcaNG597X2BgYKYHOH36NIULF6Zhw4YADB8+nF69ejF+/PhnHqt8+fKcP38+0+d9HRKTdQA42atz5HhCmFpUVBRNmjRjzJiP8PLyNnUcIYTIFpkWN0eOHMlwOyYmhtu3b/PWW29lqbgJDg7G19fXeNvHx4fIyEhiYmJwc3Mzbg8JCeHbb79l69atfPnll1l/Ba/gyVlSXm6WMTlaiH+LjHzMwoVz6dfvXUqWrMCYMeOxtrY2dSwhhMhWmRY3zyo0Dhw4wA8//JClAyQmJmY4s8rGxga1Wk1KSopxm6IoTJ48mfHjx2d5uOtZPDycXmj/5DQDAKWKe2KtkkmUr5uXl7OpI+RZBoOBTZs2ERQURFJSEvXr16VOnTqmjiX+RT4j5kXaw3K81NpSLVq04OOPP87Svvb29qSmphpvp6WlodPpMhQ833zzDd7e3jRo0OBl4hhFRiZgMChZ3j8uPpVyxdyJinz+BGfxcry8nImIiDd1jDzpxo0/mTFjCleuXKZGjVpMmjSNWrWqSHuYGfmMmBdpD/OiUlm9cIfFP2Va3Pz7zCatVst3332Hh4dHlg5QvHhxDh8+bLwdHByMu7s7rq6uxm1Hjhzh4sWL1KhRw7itZcuWfPbZZxm2vW6JKToKe758T5EQ5ujs2TOEhNxjxow5tGkTIKd2CyHynEyLmxo1amT45agoCi4uLsyaNStLB6hTpw4TJ07k6NGj1KtXj5UrV9KqVasM+6xbty7D7bJly3Lw4EG8vLJ3EcuklDQc7GRhdJH7HTt2FINBT9Omb/HOOz1o2zYAV1c3U8cSQgiTyPSb/dChQ9jY/P9u1tbWeHh4oFZn7Qwje3t7VqxYwdSpUxk7diz+/v6MGTOGsLAw2rRpw759+yhUqNDLv4JXEJ+kw8FOzpQSudeDB2HMmTOT48ePUqtWHZo0aY6NjY0UNkKIPC3T4mbQoEFs27YNJ6eXH/uqVq0ae/bsybDNycmJixcvPnP/P//886WPlVXR8akYFAUXB022H0uI102n07F580ZWrVoOwPvvj6Vnz0AZghJCCLJQ3Oh0OhITE1+puDFHqTo9AI72Miwlcp+zZ0+zaNE8GjZszPjxkylUqLCpIwkhhNnI9Ju9cuXKdOzYkVq1auHt7Z3hL8MJEyZka7jsYlAU/nfgOgAF88mEYpE7xMXFcvnyJd58syH+/m/yv/9tpkoVP+mtEUKIf8m0uLGzszNeXTg+3jJOk7sdFseNkBiKF3ShVBHXzB8ghAkpisL+/XuYP382KSkpHDp0DBcXV6pWrWbqaEIIYZaeW9wMHDiQzz//nKCgoJzMkyPuPogDoFtTWVNHmLe7d28zc+YnnD17hooVKzN58ie4uEhBLoQQ/+W5xc25c+dyMkeOURSFzd/fBKB4QRcTpxHi+aKioujWrRM2NmomTZpGp05dZekEIYTIgjw3m3b7j7cBcHXSYGOd6aLoQuS4W7f+omTJUuTLl4+PP55O7dp18fTM3ms+CSGEJXlucaPVajMdksqNE4qPXwwFYFjHSiZOIkRGjx9HsGDBHA4c2MuGDZvx86tGmzYBpo4lhBC5zn/23MTFxeVUjhyhKApJqWk0qlqIUoVl3oIwD3q9nu3bt7J06UJSU1MYNGgY5ctXMHUsIYTItZ5b3Gg0GoubTByfpAMgRas3cRIh0imKwtCh73HmzClq167LxIlTKFasuKljCSFErvbc4kZRsr66dm4xdf2vAJTzdTdxEpHXJScnYWdnj5WVFS1btiEgoBOtW7eVa9YIIcRr8NwZtdm5Grcp6NL0xCZqAahboYCJ04i8SlEUfvjhCB06tGb//vQlSTp27EKbNu2ksBFCiNfkuT03a9asyckc2e74xTAAWtX2kbOkhEmEhYUye/an/PTTccqUKYuPTzFTRxJCCIuUZ04Fj45PBeDNKqZZgVzkbTt2fMvcubOwsrLigw/G0aNHIDY2eebjJ4QQOSrP/Hb9/W4UAF5udiZOIvISRVGwsrLCzc2dOnX8GT9+EgULSoEthBDZKc8UN/mcbQkJT8BaJUNSIvvFxESzZMlCChUqzIABg2nSpBlNmjQzdSwhhMgT8sw3vZWVFT75nUwdQ1g4RVHYvXsnHTu2ZvfuHWi1qaaOJIQQeU6e6bmJTZQvGZG9goPvMH36FM6fP0vlylWZPPkTypQpa+pYQgiR5+SJ4iY2UcudB/HULp/f1FGEBUtMTOT27b/4+OPpdOzYBZUMgQohhEnkieImKi4FgEol8pk4ibA0J0/+zKVLFxk6dCTly1dk//4fsLe3N3UsIYTI0/LEn5ZPllvwcJEzpcTrER7+iHHjRjN06ACOHDlIcnISgBQ2QghhBvJEz82jqCRTRxAWQq/X8+23X7N8+WK0Wi1Dh46kT5/30Gg0po4mhBDib3miuElMSV8ws7CXnC0lXk1k5GOWLl1I5cpVmThxqlxlWAghzFCeKG5CwhOw01jjZK82dRSRCyUkJLBnz066deuFt3d+vv56Bz4+xWQtKCGEMFN5orh5HJtinHcjRFYpisKRI4eYN28mjx8/pmLFKlSqVJlixXxNHU0IIcR/sPgJxYqiEBGTjF9pT1NHEbnI/fshDB8+iHHj3idfPk82bvyGSpUqmzqWEEKILLD4nptH0cnEJ+moUkqKG5E1BoOBYcMGEBERzocfTqBbt56yyKUQQuQiFv8b+96jeACK5Xc2cRJh7i5fvki5chXQaDRMnx5EgQIFyZ+/gKljCSGEeEEWPyyVvlimFYU8HU0dRZip6Ohopk6dyLvvduebbzYBUKWKnxQ2QgiRS+WBnpsEPF3tUNtYfB0nXpCiKHz33Q4WL55HQkICffsOoEuXd0wdSwghxCuy6OImIVnHtbtRNK9Z1NRRhBkKCvqUrVs3U7VqNSZPnkapUmVMHUkIIcRrYNHFzYUbEegNCrXLyYKZIl1ycjJpaWk4OzvToUMnypUrT/v2nWSRSyGEsCAW/Rv9zLVH5He3xye/XJlYwM8//0jnzm1ZsGA2AOXLV5TVu4UQwgJZ7G/12IRUrt+Lpla5/HIl2Tzu0aNHfPjhKEaMGIStrS1t2gSYOpIQQohsZLHDUmevh6MoUKu8DEnlZT///CMfffQBaWlpDB/+Pu++2w+1Wha5FEIIS2axxc2vf4RTxMuJwnIKeJ6UlpaGjY0NpUuXoU4df0aPHkeRIjKxXAgh8gKLHJaKjE3hr9BYapf3NnUUkcPi4+OZPftThg8fiKIoFChQkAULlklhI4QQeYhFFje3H8QB8EYxdxMnETlFURQOHdpPx46t2br1a4oXL4FOpzN1LCGEECZgkcNSq3ddBcDL1d7ESUROiIgIZ8qUCZw6dYLy5SuwZMlKKlSoZOpYQgghTMQii5sCHg48iEzCxVEmjuYFDg4OPHr0iPHjJ/H22z2wtrY2dSQhhBAmZJHDUml6A65OUthYsrNnz/D++8PQarU4Ojrx7bff0b17bylshBBCWGbPjcbGmsKecuE+SxQVFcXChXPYu/c7ChcuwoMHoRQrVlyKGiGEEEYWWdzo9AZZKNPCGAwGdu3azuLF80lKSqJ//0G8995g7O1lXpUQQoiMLK64MSgKUXGpVCvtZeoo4jVSFIVt27ZQunRpJk6cRsmSpUwdSQghhJmyuOImPlFLmt6Ah6udqaOIV5ScnMSGDWvp0aM3bm7urFixFjc3N1lOQwghxH+yuLGbyLhUAPK52Jo4iXgVP/74A506teXzz1fy00/HAXB3d5fCRgghRKYsrucmMi4FAA8X6bnJjR4+fMDcubP44YcjlChRivXrv6JatRqmjiWEECIXsbziJja9uPGUYalcafHi+Zw8+TMjR35A7959ZJFLIYQQL8zyipu4FOw01tjbWtxLs1i//XYZV1c3fHyKMXr0OEaMGE3hwkVMHUsIIUQuZXlzbmJT8HC1k7kZuUBcXBwzZ35CYGA3Vq1aBkD+/PmlsBFCCPFKLK57IyouRebbmDlFUThwYC8LFswhOjqKHj0CGTp0hKljCSGEsBAWV9xExqVQsoirqWOI/7B169cEBU2nfPmKLF/+GeXKVTB1JCGEEBbEooqbFK2exJQ06bkxQ1qtlvDwRxQpUpS2bQOwsbGhQ4fOsmyCEEKI1y5H5tycO3eONm3aULVqVYYOHUpCQsJT+1y4cIFOnTpRrVo1OnbsyIULF174OLEJ6de4keLGvJw5c4quXQMYOXIwaWlpODo60bnz21LYCCGEyBbZXtwkJyczcuRIxo0bx+nTp7Gzs2PFihUZ9klJSWH48OEMGjSIc+fOMWDAAIYNG0ZKSsoLHSv6SXEjp4GbhcjIx0ycOJZBg/piMBj48MMJ2NhYVGehEEIIM5Ttxc3p06cpXLgwDRs2xM7OjuHDh/Pdd99l2Cc8PJz69evTokULVCoVrVu3xmAwEBIS8kLHio7XAtJzYw6uX79Ohw6tOXz4IAMHDuXbb3fj71/f1LGEEELkAdn+Z3RwcDC+vr7G2z4+PkRGRhITE4Obm5tx29y5c437XLlyhdTUVIoWLfpCx4qJT8VaZYWrk1z4zVSSk5Owt3egdOnStGrVlu7de1G8eAlTxxJCCJGHZHtxk5iYiL29/f8f0MYGtVr93CGnBw8eMGrUKN5//33s7F6sByZVbyCfqx35vV1eKbN4cYmJiSxcuJCdO3fy/fffY21tzaJF80wdS/yDl5ezqSOIf5E2MS/SHpYj24sbe3t7UlNTjbfT0tLQ6XQZCp4nbt26Rf/+/Wnfvj19+vR54WPFxKVgr7YmIiL+VSKLF3Ts2FHmzJnBw4cP6NSpK9HRyeTLh7SDGfHycpb2MDPSJuZF2sO8qFRWeHg4vfTjs724KV68OIcPHzbeDg4Oxt3dHVfXjNei+f333+nfvz+DBg2ib9++L3WspNQ0HOxkwmpOSU1NZfz40Rw//gOlS5dh9uwFVK1azdSxhBBC5HHZPqG4Tp06BAcHc/ToUVJSUli5ciWtWrXKsE9cXByDBg1ixIgRL13YAKRo03CwU79qZJEJRVEAsLW1xd7egfffH8vmzdulsBFCCGEWsr24sbe3Z8WKFSxevBh/f39SU1MZM2YMYWFh+Pn5ERYWxqFDh4iIiGD+/Pn4+fkZ/7ty5coLHSs5VS89N9ns0qUL9Or1NsHBdwEICppPnz79UaulqBRCCGEecqQSqFatGnv27MmwzcnJiYsXLwLQtWtXunbt+srHSUrV4WArE8KyQ2xsDEuXLmT79q3kz1+AyMjHFCvma+pYQgghxFMsqptDpzPgKD03r92+fXuYPz+IuLhYAgP7MnjwcBwcHE0dSwghhHgmi6sEZM7N6/f7779RtGhRJk1aT9myb5g6jhBCCPGfLLC4sbiXlONSU1NZt+4zateuS/XqNRk1agxqtRqVKkeWIhNCCCFeicVVAjbW8gX8Kk6e/IWgoE8JCQnGYDBQvXpNbG1tTR1LCCGEyDKLK270eoOpI+RKERHhLFgwm4MH9+PjU4zVq9dTp46/qWMJIYQQL8ziihsnB5lz8zK+//4QR48eYfDg4fTtO0B6a4QQQuRaFlfc2Gks7iVlm+vX/+Dx4wjq129A167dqV+/IUWL+pg6lhBCCPFKpBLIgxITE1i1ahmbN39JiRIl8fevj42NjRQ2QgghLIIUN3mIoij88MMR5syZSUREOF26vMOIEaPlLCghhBAWxeKKG2uVlakjmK0rVy4xZsxIypQpy/z5S6hcuaqpIwkhhBCvncUVN0W85Mq5/6TT6bh69Tf8/KpRpYofCxYspWHDJtjYWFzTCyGEEEAOLJyZk2zV1qhtrE0dw2xcvHiebt06MWhQH8LDHwHQtOlbUtgIIYSwaBb1LZeq05s6glmIiYlmyZIF7Ny5jYIFCzF37mK8vfObOpYQQgiRIyyquPFwtTN1BJNLTEygS5cAoqOjePfd/gwePAx7ewdTxxJCCCFyjEUVN+V985k6gsk8fhyBp6cXjo5ODBgwhGrVqlO6dFlTxxJCCCFynEXNucmLUlJSWL58Ma1aNeH8+bMAvPNODylshBBC5FkW1XOTqs1bc25OnPiZoKDp3L8fQtu27SlevISpIwkhhBAmZ1HFTX53e1NHyDGffDKZnTu34etbnDVr/kfNmnVMHUkIIYQwCxZV3Fg6vV6PSqXCysqKcuUqULBgIfr0eQ+NRmPqaEIIIYTZkDk3ucS1a1fp3ftt9u/fA8Dbb3dn4MChUtgIIYQQ/yI9N2YuISGBFSsW8803m8mXz0NO6xZCCCEyYVnFjZVlrSv100/H+fTTKTx+HMHbb3dn2LD3cXFxMXUsIYQQwqxZVHFjp7asUTa9Xo+HhyeLFq2gYsVKpo4jhBBC5AoWVdzY2+bul6PTadm4cQMqlTV9+75H48ZNadCgEdbWsl6WEEIIkVUW1dVhq8m9RcD582d5552OLFu2iBs3rqMoCoAUNkIIIcQLyt1dHf+SG3tuoqOjWbRoLrt376RQocIsXbqaBg0amTqWEEIIkWvlvmrgP9jlwp6bBw9COXhwH/36DWDAgKHY2+edCxEKIYQQ2cGiihtXR1tTR8iSW7f+4sSJnwgM7Ef58hU5ePAY+fJ5mDqWEEIIYREsqrhR26gwGBRTx3iu5ORk1qxZxcaN63FyciIgoCNubu5S2AghXklyciIJCTHo9WmmjpJrhYerMBgMpo6Rp1hb2+Dk5Ia9veNrf26LKm7M2c8//0hQ0HTCwkIJCOjI6NHjcHNzN3UsIUQul5ycSHx8NG5uXqjVGqws7HpfOcXGRkVamhQ3OUVRFHQ6LTExEQCvvcCR4iYHxMREM378aAoUKMjatRupUaOWqSMJISxEQkIMbm5eaDS5Y1heCAArKys0Glvc3LyIjX0sxU1ukZaWxtGjh3nrrVa4ubnz2Wf/44033kCtlrWghBCvj16fJr9XRK6lVmuyZThViptscPXqb8yYMZXr16/h7OyCv399KlWqbOpYQggLJUNRIrfKrn+7Uty8RvHx8SxfvoitW7/G09OTuXMXU7duPVPHEkIIIfIUKW5eE0VRGDKkP9euXaVbt14MGzYKJycnU8cSQgiTql+/BnZ2dhn+Qi9XrgITJ06jQIECQPow/saN6zlwYB/R0ZF4enrTrl17unXrleEq7adO/cLGjRu4c+cWtrZ2NG7cjMGDh2NnZ5fjryurrl79jUOH9jNmzHhTR3mux48j+PTTKVy7dpUiRYry8cfTKVGi1FP7xcXFERQ0nYsXz+Ps7Ey/fgNp1aotADdv3mDOnBncuxdM0aI+jBkznvLlKxISco+1a1fxySdBOfqaLGr5BVO4fz8ErVaLlZUVI0d+wFdfbWX8+ElS2AghxN+++WYXR478zJEjP7Nr1wFcXd1Yvnyh8f5p0yZx4cI5Zs9ewOHDPzF79gJOnz7JzJnTjPscPXqEefOCGDhwKPv3/8D69V8RGhrCJ59MNsEryrqlSxfQu3cfU8f4T3PmzKB8+Yrs3/8DbdoEMGvW9Gfut3795+TLl4+9e48wa9Y85s8PIjz8EQAzZkylS5d3OHToOO3adWD69CkAFC3qg52dPWfOnMqx1wNS3Lw0rVbLmjWr6NSpDRs3rgegVq06lC9f0cTJhBDCfDk6OvHWWy25e/cuAJcuXeDq1SssWLCUkiVLoVKp8PUtzuzZC/j119NcvXoFRVFYuXIJEyZ8jJ9fdVQqFR4enkycOBVraxVJSUlPHSck5B7Dhw+kefMGvPtud65duwpAly7tuHr1N+N+T26HhYXRuXNbxo4dRZs2TZk0aSxLliww7vfbb5d5550OANy7d5fhwwfSsmVjhg59j+Dgu898rb/+ehpnZxe8vfMD8PPPx+nXryctWzaiffuW7Ny5DYALF87x3nuBDBjwLu3btyQpKZGrV6/Qr18vWrZszNixo3j8OP2U6aSkRD799GM6d25Lkyb1GDlyMFFRkU8de+PG9TRv/uZT/12+fDHDfomJCZw9e4bevfuiVqvp0qUbERGPuHv3zlPPGRZ233gtOSsrFWq12tizFhZ2H0VRUBQFlUqFre3/n73XqlVbNm/e+Mz3KLvIsNRLOHv2NDNnfsLdu3d4661WBAR0NHUkIYQA4MRvD/jlyoNsPUb9ygWpV6ngSz02NjaGnTu3UbWqHwBnzpyibt162NpmHFpydHTC378+p06dwMXFhdjYGKpVq5lhH3f3fMyYMfeZx5k8eRwNGzZh8eKV/PjjD0yZMoFvv939n9kePXpIYGA/pk2byb17wUyePJ5Ro8YAcPz4DzRp0py0tDTGj/+Ad97pweLFKzly5CATJozhyy+3PrXQ8aFD+3nzzQYAJCQkMGPGVBYuXEGFChU5deoEkyePo3XrdgBcv36NhQuXU6FCRfR6Ax999AEffTSFOnX8+eqr//Hpp1NZsmQlX331BVqtjq+/3kFaWhoTJoxh167t9Os3MMOxAwP7ERjY7z9fL0Bo6H3y5fPAwcHBuK1w4aIEB9/B17d4hn07duzCxx9/xP79u9Hr9YwePQ4PD08AunXrxaxZnzB79qdoNBqWLFllfFylSlW4efMGjx9H4OnplWmm10F6bl7Q2rWrGTCgDzqdjhUr1jB37iJjVS6EEOJpPXp05q23GtK4cV16936HkiVLM3z4aCD9OmDPu6BpvnweREdHERcXh7Ozy1PFw/Pcvx9CWFgogYH9sLGxoWnTt/jkk6AsXYG4adO3cHR0oly5ClhbW3P9+jUAfvrpGE2bvsW1a1dRFOjQoQs2NjbGOSd//PH7U8919eoVfHx8AbC3t+d///uaChUqEh0dhUqlIjU1lcTEBACcnJypVasOjo5OnDr1C6VLl6V+/QbY2NjQu3dfrl37jcePH/POOz0YN24SkF6MOTs7P7PnJquSk5Mz9LIA2NrakpKS8tS+er2BwMB+HD78EytXrmX9+s/466+bAFhbWzNjxly+//4XBg8ewdSpE0lNTTXeV7hwEa5evfLSOV+U9NxkgcFgIDU1FXt7e+rVe5Pk5GTee2+wLHIphDA79Sq9fK9Kdtm8eTseHp5cuHCOqVMnUq1aDeMkYDc3dyIiwp/5uPDwRxQsWAh393zExcWi1+ufKnCio6Nxd89YHKUXTPmwsfn/r7gKFTKfMqBWqzPMl2za9C1+/PEYYIVGo6FUqdIcPXqYBw9CadmykXE/nU5HePjTr+Hx4wi8vLyB9C/4778/xNatX+Pq6mqcwqAo6cM8/3wN4eGPuHTpQoZj6PUGwsMf4uTkzJw5MwgOvkPJkqXRalNxdXV76thffvk/Nm3631Pb58xZTJUqVY23bW3t0Gq1GfZJTU3Fzi7j95tOp2PGjKns2LEXW1tbKleuSqNGTTl69DBabSo//XScPn3eA6Bz57fZvv0bLl++SK1adQDw8vImIiLiqTzZRYqbTNy8+SczZkyjePESTJs2k3LlKlCuXAVTxxJCiFynWrUaDB06kk8+mcwXX3xN/vwFqFOnHpMnjyMhISFDYREfH8+ZMyeZPXshhQsXIV8+Ty5cOEvNmnWM+8TExNCpU2s2bNicYQjF09OLmJgo0tLSjAXO55+vpFu3nlhZqdDr9cZ9ExLijT//+5orTZo055NPJmNlZUWTJs2B9N6kkiVLs379V8b97t8PMRYx/6RSqYzHv3z5Ejt3bmPDhs14enoSFxfH/v17nnlsDw9P/P3rM3PmPOO24OC7FC5chDFjRlKnjj/Ll3+OlZUVixfPR6fLWJwA9O7dJ0sTmYsUKUp0dBQpKSnGgjM0NISiRX0y7JeUlEhCQjxarY4nI1jW1tbY2NgQHv6ItDRdhv2f3PfP2ypVzg0WybDUcyQnJ7Fo0Ty6devEvXt3qVathqkjCSFErteqVVveeKMcS5emT9atUqUq1arV4KOPPuD27Vvo9Xpu377FRx99QI0atahUqQoAAwYMZs6cmVy+fAlFUXj48AFTp06kTp16T80NKVCgIL6+xdm06QvS0tI4dux7Dh8+gJOTM4ULF+ann35AURS2bt1MYmLic7OWLl0GRTFw4MBeY3FToUIl4uPjOHz4IAaDgXPnfuXdd7sRHR391OM9Pb2IjEwfMkpKSsDa2hqNRk1ycjKLFqXPFUpLe/rqvHXq1OPy5UucP38WRVE4cGAvgwf3Iy0tjaSkBDSa9DXELl26wP79e575HFnl5OSEn18NNmxYg06nY9u2Lbi4uFK8eIkM+7m6ulGmTFk++2wFaWlp3LhxnR9+OEL9+g2pWLEyDx48YP/+PRgM6e9XQkJCho6AqKjIHJtvA9Jz80y//XaZceNG8+BBGB07dmXUqA9kkUshhHhNPvhgHO++250zZ05Ru3ZdPv54Ops2fcGECWOIjHyMp6cXrVu3o0ePQONj3nqrFQCLFs0lLCwUBwcHmjRpxoABQ595jGnTZjF37iy+/vpLChcuSlDQfFQqFUOHjmTWrOm0bNmIJk3eyvQM1yZNmvPjjz8Yv+w1Gg2zZy9k4cI5LFgQRL58HkyZMsN4zZ5/qlq1Gn/+eY2KFStRq1ZdqlTxo2vXAOzs0q/R4+tbgnv3gp8aanN3d2fGjDksXbqA+/fvU7hwYWbPXoCdnR1Dhoxk7tyZrFv3OUWKFKVDh0789turzWWZMGEKs2ZNo02bZvj4FGP69NnGnqRevd4mMLAvb73Vik8/ncOCBXNo27Y5bm5uvP/+WMqWfQOAWbPmsWLFEpYsmY+vbwnmzl1knLphMBi4desmVar4vVLOF2GlPBnwswCRkQnG09RehqIoWFlZ8ejRQ8aOHcXo0ePw86v+GhPmHV5ezkRExGe+o8gR0h7m53W1ycOHwRQoUOw1JMrbsmNV8LNnT7Nly2YWLFj6Wp83t7lw4RxffLEuwxlU//Ssf8MqlRUeHi9/vTgZliK9W/DLLzcwevRwFEUhf/4CbNz4jRQ2QgghXlrNmnWIjY3h0aOHpo5iUvv2fZehFy4n5Pni5rffLtOjRxcWLJiDXp9GUtLzx1+FEEKIFzFy5Ad8+eUGU8cwmZCQe6SkpFC7dt0cPW6enXOTkJDAkiXz2bbtG7y8vFmwYClNmjSX1XWFEEK8NpUrV6Vy5aqmjmEyRYv6ZDjrK6fk2eLGygpOnPiZnj0DGTJkBI6OshaUECJ3ejJfUIjcJrum/eap4iY4+C5ffLGOjz76GEdHJ7Zv3ysX4hNC5GrW1jbodFo0GtvMdxbCzOh0WqytX38pkifm3Gi1WlavXk7XrgEcPnyAmzf/BJDCRgiR6zk5uRETE4FWm5ptfwUL8bopioJWm0pMTAROTm6v/fktvufmzJlTzJr1CcHBd2nZsg0ffvhRjl5ISAghspO9vSMAsbGP0etf/mJueZ1KpcrS2lPi9bG2tsHZ2d34b/h1sujiRlEUlixZgMGgsGrVOurWrWfqSEII8drZ2ztmyxdEXiLXgrIsOTIsde7cOdq0aUPVqlUZOnQoCQkJT+3z119/0aVLF6pWrUqvXr14+PDlrgtgMBjYseNbYmKisbKyYsGCpWzbtlsKGyGEECKPyPbiJjk5mZEjRzJu3DhOnz6NnZ0dK1asyLCPoii8//77dOnShV9//ZVKlSoxa9asFz7W7du36NOnO9Onf8yuXTsAKFiw0FPLuQshhBDCcmV7cXP69GkKFy5Mw4YNsbOzY/jw4Xz33XcZ9rl58ybR0dF069YNjUbDiBEjOH78+DN7eP7LqFFDCAkJYcaMObz7br/X+TKEEEIIkUtk+5yb4OBgfH19jbd9fHyIjIwkJiYGNzc34z7Fiv3/uhIODg64u7sTHBxMhQoVyKquXd+hY8euODu7vK744hWoVHLdDXMi7WF+pE3Mi7SH+XjVtsj24iYxMTHDKdc2Njao1WpSUlKeuw+AnZ0dycnJL3Ss0aNHvVpY8Vq9yqJn4vWT9jA/0ibmRdrDcmT7sJS9vT2pqanG22lpaeh0ugzFzL/3AUhJScHBwSG74wkhhBDCwmR7cVO8eHGCg4ONt4ODg3F3d8fV1fW5+yQlJREZGYmPj092xxNCCCGEhcn24qZOnToEBwdz9OhRUlJSWLlyJa1atcqwT5kyZXB2dmbTpk1otVqWL1+Ov78/Tk7SRSiEEEKIF5Mjw1IrVqxg8eLF+Pv7k5qaypgxYwgLC8PPz4+wsDAAli1bxu7du6lduzZXr17l008/ze5oQgghhLBAVoosRiKEEEIIC5InFs4UQgghRN4hxY0QQgghLIoUN0IIIYSwKFLcCCGEEMKi5KriJidXFxeZy0p7XLhwgU6dOlGtWjU6duzIhQsXTJA078hKmzxx+/ZtKlWqRERERA4mzFuy0h5RUVGMGDGC2rVr06JFC37++WcTJM0bstIe169fp3PnzlSrVo1OnTpx5coVEyTNe9atW8eUKVOeed/LfK/nmuImJ1cXF5nLSnukpKQwfPhwBg0axLlz5xgwYADDhg3LsPSGeH2y0iZPGAwGJk+ejFarzeGUeUdW22P06NEUKlSIEydOMGXKFEaPHv3UFdvFq8tqe4wbN47evXtz/vx53n77bcaOHWuCtHmHTqdj6dKlzJ8//5n3v+z3eq4pbnJydXGRuay0R3h4OPXr16dFixaoVCpat26NwWAgJCTERKktW1ba5ImNGzdSvnz5HE6Yt2SlPcLCwrh+/ToffvghNjY21KtXj6+++gorK1nA8XXL6ucjJCQERVFQFAWVSoWtra0J0uYdQUFBXL16lXfeeeeZ97/s93quKW7+a3Xxf+7zvNXFxeuVlfbw8fFh7ty5xttXrlwhNTWVokWL5mDSvCMrbQLpv7y//fZbRo8enbMB85istMf169cpXrw4CxcuxN/fnw4dOpCYmIhGo8n5wBYuq5+Pvn37MmHCBCpWrEhQUBAzZszI2aB5zJAhQ/j888/x8PB45v0v+72ea4qbnFxdXGQuK+3xTw8ePGDUqFG8//772NnZ5VTMPCUrbaIoCpMnT2b8+PE4OjqaImaekZX2iI+P58qVK7i7u3P8+HEGDhzI8OHDiY+PN0Vki5bV31k2NjYsW7aMS5cu8eGHH/L+++/LMGE28vLy+s/7X/Z7PdcUN7K6uHnJSns8cevWLbp3705AQAB9+vTJwZR5S1ba5JtvvsHb25sGDRqYImKekpX2UKvVODg4MGDAADQaDa1bt8bT01MmsWaDrLTHlStX+P7772nevDkajYaePXui0Wg4e/asKSILXv57PdcUN7K6uHnJSnsA/P777/Ts2ZN3331XhkGyWVba5MiRIxw9epQaNWpQo0YNAFq2bMm5c+dyPK+ly0p7+Pr6kpKSgk6nM24zGAzIqjivX1ba48GDBxnaAtJ7cmxsbHIsp8joZb/Xc01xI6uLm5estEdcXByDBg1ixIgR9O3b10RJ846stMm6deu4cOEC586dMxY0Bw8eNBY64vXJSnuUK1cOHx8fFi1ahF6vZ9++fURFRUl7ZIOstEfVqlW5f/8+O3bswGAwsGvXLuLi4qhcubKJUouX/l5XcpHz588rbdu2Vfz8/JRhw4Yp8fHxSmhoqFK1alUlNDRUURRF+euvv5S3335bqVq1qtK7d2/l4cOHJk5tuTJrj61btyplypRRqlatmuG/y5cvmzq6xcrKZ+SfypQpo4SHh5sgad6Qlfa4f/++0q9fP6V69epKmzZtlHPnzpk4teXKSnucOHFCCQgIUKpVq6a8/fbbyrVr10ycOm9YunSp8vHHHyuKoryW73VZFVwIIYQQFiXXDEsJIYQQQmSFFDdCCCGEsChS3AghhBDCokhxI4QQQgiLIsWNEEIIISyKFDdCCCGEsChS3AhhJnLDaulxcXHExcWZOoZ4RXq9ngcPHpg6RqZyw2dCmCcpboTZadKkCZUrV8bPzy/Df5s2bcr0sb179+Z///vfa81TtmxZqlSpYsxRrVo1+vfvz40bN17peVevXs0HH3wAwB9//MHbb79tvO+9997L0ut9Ef9+HVWqVKFx48asWrUqy8/RokULQkNDX2uuzNy/f5+yZcvi5+fHhg0bMtw3Y8YMZs6c+VLPu3r1auN7UalSJcqVK5fh31t22rFjB2+88QanTp3KsP3Ja83uAvKDDz7g0KFDAJw7d+61rzW2bNkyypcv/9RnODAwkNu3b2fpOTZt2sTs2bMz3e/MmTP4+fnxxhtv8P33379qdGEhZMEMYZYWLlxIs2bNTB3DaMuWLZQrVw4AnU7HokWLGDBgAD/88APW1tYv9ZyDBw82/hwXF5dhTZu1a9e+WuDn+OfrMBgMnDx5kiFDhlChQoUsfcFFRUVlS66s+PHHH3FxcTHmmDNnDrt27SIwMPClnm/w4MHGNtixYwdffPEF33333WvLmxlFURg/fjx79ux5ak227PbPdqxRowY//fTTaz9Go0aNWLlypfF2TEwMkydP5qOPPmLr1q1ZypiVa8zWrl2bixcv0qRJk1fKKyyL9NyIXOfQoUN07tyZWrVqUbNmTSZMmPDUYncAx48fp02bNtSoUYN27dqxa9cu431//fUXffr0oWbNmrRs2ZI9e/Zk+fhqtZqOHTvy8OFDYmNjAfjyyy9p1qwZNWrUoHfv3ly/fh1ILyBmzZqFv78/devWpX///ty7dw9I/+t26NChREZGMmDAAOLj4/Hz8+PRo0fGHqgTJ05Qp04d0tLSjMcPCgrio48+euXXoVKpqF+/PiVKlODmzZtAepE1btw4mjRpQpUqVWjXrp2xd6FTp04AdOvWjf379wOwdetWWrRoQc2aNenfv/9zhxHS0tJYunQpDRs2pHbt2gwePJj79+8D6X95t2jRgsGDB1OzZk1+/PHHTLN37doVW1tbWrRokeXX+6J27NhBt27d6NatG7Vr1+b69es0adIkQ+/AkzZ8IqvvB6SvmVO4cGGmTJny3H0ePnzIsGHDqF27Ns2aNcvQK5mQkMDo0aOpXr06rVu3Zvny5cYveEVRWL58Oa1atcLPz48GDRoYHztz5kzOnTvH/PnzmT59OmfOnDGuZdWtW7cMx4iOjqZixYqEhISg1+tZvXo1TZs2pXbt2owaNeqFil03Nzc6dOhg/LcGz/8sHzp0iM8++4zjx48TEBCQ6XshxL9JcSNyldDQUMaNG8eECRP49ddf2bZtG8eOHXuqO9pgMPDhhx8ybtw4zp07x4QJE5gxYwaJiYkkJibSt29f3nzzTU6ePMncuXMJCgrK8srYsbGxfPnll5QuXZp8+fKxdetWPvvsM5YuXcqpU6do1KgR/fv3Jy4ujiNHjvDTTz9x4MABfvrpJ7y9vfnss88yPJ+Hhwdr1qzB2dmZixcvkj9/fuN9devWxdbWlhMnThhf1/79+2nfvv0rv460tDT279/PrVu3qFWrFgDz5s0jOTmZffv2cf78eerXr8+MGTOA9C97SO/9ad26NYcPH2bp0qUsXLiQEydOUKtWLQYMGJChEHti2bJlHD58mK+++oqffvqJIkWKMHjwYGNRevfuXRo1asTPP/9M3bp1M82+efNmpk+fjoODQ5Ze68u6ePEiQ4cO5ejRo5QtW/Y/932R9wPSi8u5c+fy888/Zyi8n9Dr9QwePJiCBQvy008/sXbtWr7++mvjvtOnTyc+Pp7jx4+zevVqdu/ebXzs3r17+e677/jf//7HhQsXmDp1KnPnziU8PJxJkyZRo0YNPvzww6cKq44dO7J3717j7YMHD1KlShWKFi3Kxo0b2b17Nxs2bODHH38kX758jB49OovvJDx69IivvvqKOnXqAP/9WW7RogWDBg2iUaNG7N69O9P3Qoh/k2EpYZY+/PBDbGz+/59n9erV+eyzz/Dy8mLv3r0ULVqU+Ph4oqKicHd3Jzw8PMPjVSoVjo6O7Nu3D0dHR2rVqsWvv/6KSqVi//79ODk50b9/fwAqV65M586d+frrr5+7GnOPHj2Mw08ajYbKlSuzbNkyAOPQSPny5QHo378/3377LcePH8fT05Pw8HC+++47GjduzMyZM1Gpsv43hUqlIiAggD179tCwYUPOnDmDtbU1derU4cCBAy/9OrRaLWlpadStW5eVK1dSqVIlAEaNGoVGo0Gj0RAWFoaLi8tT7+0TW7duJTAwkAoVKgAwcOBAvvzyS86cOUO9evUy7Ltr1y7Gjx9P0aJFARg3bhx16tThypUrxn3atWuHnZ1dlt6XfxaA2cnd3T3L81Fe5P14omjRokyePJlPP/30qTa7evUq9+7dY9u2bdjY2ODr60vfvn2NxeXBgwfZvHkzzs7OODs7079/f2Ph3LhxY2rXro23tzcRERGo1Wr0ej1RUVF4e3s/9zW0bt2amTNnEhwcTLFixdizZw8dO3Y0vr4RI0bg4+MDwNixY6lRowZ3797F19f3qef68ccfqVGjBnq9Hp1Oh5eXFy1btjT2dGX1s5zZe9GhQ4f/bhiRJ0lxI8zS/PnznznnRq1Ws337drZt24adnR3ly5cnNTX1mWPz69evNw4b6PV6OnfuzNixYwkNDeXevXsZvkz0er3xS+lZNm/ebJyr8m+RkZEULlw4w7bChQvz8OFDAgICmDJlClu2bGH27NkULVqU8ePHv9D8gA4dOtClSxeSk5PZvXs37du3x8rK6pVeR3h4OGPGjMHW1hZ/f3/j/eHh4cyaNYubN2/i6+uLp6fnc+c9hIWFsXLlSj7//HPjNp1OR1hY2DPfo0KFChlvazQavL29efjwIZ6enjg5OeHo6Jjl9ySr/jkxeNCgQRnmOWXFfxUC//Yi78c/derUiePHjzNu3DjmzJlj3B4aGkpycrKxpwPSe+7c3NyIiYkhNTWVAgUKGO8rWLCg8ee0tDSCgoI4efIk3t7eVK5cGSDTOSzOzs40bdrUWNRcu3bNWDCFhYUxadKkDL09NjY2hIaGPrO4adiwIStXrsRgMLB3715mzpzJm2++ibOzM/Bin+X/ei+EeBYpbkSusm/fPvbs2cP27duNf70/GZP/p+TkZMLDw1m8eDEGg4ELFy4wcuRIKlSogLe3NxUrVuSbb74x7v/o0SOsrKxeKlOhQoWeOoPo/v37tG7dmpCQEMqXL8+WLVuIj49n8+bNvP/++5w/fz7Lz1+yZElKlSrF999/z5EjR4yTMV/ldXh7e7Ns2TLat2/PrFmzjF9Yo0ePpnPnzmzcuBGVSsWRI0c4c+bMc58jMDCQbt26GbfdunUrQxHzxJP3qGrVqgBotVoePXqEh4cHwEu/95m5ePHiKz3+37lUKhVardZ4OyYmxvjzi7wf/zZ9+nQCAgIyFEbe3t54eHjwyy+/GLdFRUWRkpKCh4cHGo2GBw8e4OnpCaS3/RMLFy4kNTWVH3/8ETs7O2JjY9m2bVuWXnOHDh2YN28eGo2GJk2aGIsRb29vpkyZwptvvmnc98aNG88sbP7pSe/jo0ePGDlyJNu3b6dYsWJZ/ixn9l4I8Swy50bkKvHx8VhbW6PRaNDpdHz55Zf8+eefT00o1uv1DBkyhH379mFlZUWBAgWwsrLCzc2Nhg0bcu/ePXbs2EFaWhohISEEBgZmKBJeRIcOHdi4cSN//PEHOp2OdevWERUVRaNGjTh9+jTDhw8nLCwMJycnXF1dcXZ2zjDkBuk9GVqtltTU1OceY+HChRQvXpwSJUoAvPLrcHNzY+bMmWzevNn4pZGQkICdnR0qlYrg4GBWrlyZ4b1Vq9XEx8cbM23YsIFbt26hKAp79uyhffv2Gb5k/5l/1apVhISEkJqayty5c3F3d6datWpZymoufH19OXDgAMnJydy4ccN4OjW82Pvxb25ubsyePZtvv/3WuK1y5co4OTmxcuVKtFotUVFRDB06lKVLl2JtbU379u1ZtmwZ8fHxhIWFZThNPj4+HltbW6ytrYmNjWXWrFkAxrbUaDQkJCQ8M0v9+vWJiYlh8+bNtG/fPsPrW7FiBQ8ePECv1/P555/Ts2fPLBcY/fv3p3Tp0kycOBFFUTL9LGs0GuO/tf96L4R4FiluRK7SsWNHypcvT7NmzWjQoAGnT5+mbdu2Gc7AAHBycmLp0qV89tlnVKtWje7du9OzZ08aNmyIm5sba9euZefOndStW5fu3bvTrFmzDGe9vIj27dvz3nvvMXLkSGrVqsX333/PunXr8PDwoHPnzjRr1oy3336batWqsXXrVpYuXfpUj0DZsmUpV64ctWvX5s8//3zqGG3atCEiIiLD/ILX8Trq169Pp06d+Pjjj0lISGDmzJl89dVX+Pn5MXDgQAICAtDpdMazfrp06cKAAQPYvHkzHTp0oGfPngwdOpRq1aqxdu1aVqxY8cy/5AcMGECzZs0IDAykbt263L17lw0bNqDRaLKc1RyMHz+eiIgI/P39mTJlCp07dzbe9yLvx7P4+/vz7rvvGm9rNBo+//xzrly5wptvvknr1q0pVaqUsZdt3Lhx2Nra0qBBAwYMGECNGjVQq9VA+typBw8eUKtWLdq1a4e7uztly5Y1XpupXbt2rF+/njFjxjyVw9ramnbt2pGWlkb9+vWN2wcOHEjdunXp2bMnNWvW5IcffmDdunXG0/Mzo1KpmDVrFlevXmXjxo2ZfpYbNWpEcHAwDRs2zPS9EOLfrJSsXEhACCFM5P79+zRt2pSzZ89m+Ys0Lzh79iwVK1bE3t4eSJ9PtXv3brZs2WLiZKbRpEkTJk6caFbXxxKmIz03QgiRC61evZoVK1ag1+uJiIjgm2++ydDTIkReJsWNECJXaNiw4VPLL+Rl06ZN49q1a9SuXZuAgABq1arFwIEDTR0rxz1ZfiGzs9JE3iLDUkIIIYSwKNJzI4QQQgiLIsWNEEIIISyKFDdCCCGEsChS3AghhBDCokhxI4QQQgiL8n/+I3tqCcszf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6A7374D-3364-49F6-AFF1-27CF9EBA7091}"/>
              </a:ext>
            </a:extLst>
          </p:cNvPr>
          <p:cNvSpPr txBox="1"/>
          <p:nvPr/>
        </p:nvSpPr>
        <p:spPr>
          <a:xfrm>
            <a:off x="4128655" y="2605350"/>
            <a:ext cx="4572000" cy="369332"/>
          </a:xfrm>
          <a:prstGeom prst="rect">
            <a:avLst/>
          </a:prstGeom>
          <a:noFill/>
        </p:spPr>
        <p:txBody>
          <a:bodyPr wrap="square" rtlCol="0">
            <a:spAutoFit/>
          </a:bodyPr>
          <a:lstStyle/>
          <a:p>
            <a:r>
              <a:rPr lang="en-GB" b="1" dirty="0"/>
              <a:t> Recursive Feature elimination :</a:t>
            </a:r>
            <a:endParaRPr lang="en-IN" b="1" dirty="0"/>
          </a:p>
        </p:txBody>
      </p:sp>
      <p:pic>
        <p:nvPicPr>
          <p:cNvPr id="17" name="Picture 16">
            <a:extLst>
              <a:ext uri="{FF2B5EF4-FFF2-40B4-BE49-F238E27FC236}">
                <a16:creationId xmlns:a16="http://schemas.microsoft.com/office/drawing/2014/main" id="{0D8A9044-2AE9-4DA4-A87E-F0B855BDC808}"/>
              </a:ext>
            </a:extLst>
          </p:cNvPr>
          <p:cNvPicPr>
            <a:picLocks noChangeAspect="1"/>
          </p:cNvPicPr>
          <p:nvPr/>
        </p:nvPicPr>
        <p:blipFill>
          <a:blip r:embed="rId2"/>
          <a:stretch>
            <a:fillRect/>
          </a:stretch>
        </p:blipFill>
        <p:spPr>
          <a:xfrm>
            <a:off x="962457" y="3429000"/>
            <a:ext cx="4448175" cy="1819275"/>
          </a:xfrm>
          <a:prstGeom prst="rect">
            <a:avLst/>
          </a:prstGeom>
        </p:spPr>
      </p:pic>
      <p:pic>
        <p:nvPicPr>
          <p:cNvPr id="19" name="Picture 18">
            <a:extLst>
              <a:ext uri="{FF2B5EF4-FFF2-40B4-BE49-F238E27FC236}">
                <a16:creationId xmlns:a16="http://schemas.microsoft.com/office/drawing/2014/main" id="{3425E89A-0D7C-45C8-80DD-1424C2AA0E40}"/>
              </a:ext>
            </a:extLst>
          </p:cNvPr>
          <p:cNvPicPr>
            <a:picLocks noChangeAspect="1"/>
          </p:cNvPicPr>
          <p:nvPr/>
        </p:nvPicPr>
        <p:blipFill>
          <a:blip r:embed="rId3"/>
          <a:stretch>
            <a:fillRect/>
          </a:stretch>
        </p:blipFill>
        <p:spPr>
          <a:xfrm>
            <a:off x="6414655" y="3015223"/>
            <a:ext cx="4448175" cy="3181350"/>
          </a:xfrm>
          <a:prstGeom prst="rect">
            <a:avLst/>
          </a:prstGeom>
        </p:spPr>
      </p:pic>
    </p:spTree>
    <p:extLst>
      <p:ext uri="{BB962C8B-B14F-4D97-AF65-F5344CB8AC3E}">
        <p14:creationId xmlns:p14="http://schemas.microsoft.com/office/powerpoint/2010/main" val="376971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F25C-38F7-45DB-BF6C-3F5B5B492650}"/>
              </a:ext>
            </a:extLst>
          </p:cNvPr>
          <p:cNvSpPr>
            <a:spLocks noGrp="1"/>
          </p:cNvSpPr>
          <p:nvPr>
            <p:ph type="title"/>
          </p:nvPr>
        </p:nvSpPr>
        <p:spPr>
          <a:xfrm>
            <a:off x="1640156" y="611389"/>
            <a:ext cx="8911687" cy="1280890"/>
          </a:xfrm>
        </p:spPr>
        <p:txBody>
          <a:bodyPr>
            <a:normAutofit/>
          </a:bodyPr>
          <a:lstStyle/>
          <a:p>
            <a:r>
              <a:rPr lang="en-GB" sz="2400" dirty="0"/>
              <a:t>Logistic Regression Model </a:t>
            </a:r>
            <a:endParaRPr lang="en-IN" sz="2400" dirty="0"/>
          </a:p>
        </p:txBody>
      </p:sp>
      <p:sp>
        <p:nvSpPr>
          <p:cNvPr id="5" name="TextBox 4">
            <a:extLst>
              <a:ext uri="{FF2B5EF4-FFF2-40B4-BE49-F238E27FC236}">
                <a16:creationId xmlns:a16="http://schemas.microsoft.com/office/drawing/2014/main" id="{9B140EB6-A74E-4EFE-8A1C-F06231A3300C}"/>
              </a:ext>
            </a:extLst>
          </p:cNvPr>
          <p:cNvSpPr txBox="1"/>
          <p:nvPr/>
        </p:nvSpPr>
        <p:spPr>
          <a:xfrm>
            <a:off x="5247910" y="1436500"/>
            <a:ext cx="6096000" cy="1200329"/>
          </a:xfrm>
          <a:prstGeom prst="rect">
            <a:avLst/>
          </a:prstGeom>
          <a:noFill/>
        </p:spPr>
        <p:txBody>
          <a:bodyPr wrap="square">
            <a:spAutoFit/>
          </a:bodyPr>
          <a:lstStyle/>
          <a:p>
            <a:pPr marL="12700" marR="5080">
              <a:lnSpc>
                <a:spcPct val="100000"/>
              </a:lnSpc>
              <a:spcBef>
                <a:spcPts val="100"/>
              </a:spcBef>
            </a:pPr>
            <a:r>
              <a:rPr lang="en-GB" sz="1800" spc="-5" dirty="0">
                <a:latin typeface="+mj-lt"/>
                <a:cs typeface="Calibri"/>
              </a:rPr>
              <a:t>Using </a:t>
            </a:r>
            <a:r>
              <a:rPr lang="en-GB" sz="1800" dirty="0">
                <a:latin typeface="+mj-lt"/>
                <a:cs typeface="Calibri"/>
              </a:rPr>
              <a:t>RFE and </a:t>
            </a:r>
            <a:r>
              <a:rPr lang="en-GB" sz="1800" spc="-5" dirty="0">
                <a:latin typeface="+mj-lt"/>
                <a:cs typeface="Calibri"/>
              </a:rPr>
              <a:t>manual </a:t>
            </a:r>
            <a:r>
              <a:rPr lang="en-GB" sz="1800" spc="-15" dirty="0">
                <a:latin typeface="+mj-lt"/>
                <a:cs typeface="Calibri"/>
              </a:rPr>
              <a:t>feature </a:t>
            </a:r>
            <a:r>
              <a:rPr lang="en-GB" sz="1800" spc="-5" dirty="0">
                <a:latin typeface="+mj-lt"/>
                <a:cs typeface="Calibri"/>
              </a:rPr>
              <a:t>elimination </a:t>
            </a:r>
            <a:r>
              <a:rPr lang="en-GB" sz="1800" spc="-15" dirty="0">
                <a:latin typeface="+mj-lt"/>
                <a:cs typeface="Calibri"/>
              </a:rPr>
              <a:t>for features </a:t>
            </a:r>
            <a:r>
              <a:rPr lang="en-GB" sz="1800" spc="-5" dirty="0">
                <a:latin typeface="+mj-lt"/>
                <a:cs typeface="Calibri"/>
              </a:rPr>
              <a:t>having  </a:t>
            </a:r>
            <a:r>
              <a:rPr lang="en-GB" sz="1800" spc="-20" dirty="0">
                <a:latin typeface="+mj-lt"/>
                <a:cs typeface="Calibri"/>
              </a:rPr>
              <a:t>P-Value </a:t>
            </a:r>
            <a:r>
              <a:rPr lang="en-GB" sz="1800" spc="-10" dirty="0">
                <a:latin typeface="+mj-lt"/>
                <a:cs typeface="Calibri"/>
              </a:rPr>
              <a:t>more </a:t>
            </a:r>
            <a:r>
              <a:rPr lang="en-GB" sz="1800" dirty="0">
                <a:latin typeface="+mj-lt"/>
                <a:cs typeface="Calibri"/>
              </a:rPr>
              <a:t>than 0.05 and </a:t>
            </a:r>
            <a:r>
              <a:rPr lang="en-GB" sz="1800" spc="-5" dirty="0">
                <a:latin typeface="+mj-lt"/>
                <a:cs typeface="Calibri"/>
              </a:rPr>
              <a:t>VIF </a:t>
            </a:r>
            <a:r>
              <a:rPr lang="en-GB" sz="1800" spc="-10" dirty="0">
                <a:latin typeface="+mj-lt"/>
                <a:cs typeface="Calibri"/>
              </a:rPr>
              <a:t>more </a:t>
            </a:r>
            <a:r>
              <a:rPr lang="en-GB" sz="1800" dirty="0">
                <a:latin typeface="+mj-lt"/>
                <a:cs typeface="Calibri"/>
              </a:rPr>
              <a:t>than 5. </a:t>
            </a:r>
            <a:r>
              <a:rPr lang="en-GB" sz="1800" spc="-35" dirty="0">
                <a:latin typeface="+mj-lt"/>
                <a:cs typeface="Calibri"/>
              </a:rPr>
              <a:t>We </a:t>
            </a:r>
            <a:r>
              <a:rPr lang="en-GB" sz="1800" spc="-5" dirty="0">
                <a:latin typeface="+mj-lt"/>
                <a:cs typeface="Calibri"/>
              </a:rPr>
              <a:t>reached </a:t>
            </a:r>
            <a:r>
              <a:rPr lang="en-GB" sz="1800" dirty="0">
                <a:latin typeface="+mj-lt"/>
                <a:cs typeface="Calibri"/>
              </a:rPr>
              <a:t>a  </a:t>
            </a:r>
            <a:r>
              <a:rPr lang="en-GB" sz="1800" spc="-5" dirty="0">
                <a:latin typeface="+mj-lt"/>
                <a:cs typeface="Calibri"/>
              </a:rPr>
              <a:t>final </a:t>
            </a:r>
            <a:r>
              <a:rPr lang="en-GB" sz="1800" dirty="0">
                <a:latin typeface="+mj-lt"/>
                <a:cs typeface="Calibri"/>
              </a:rPr>
              <a:t>model </a:t>
            </a:r>
            <a:r>
              <a:rPr lang="en-GB" sz="1800" spc="-5" dirty="0">
                <a:latin typeface="+mj-lt"/>
                <a:cs typeface="Calibri"/>
              </a:rPr>
              <a:t>with </a:t>
            </a:r>
            <a:r>
              <a:rPr lang="en-GB" sz="1800" spc="-15" dirty="0">
                <a:latin typeface="+mj-lt"/>
                <a:cs typeface="Calibri"/>
              </a:rPr>
              <a:t>P-Value </a:t>
            </a:r>
            <a:r>
              <a:rPr lang="en-GB" sz="1800" dirty="0">
                <a:latin typeface="+mj-lt"/>
                <a:cs typeface="Calibri"/>
              </a:rPr>
              <a:t>less than 0.05 and </a:t>
            </a:r>
            <a:r>
              <a:rPr lang="en-GB" sz="1800" spc="-5" dirty="0">
                <a:latin typeface="+mj-lt"/>
                <a:cs typeface="Calibri"/>
              </a:rPr>
              <a:t>VIF </a:t>
            </a:r>
            <a:r>
              <a:rPr lang="en-GB" sz="1800" dirty="0">
                <a:latin typeface="+mj-lt"/>
                <a:cs typeface="Calibri"/>
              </a:rPr>
              <a:t>less than</a:t>
            </a:r>
            <a:r>
              <a:rPr lang="en-GB" sz="1800" spc="40" dirty="0">
                <a:latin typeface="+mj-lt"/>
                <a:cs typeface="Calibri"/>
              </a:rPr>
              <a:t> </a:t>
            </a:r>
            <a:r>
              <a:rPr lang="en-GB" sz="1800" dirty="0">
                <a:latin typeface="+mj-lt"/>
                <a:cs typeface="Calibri"/>
              </a:rPr>
              <a:t>5.</a:t>
            </a:r>
          </a:p>
        </p:txBody>
      </p:sp>
      <p:pic>
        <p:nvPicPr>
          <p:cNvPr id="7" name="Picture 6">
            <a:extLst>
              <a:ext uri="{FF2B5EF4-FFF2-40B4-BE49-F238E27FC236}">
                <a16:creationId xmlns:a16="http://schemas.microsoft.com/office/drawing/2014/main" id="{AE42610F-C864-4CFA-8AE3-3C3D61E1CD47}"/>
              </a:ext>
            </a:extLst>
          </p:cNvPr>
          <p:cNvPicPr>
            <a:picLocks noChangeAspect="1"/>
          </p:cNvPicPr>
          <p:nvPr/>
        </p:nvPicPr>
        <p:blipFill>
          <a:blip r:embed="rId2"/>
          <a:stretch>
            <a:fillRect/>
          </a:stretch>
        </p:blipFill>
        <p:spPr>
          <a:xfrm>
            <a:off x="456026" y="1440872"/>
            <a:ext cx="4750320" cy="4419601"/>
          </a:xfrm>
          <a:prstGeom prst="rect">
            <a:avLst/>
          </a:prstGeom>
        </p:spPr>
      </p:pic>
      <p:pic>
        <p:nvPicPr>
          <p:cNvPr id="9" name="Picture 8">
            <a:extLst>
              <a:ext uri="{FF2B5EF4-FFF2-40B4-BE49-F238E27FC236}">
                <a16:creationId xmlns:a16="http://schemas.microsoft.com/office/drawing/2014/main" id="{89D1E8AB-4412-4035-9823-4E4D69DA97DA}"/>
              </a:ext>
            </a:extLst>
          </p:cNvPr>
          <p:cNvPicPr>
            <a:picLocks noChangeAspect="1"/>
          </p:cNvPicPr>
          <p:nvPr/>
        </p:nvPicPr>
        <p:blipFill>
          <a:blip r:embed="rId3"/>
          <a:stretch>
            <a:fillRect/>
          </a:stretch>
        </p:blipFill>
        <p:spPr>
          <a:xfrm>
            <a:off x="5474886" y="2636829"/>
            <a:ext cx="3431927" cy="2470573"/>
          </a:xfrm>
          <a:prstGeom prst="rect">
            <a:avLst/>
          </a:prstGeom>
        </p:spPr>
      </p:pic>
      <p:pic>
        <p:nvPicPr>
          <p:cNvPr id="11" name="Picture 10">
            <a:extLst>
              <a:ext uri="{FF2B5EF4-FFF2-40B4-BE49-F238E27FC236}">
                <a16:creationId xmlns:a16="http://schemas.microsoft.com/office/drawing/2014/main" id="{2C4E343C-4116-4626-AB6D-4D181B418F6E}"/>
              </a:ext>
            </a:extLst>
          </p:cNvPr>
          <p:cNvPicPr>
            <a:picLocks noChangeAspect="1"/>
          </p:cNvPicPr>
          <p:nvPr/>
        </p:nvPicPr>
        <p:blipFill>
          <a:blip r:embed="rId4"/>
          <a:stretch>
            <a:fillRect/>
          </a:stretch>
        </p:blipFill>
        <p:spPr>
          <a:xfrm>
            <a:off x="8504804" y="4685785"/>
            <a:ext cx="3413027" cy="2033669"/>
          </a:xfrm>
          <a:prstGeom prst="rect">
            <a:avLst/>
          </a:prstGeom>
        </p:spPr>
      </p:pic>
    </p:spTree>
    <p:extLst>
      <p:ext uri="{BB962C8B-B14F-4D97-AF65-F5344CB8AC3E}">
        <p14:creationId xmlns:p14="http://schemas.microsoft.com/office/powerpoint/2010/main" val="9194833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175</TotalTime>
  <Words>1034</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Lead Scoring Case Study</vt:lpstr>
      <vt:lpstr>Problem Objective   </vt:lpstr>
      <vt:lpstr>Problem Solving Methodology  </vt:lpstr>
      <vt:lpstr>Data Cleaning:</vt:lpstr>
      <vt:lpstr>Exploratory Data Analysis- Categorical variable</vt:lpstr>
      <vt:lpstr>Exploratory Data Analysis- Numerical variable</vt:lpstr>
      <vt:lpstr>Exploratory Data Analysis- Bi-variate Analysis</vt:lpstr>
      <vt:lpstr>Model Building:</vt:lpstr>
      <vt:lpstr>Logistic Regression Model </vt:lpstr>
      <vt:lpstr>Plotting the ROC Curve</vt:lpstr>
      <vt:lpstr>Precision and recall trade-off</vt:lpstr>
      <vt:lpstr>Lead scores for varying cut-off probability</vt:lpstr>
      <vt:lpstr>Model Evaluation Statistics </vt:lpstr>
      <vt:lpstr>Relative Feature Importance and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Vishal Yadav</dc:creator>
  <cp:lastModifiedBy>Srinivasaragavan Vijayaraghavan</cp:lastModifiedBy>
  <cp:revision>18</cp:revision>
  <dcterms:created xsi:type="dcterms:W3CDTF">2020-09-07T13:35:20Z</dcterms:created>
  <dcterms:modified xsi:type="dcterms:W3CDTF">2020-09-07T16:50:52Z</dcterms:modified>
</cp:coreProperties>
</file>