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76" r:id="rId3"/>
    <p:sldId id="281" r:id="rId4"/>
    <p:sldId id="266" r:id="rId5"/>
    <p:sldId id="268" r:id="rId6"/>
    <p:sldId id="274" r:id="rId7"/>
    <p:sldId id="275" r:id="rId8"/>
    <p:sldId id="269" r:id="rId9"/>
    <p:sldId id="270" r:id="rId10"/>
    <p:sldId id="271" r:id="rId11"/>
    <p:sldId id="272" r:id="rId12"/>
    <p:sldId id="273" r:id="rId13"/>
    <p:sldId id="277" r:id="rId14"/>
    <p:sldId id="278" r:id="rId15"/>
    <p:sldId id="279" r:id="rId16"/>
    <p:sldId id="280" r:id="rId1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54505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66712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444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23434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0770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110704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40003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11058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extLst>
      <p:ext uri="{BB962C8B-B14F-4D97-AF65-F5344CB8AC3E}">
        <p14:creationId xmlns:p14="http://schemas.microsoft.com/office/powerpoint/2010/main" val="23659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13802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33399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95017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68677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7255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9945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69532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5710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25322030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implementing-ann-training-process-in-pyth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590800"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p:nvPr/>
        </p:nvSpPr>
        <p:spPr>
          <a:xfrm>
            <a:off x="1357312" y="3431847"/>
            <a:ext cx="7821354" cy="352788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   Name: SRINIDHI E</a:t>
            </a:r>
          </a:p>
          <a:p>
            <a:pPr marL="12700">
              <a:lnSpc>
                <a:spcPct val="100000"/>
              </a:lnSpc>
              <a:spcBef>
                <a:spcPts val="130"/>
              </a:spcBef>
            </a:pPr>
            <a:r>
              <a:rPr lang="en-US" sz="3200" dirty="0">
                <a:latin typeface="Trebuchet MS"/>
                <a:cs typeface="Trebuchet MS"/>
              </a:rPr>
              <a:t>   NM ID: au211521104157</a:t>
            </a:r>
          </a:p>
          <a:p>
            <a:pPr marL="12700">
              <a:lnSpc>
                <a:spcPct val="100000"/>
              </a:lnSpc>
              <a:spcBef>
                <a:spcPts val="130"/>
              </a:spcBef>
            </a:pPr>
            <a:r>
              <a:rPr lang="en-US" sz="3200" dirty="0">
                <a:latin typeface="Trebuchet MS"/>
                <a:cs typeface="Trebuchet MS"/>
              </a:rPr>
              <a:t>   College Name: </a:t>
            </a:r>
            <a:r>
              <a:rPr lang="en-US" sz="3200" dirty="0" err="1">
                <a:latin typeface="Trebuchet MS"/>
                <a:cs typeface="Trebuchet MS"/>
              </a:rPr>
              <a:t>Panimalar</a:t>
            </a:r>
            <a:r>
              <a:rPr lang="en-US" sz="3200" dirty="0">
                <a:latin typeface="Trebuchet MS"/>
                <a:cs typeface="Trebuchet MS"/>
              </a:rPr>
              <a:t> Institute Of    								Technology</a:t>
            </a:r>
          </a:p>
          <a:p>
            <a:pPr marL="12700">
              <a:lnSpc>
                <a:spcPct val="100000"/>
              </a:lnSpc>
              <a:spcBef>
                <a:spcPts val="130"/>
              </a:spcBef>
            </a:pPr>
            <a:r>
              <a:rPr lang="en-US" sz="3200" dirty="0">
                <a:latin typeface="Trebuchet MS"/>
                <a:cs typeface="Trebuchet MS"/>
              </a:rPr>
              <a:t>   </a:t>
            </a:r>
            <a:r>
              <a:rPr lang="en-US" sz="3200" dirty="0" err="1">
                <a:latin typeface="Trebuchet MS"/>
                <a:cs typeface="Trebuchet MS"/>
              </a:rPr>
              <a:t>Mail_id</a:t>
            </a:r>
            <a:r>
              <a:rPr lang="en-US" sz="3200" dirty="0">
                <a:latin typeface="Trebuchet MS"/>
                <a:cs typeface="Trebuchet MS"/>
              </a:rPr>
              <a:t>: kasthurinidhi73@gmail.com</a:t>
            </a:r>
          </a:p>
          <a:p>
            <a:pPr marL="12700">
              <a:lnSpc>
                <a:spcPct val="100000"/>
              </a:lnSpc>
              <a:spcBef>
                <a:spcPts val="130"/>
              </a:spcBef>
            </a:pPr>
            <a:endParaRPr lang="en-US" sz="3200" dirty="0">
              <a:latin typeface="Trebuchet MS"/>
              <a:cs typeface="Trebuchet MS"/>
            </a:endParaRPr>
          </a:p>
          <a:p>
            <a:pPr marL="12700">
              <a:lnSpc>
                <a:spcPct val="100000"/>
              </a:lnSpc>
              <a:spcBef>
                <a:spcPts val="130"/>
              </a:spcBef>
            </a:pPr>
            <a:r>
              <a:rPr lang="en-US" sz="3200" dirty="0">
                <a:latin typeface="Trebuchet MS"/>
                <a:cs typeface="Trebuchet MS"/>
              </a:rPr>
              <a:t>	 </a:t>
            </a:r>
          </a:p>
        </p:txBody>
      </p:sp>
      <p:sp>
        <p:nvSpPr>
          <p:cNvPr id="8" name="object 8"/>
          <p:cNvSpPr txBox="1"/>
          <p:nvPr/>
        </p:nvSpPr>
        <p:spPr>
          <a:xfrm>
            <a:off x="4648200" y="1338487"/>
            <a:ext cx="4845109" cy="1490152"/>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2D936B"/>
                </a:solidFill>
                <a:latin typeface="Trebuchet MS"/>
                <a:cs typeface="Trebuchet MS"/>
              </a:rPr>
              <a:t>AUGERBINE CLASSIFICATION USING ANN</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504C-4E6F-0550-BAA1-92962037EAD9}"/>
              </a:ext>
            </a:extLst>
          </p:cNvPr>
          <p:cNvSpPr>
            <a:spLocks noGrp="1"/>
          </p:cNvSpPr>
          <p:nvPr>
            <p:ph type="title"/>
          </p:nvPr>
        </p:nvSpPr>
        <p:spPr>
          <a:xfrm>
            <a:off x="609600" y="228600"/>
            <a:ext cx="8596668" cy="685800"/>
          </a:xfrm>
        </p:spPr>
        <p:txBody>
          <a:bodyPr/>
          <a:lstStyle/>
          <a:p>
            <a:r>
              <a:rPr lang="en-US" dirty="0"/>
              <a:t>Who are the end user?</a:t>
            </a:r>
          </a:p>
        </p:txBody>
      </p:sp>
      <p:sp>
        <p:nvSpPr>
          <p:cNvPr id="3" name="Content Placeholder 2">
            <a:extLst>
              <a:ext uri="{FF2B5EF4-FFF2-40B4-BE49-F238E27FC236}">
                <a16:creationId xmlns:a16="http://schemas.microsoft.com/office/drawing/2014/main" id="{5AC21530-292E-6E08-DA44-BCBB30B2A08F}"/>
              </a:ext>
            </a:extLst>
          </p:cNvPr>
          <p:cNvSpPr>
            <a:spLocks noGrp="1"/>
          </p:cNvSpPr>
          <p:nvPr>
            <p:ph idx="1"/>
          </p:nvPr>
        </p:nvSpPr>
        <p:spPr>
          <a:xfrm>
            <a:off x="677334" y="990601"/>
            <a:ext cx="8596668" cy="5050762"/>
          </a:xfrm>
        </p:spPr>
        <p:txBody>
          <a:bodyPr>
            <a:normAutofit fontScale="92500" lnSpcReduction="10000"/>
          </a:bodyPr>
          <a:lstStyle/>
          <a:p>
            <a:pPr algn="l">
              <a:buFont typeface="+mj-lt"/>
              <a:buAutoNum type="arabicPeriod"/>
            </a:pPr>
            <a:r>
              <a:rPr lang="en-US" b="1" dirty="0" err="1">
                <a:solidFill>
                  <a:schemeClr val="tx1"/>
                </a:solidFill>
                <a:latin typeface="Söhne"/>
              </a:rPr>
              <a:t>Augerbine</a:t>
            </a:r>
            <a:r>
              <a:rPr lang="en-US" b="1" i="0" dirty="0">
                <a:solidFill>
                  <a:schemeClr val="tx1"/>
                </a:solidFill>
                <a:effectLst/>
                <a:latin typeface="Söhne"/>
              </a:rPr>
              <a:t> Enthusiasts</a:t>
            </a:r>
            <a:r>
              <a:rPr lang="en-US" b="0" i="0" dirty="0">
                <a:solidFill>
                  <a:schemeClr val="tx1"/>
                </a:solidFill>
                <a:effectLst/>
                <a:latin typeface="Söhne"/>
              </a:rPr>
              <a:t>: Individuals who enjoy foraging for wild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may use the classification system to help identify whether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they encounter in the wild are safe to eat or potentially poisonous.</a:t>
            </a:r>
          </a:p>
          <a:p>
            <a:pPr algn="l">
              <a:buFont typeface="+mj-lt"/>
              <a:buAutoNum type="arabicPeriod"/>
            </a:pPr>
            <a:r>
              <a:rPr lang="en-US" b="1" i="0" dirty="0">
                <a:solidFill>
                  <a:schemeClr val="tx1"/>
                </a:solidFill>
                <a:effectLst/>
                <a:latin typeface="Söhne"/>
              </a:rPr>
              <a:t>Farmers and Cultivators</a:t>
            </a:r>
            <a:r>
              <a:rPr lang="en-US" b="0" i="0" dirty="0">
                <a:solidFill>
                  <a:schemeClr val="tx1"/>
                </a:solidFill>
                <a:effectLst/>
                <a:latin typeface="Söhne"/>
              </a:rPr>
              <a:t>: Farmers and cultivators of </a:t>
            </a:r>
            <a:r>
              <a:rPr lang="en-US" dirty="0" err="1">
                <a:solidFill>
                  <a:schemeClr val="tx1"/>
                </a:solidFill>
                <a:latin typeface="Söhne"/>
              </a:rPr>
              <a:t>Augerbine</a:t>
            </a:r>
            <a:r>
              <a:rPr lang="en-US" b="0" i="0" dirty="0">
                <a:solidFill>
                  <a:schemeClr val="tx1"/>
                </a:solidFill>
                <a:effectLst/>
                <a:latin typeface="Söhne"/>
              </a:rPr>
              <a:t> may use the classification system to ensure that only edible </a:t>
            </a:r>
            <a:r>
              <a:rPr lang="en-US" dirty="0" err="1">
                <a:solidFill>
                  <a:schemeClr val="tx1"/>
                </a:solidFill>
                <a:latin typeface="Söhne"/>
              </a:rPr>
              <a:t>Augerbine</a:t>
            </a:r>
            <a:r>
              <a:rPr lang="en-US" b="0" i="0" dirty="0">
                <a:solidFill>
                  <a:schemeClr val="tx1"/>
                </a:solidFill>
                <a:effectLst/>
                <a:latin typeface="Söhne"/>
              </a:rPr>
              <a:t> are harvested and brought to market, reducing the risk of accidental consumption of poisonous varieties.</a:t>
            </a:r>
          </a:p>
          <a:p>
            <a:pPr algn="l">
              <a:buFont typeface="+mj-lt"/>
              <a:buAutoNum type="arabicPeriod"/>
            </a:pPr>
            <a:r>
              <a:rPr lang="en-US" b="1" i="0" dirty="0">
                <a:solidFill>
                  <a:schemeClr val="tx1"/>
                </a:solidFill>
                <a:effectLst/>
                <a:latin typeface="Söhne"/>
              </a:rPr>
              <a:t>Food Industry Professionals</a:t>
            </a:r>
            <a:r>
              <a:rPr lang="en-US" b="0" i="0" dirty="0">
                <a:solidFill>
                  <a:schemeClr val="tx1"/>
                </a:solidFill>
                <a:effectLst/>
                <a:latin typeface="Söhne"/>
              </a:rPr>
              <a:t>: Professionals in the food industry, such as chefs and food suppliers, may use the classification system to ensure that only safe-to-eat </a:t>
            </a:r>
            <a:r>
              <a:rPr lang="en-US" dirty="0" err="1">
                <a:solidFill>
                  <a:schemeClr val="tx1"/>
                </a:solidFill>
                <a:latin typeface="Söhne"/>
              </a:rPr>
              <a:t>Augerbine</a:t>
            </a:r>
            <a:r>
              <a:rPr lang="en-US" b="0" i="0" dirty="0">
                <a:solidFill>
                  <a:schemeClr val="tx1"/>
                </a:solidFill>
                <a:effectLst/>
                <a:latin typeface="Söhne"/>
              </a:rPr>
              <a:t> are used in culinary dishes or sold to consumers.</a:t>
            </a:r>
          </a:p>
          <a:p>
            <a:pPr algn="l">
              <a:buFont typeface="+mj-lt"/>
              <a:buAutoNum type="arabicPeriod"/>
            </a:pPr>
            <a:r>
              <a:rPr lang="en-US" b="1" i="0" dirty="0">
                <a:solidFill>
                  <a:schemeClr val="tx1"/>
                </a:solidFill>
                <a:effectLst/>
                <a:latin typeface="Söhne"/>
              </a:rPr>
              <a:t>Researchers and Scientists</a:t>
            </a:r>
            <a:r>
              <a:rPr lang="en-US" b="0" i="0" dirty="0">
                <a:solidFill>
                  <a:schemeClr val="tx1"/>
                </a:solidFill>
                <a:effectLst/>
                <a:latin typeface="Söhne"/>
              </a:rPr>
              <a:t>: Researchers and scientists studying fungi and </a:t>
            </a:r>
            <a:r>
              <a:rPr lang="en-US" dirty="0" err="1">
                <a:solidFill>
                  <a:schemeClr val="tx1"/>
                </a:solidFill>
                <a:latin typeface="Söhne"/>
              </a:rPr>
              <a:t>Augerbine</a:t>
            </a:r>
            <a:r>
              <a:rPr lang="en-US" b="0" i="0" dirty="0">
                <a:solidFill>
                  <a:schemeClr val="tx1"/>
                </a:solidFill>
                <a:effectLst/>
                <a:latin typeface="Söhne"/>
              </a:rPr>
              <a:t> taxonomy may use the classification system to assist in their research, helping to accurately categorize and identify different </a:t>
            </a:r>
            <a:r>
              <a:rPr lang="en-US" dirty="0" err="1">
                <a:solidFill>
                  <a:schemeClr val="tx1"/>
                </a:solidFill>
                <a:latin typeface="Söhne"/>
              </a:rPr>
              <a:t>Augerbine</a:t>
            </a:r>
            <a:r>
              <a:rPr lang="en-US" b="0" i="0" dirty="0">
                <a:solidFill>
                  <a:schemeClr val="tx1"/>
                </a:solidFill>
                <a:effectLst/>
                <a:latin typeface="Söhne"/>
              </a:rPr>
              <a:t> species.</a:t>
            </a:r>
          </a:p>
          <a:p>
            <a:pPr algn="l">
              <a:buFont typeface="+mj-lt"/>
              <a:buAutoNum type="arabicPeriod"/>
            </a:pPr>
            <a:r>
              <a:rPr lang="en-US" b="1" i="0" dirty="0">
                <a:solidFill>
                  <a:schemeClr val="tx1"/>
                </a:solidFill>
                <a:effectLst/>
                <a:latin typeface="Söhne"/>
              </a:rPr>
              <a:t>Healthcare Professionals</a:t>
            </a:r>
            <a:r>
              <a:rPr lang="en-US" b="0" i="0" dirty="0">
                <a:solidFill>
                  <a:schemeClr val="tx1"/>
                </a:solidFill>
                <a:effectLst/>
                <a:latin typeface="Söhne"/>
              </a:rPr>
              <a:t>: Healthcare professionals, including doctors and poison control specialists, may use the classification system to help diagnose and treat cases of</a:t>
            </a:r>
            <a:r>
              <a:rPr lang="en-US" dirty="0">
                <a:solidFill>
                  <a:schemeClr val="tx1"/>
                </a:solidFill>
                <a:latin typeface="Söhne"/>
              </a:rPr>
              <a:t>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poisoning by quickly identifying the species of </a:t>
            </a:r>
            <a:r>
              <a:rPr lang="en-US" dirty="0" err="1">
                <a:solidFill>
                  <a:schemeClr val="tx1"/>
                </a:solidFill>
                <a:latin typeface="Söhne"/>
              </a:rPr>
              <a:t>Augerbine</a:t>
            </a:r>
            <a:r>
              <a:rPr lang="en-US" b="0" i="0" dirty="0">
                <a:solidFill>
                  <a:schemeClr val="tx1"/>
                </a:solidFill>
                <a:effectLst/>
                <a:latin typeface="Söhne"/>
              </a:rPr>
              <a:t> involved.</a:t>
            </a:r>
          </a:p>
          <a:p>
            <a:pPr algn="l">
              <a:buFont typeface="+mj-lt"/>
              <a:buAutoNum type="arabicPeriod"/>
            </a:pPr>
            <a:r>
              <a:rPr lang="en-US" b="1" i="0" dirty="0">
                <a:solidFill>
                  <a:schemeClr val="tx1"/>
                </a:solidFill>
                <a:effectLst/>
                <a:latin typeface="Söhne"/>
              </a:rPr>
              <a:t>Educators and Students</a:t>
            </a:r>
            <a:r>
              <a:rPr lang="en-US" b="0" i="0" dirty="0">
                <a:solidFill>
                  <a:schemeClr val="tx1"/>
                </a:solidFill>
                <a:effectLst/>
                <a:latin typeface="Söhne"/>
              </a:rPr>
              <a:t>: Educators and students in biology, mycology, and related fields may use the classification system as a learning tool to understand </a:t>
            </a:r>
            <a:r>
              <a:rPr lang="en-US" dirty="0" err="1">
                <a:solidFill>
                  <a:schemeClr val="tx1"/>
                </a:solidFill>
                <a:latin typeface="Söhne"/>
              </a:rPr>
              <a:t>Augerbine</a:t>
            </a:r>
            <a:r>
              <a:rPr lang="en-US" b="0" i="0" dirty="0">
                <a:solidFill>
                  <a:schemeClr val="tx1"/>
                </a:solidFill>
                <a:effectLst/>
                <a:latin typeface="Söhne"/>
              </a:rPr>
              <a:t> taxonomy and the characteristics that distinguish edible from poisonous </a:t>
            </a:r>
            <a:r>
              <a:rPr lang="en-US" dirty="0" err="1">
                <a:solidFill>
                  <a:schemeClr val="tx1"/>
                </a:solidFill>
                <a:latin typeface="Söhne"/>
              </a:rPr>
              <a:t>Augerbine</a:t>
            </a:r>
            <a:r>
              <a:rPr lang="en-US" dirty="0">
                <a:solidFill>
                  <a:schemeClr val="tx1"/>
                </a:solidFill>
                <a:latin typeface="Söhne"/>
              </a:rPr>
              <a:t>.</a:t>
            </a:r>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368260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F716-680D-5D7C-A4D2-9A77DC4B3F3C}"/>
              </a:ext>
            </a:extLst>
          </p:cNvPr>
          <p:cNvSpPr>
            <a:spLocks noGrp="1"/>
          </p:cNvSpPr>
          <p:nvPr>
            <p:ph type="title"/>
          </p:nvPr>
        </p:nvSpPr>
        <p:spPr>
          <a:xfrm>
            <a:off x="677334" y="609600"/>
            <a:ext cx="8596668" cy="838200"/>
          </a:xfrm>
        </p:spPr>
        <p:txBody>
          <a:bodyPr/>
          <a:lstStyle/>
          <a:p>
            <a:r>
              <a:rPr lang="en-US" dirty="0"/>
              <a:t>Solutions</a:t>
            </a:r>
          </a:p>
        </p:txBody>
      </p:sp>
      <p:sp>
        <p:nvSpPr>
          <p:cNvPr id="3" name="Content Placeholder 2">
            <a:extLst>
              <a:ext uri="{FF2B5EF4-FFF2-40B4-BE49-F238E27FC236}">
                <a16:creationId xmlns:a16="http://schemas.microsoft.com/office/drawing/2014/main" id="{9A98041A-30C8-D7A9-D7CD-A85E2148EEC4}"/>
              </a:ext>
            </a:extLst>
          </p:cNvPr>
          <p:cNvSpPr>
            <a:spLocks noGrp="1"/>
          </p:cNvSpPr>
          <p:nvPr>
            <p:ph idx="1"/>
          </p:nvPr>
        </p:nvSpPr>
        <p:spPr>
          <a:xfrm>
            <a:off x="677334" y="1524000"/>
            <a:ext cx="8596668" cy="5029200"/>
          </a:xfrm>
        </p:spPr>
        <p:txBody>
          <a:bodyPr>
            <a:normAutofit fontScale="85000" lnSpcReduction="10000"/>
          </a:bodyPr>
          <a:lstStyle/>
          <a:p>
            <a:pPr marL="0" indent="0">
              <a:buNone/>
            </a:pPr>
            <a:r>
              <a:rPr lang="en-US" sz="2000" b="0" i="0" dirty="0">
                <a:solidFill>
                  <a:schemeClr val="tx1"/>
                </a:solidFill>
                <a:effectLst/>
                <a:latin typeface="Söhne"/>
              </a:rPr>
              <a:t>To solve the problem of </a:t>
            </a:r>
            <a:r>
              <a:rPr lang="en-US" sz="2000" dirty="0" err="1">
                <a:solidFill>
                  <a:schemeClr val="tx1"/>
                </a:solidFill>
                <a:latin typeface="Söhne"/>
              </a:rPr>
              <a:t>Augerbine</a:t>
            </a:r>
            <a:r>
              <a:rPr lang="en-US" sz="2000" b="0" i="0" dirty="0">
                <a:solidFill>
                  <a:schemeClr val="tx1"/>
                </a:solidFill>
                <a:effectLst/>
                <a:latin typeface="Söhne"/>
              </a:rPr>
              <a:t> classification using Artificial Neural Networks (ANNs), several solutions can be implemented. Here are some key approaches: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Data Preprocessing</a:t>
            </a:r>
            <a:r>
              <a:rPr lang="en-US" sz="2000" b="0" i="0" dirty="0">
                <a:solidFill>
                  <a:schemeClr val="tx1"/>
                </a:solidFill>
                <a:effectLst/>
                <a:latin typeface="Söhne"/>
              </a:rPr>
              <a:t>: Handle Missing Values</a:t>
            </a:r>
            <a:r>
              <a:rPr lang="en-US" sz="2000" dirty="0">
                <a:solidFill>
                  <a:schemeClr val="tx1"/>
                </a:solidFill>
                <a:latin typeface="Söhne"/>
              </a:rPr>
              <a:t>,</a:t>
            </a:r>
            <a:r>
              <a:rPr lang="en-US" sz="2000" b="0" i="0" dirty="0">
                <a:solidFill>
                  <a:srgbClr val="ECECEC"/>
                </a:solidFill>
                <a:effectLst/>
                <a:latin typeface="Söhne"/>
              </a:rPr>
              <a:t> </a:t>
            </a:r>
            <a:r>
              <a:rPr lang="en-US" sz="2000" b="0" i="0" dirty="0">
                <a:solidFill>
                  <a:schemeClr val="tx1"/>
                </a:solidFill>
                <a:effectLst/>
                <a:latin typeface="Söhne"/>
              </a:rPr>
              <a:t>Encode Categorical Variables,</a:t>
            </a:r>
            <a:r>
              <a:rPr lang="en-US" sz="2000" b="0" i="0" dirty="0">
                <a:solidFill>
                  <a:srgbClr val="ECECEC"/>
                </a:solidFill>
                <a:effectLst/>
                <a:latin typeface="Söhne"/>
              </a:rPr>
              <a:t> </a:t>
            </a:r>
            <a:r>
              <a:rPr lang="en-US" sz="2000" b="0" i="0" dirty="0">
                <a:solidFill>
                  <a:schemeClr val="tx1"/>
                </a:solidFill>
                <a:effectLst/>
                <a:latin typeface="Söhne"/>
              </a:rPr>
              <a:t>Normalize data.</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Building</a:t>
            </a:r>
            <a:r>
              <a:rPr lang="en-US" sz="2000" b="0" i="0" dirty="0">
                <a:solidFill>
                  <a:schemeClr val="tx1"/>
                </a:solidFill>
                <a:effectLst/>
                <a:latin typeface="Söhne"/>
              </a:rPr>
              <a:t>: Design ANN Architecture, Compile the Model, Regularization Techniques.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Training</a:t>
            </a:r>
            <a:r>
              <a:rPr lang="en-US" sz="2000" b="0" i="0" dirty="0">
                <a:solidFill>
                  <a:schemeClr val="tx1"/>
                </a:solidFill>
                <a:effectLst/>
                <a:latin typeface="Söhne"/>
              </a:rPr>
              <a:t>: Split Data</a:t>
            </a:r>
            <a:r>
              <a:rPr lang="en-US" sz="2000" dirty="0">
                <a:solidFill>
                  <a:schemeClr val="tx1"/>
                </a:solidFill>
                <a:latin typeface="Söhne"/>
              </a:rPr>
              <a:t>,</a:t>
            </a:r>
            <a:r>
              <a:rPr lang="en-US" sz="2000" b="0" i="0" dirty="0">
                <a:solidFill>
                  <a:schemeClr val="tx1"/>
                </a:solidFill>
                <a:effectLst/>
                <a:latin typeface="Söhne"/>
              </a:rPr>
              <a:t> Train the Model , Monitor Performance.</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Evaluation </a:t>
            </a:r>
            <a:r>
              <a:rPr lang="en-US" sz="2000" b="0" i="0" dirty="0">
                <a:solidFill>
                  <a:schemeClr val="tx1"/>
                </a:solidFill>
                <a:effectLst/>
                <a:latin typeface="Söhne"/>
              </a:rPr>
              <a:t>:Evaluate Performance</a:t>
            </a:r>
            <a:r>
              <a:rPr lang="en-US" sz="2000" dirty="0">
                <a:solidFill>
                  <a:schemeClr val="tx1"/>
                </a:solidFill>
                <a:latin typeface="Söhne"/>
              </a:rPr>
              <a:t>,</a:t>
            </a:r>
            <a:r>
              <a:rPr lang="en-US" sz="2000" b="0" i="0" dirty="0">
                <a:solidFill>
                  <a:schemeClr val="tx1"/>
                </a:solidFill>
                <a:effectLst/>
                <a:latin typeface="Söhne"/>
              </a:rPr>
              <a:t> Analyze Results</a:t>
            </a:r>
          </a:p>
          <a:p>
            <a:pPr marL="0" indent="0">
              <a:buNone/>
            </a:pPr>
            <a:r>
              <a:rPr lang="en-US" sz="2000" b="0" i="0" dirty="0">
                <a:solidFill>
                  <a:schemeClr val="tx1"/>
                </a:solidFill>
                <a:effectLst/>
                <a:latin typeface="Söhne"/>
              </a:rPr>
              <a:t>.</a:t>
            </a: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Hyperparameter Tuning </a:t>
            </a:r>
            <a:r>
              <a:rPr lang="en-US" sz="2000" b="0" i="0" dirty="0">
                <a:solidFill>
                  <a:schemeClr val="tx1"/>
                </a:solidFill>
                <a:effectLst/>
                <a:latin typeface="Söhne"/>
              </a:rPr>
              <a:t>: Grid Search or Random Search</a:t>
            </a:r>
            <a:r>
              <a:rPr lang="en-US" sz="2000" dirty="0">
                <a:solidFill>
                  <a:schemeClr val="tx1"/>
                </a:solidFill>
                <a:latin typeface="Söhne"/>
              </a:rPr>
              <a:t>,</a:t>
            </a:r>
            <a:r>
              <a:rPr lang="en-US" sz="2000" b="0" i="0" dirty="0">
                <a:solidFill>
                  <a:schemeClr val="tx1"/>
                </a:solidFill>
                <a:effectLst/>
                <a:latin typeface="Söhne"/>
              </a:rPr>
              <a:t> Cross-Validation.</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Söhne"/>
              </a:rPr>
              <a:t>Feature Importance Analysis </a:t>
            </a:r>
            <a:r>
              <a:rPr lang="en-US" sz="2000" b="0" i="0" dirty="0">
                <a:solidFill>
                  <a:schemeClr val="tx1"/>
                </a:solidFill>
                <a:effectLst/>
                <a:latin typeface="Söhne"/>
              </a:rPr>
              <a:t>: Analyze Feature Importance</a:t>
            </a:r>
            <a:r>
              <a:rPr lang="en-US" sz="2000" dirty="0">
                <a:solidFill>
                  <a:schemeClr val="tx1"/>
                </a:solidFill>
                <a:latin typeface="Söhne"/>
              </a:rPr>
              <a:t>,</a:t>
            </a:r>
            <a:r>
              <a:rPr lang="en-US" sz="2000" b="0" i="0" dirty="0">
                <a:solidFill>
                  <a:schemeClr val="tx1"/>
                </a:solidFill>
                <a:effectLst/>
                <a:latin typeface="Söhne"/>
              </a:rPr>
              <a:t> Feature Selection.</a:t>
            </a:r>
            <a:endParaRPr lang="en-US" sz="2000" dirty="0">
              <a:solidFill>
                <a:schemeClr val="tx1"/>
              </a:solidFill>
            </a:endParaRPr>
          </a:p>
        </p:txBody>
      </p:sp>
    </p:spTree>
    <p:extLst>
      <p:ext uri="{BB962C8B-B14F-4D97-AF65-F5344CB8AC3E}">
        <p14:creationId xmlns:p14="http://schemas.microsoft.com/office/powerpoint/2010/main" val="3469738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37EA-447D-2C33-4767-9B54BFAA9BDA}"/>
              </a:ext>
            </a:extLst>
          </p:cNvPr>
          <p:cNvSpPr>
            <a:spLocks noGrp="1"/>
          </p:cNvSpPr>
          <p:nvPr>
            <p:ph type="title"/>
          </p:nvPr>
        </p:nvSpPr>
        <p:spPr>
          <a:xfrm>
            <a:off x="677334" y="609600"/>
            <a:ext cx="8596668" cy="762000"/>
          </a:xfrm>
        </p:spPr>
        <p:txBody>
          <a:bodyPr/>
          <a:lstStyle/>
          <a:p>
            <a:r>
              <a:rPr lang="en-US" dirty="0"/>
              <a:t>Constraints and Evaluation criteria </a:t>
            </a:r>
          </a:p>
        </p:txBody>
      </p:sp>
      <p:sp>
        <p:nvSpPr>
          <p:cNvPr id="3" name="Content Placeholder 2">
            <a:extLst>
              <a:ext uri="{FF2B5EF4-FFF2-40B4-BE49-F238E27FC236}">
                <a16:creationId xmlns:a16="http://schemas.microsoft.com/office/drawing/2014/main" id="{0E1FECB3-4740-90C2-6517-798FDF8BAD53}"/>
              </a:ext>
            </a:extLst>
          </p:cNvPr>
          <p:cNvSpPr>
            <a:spLocks noGrp="1"/>
          </p:cNvSpPr>
          <p:nvPr>
            <p:ph idx="1"/>
          </p:nvPr>
        </p:nvSpPr>
        <p:spPr>
          <a:xfrm>
            <a:off x="838200" y="1676400"/>
            <a:ext cx="8596668" cy="4697411"/>
          </a:xfrm>
        </p:spPr>
        <p:txBody>
          <a:bodyPr/>
          <a:lstStyle/>
          <a:p>
            <a:pPr marL="0" indent="0" algn="l">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Constraints:</a:t>
            </a:r>
            <a:endParaRPr lang="en-US" b="0" i="0" dirty="0">
              <a:solidFill>
                <a:schemeClr val="tx1"/>
              </a:solidFill>
              <a:effectLst/>
              <a:latin typeface="Söhne"/>
            </a:endParaRPr>
          </a:p>
          <a:p>
            <a:pPr algn="l">
              <a:buFont typeface="+mj-lt"/>
              <a:buAutoNum type="arabicPeriod"/>
            </a:pPr>
            <a:r>
              <a:rPr lang="en-US" b="0" i="0" dirty="0">
                <a:solidFill>
                  <a:schemeClr val="tx1"/>
                </a:solidFill>
                <a:effectLst/>
                <a:latin typeface="Söhne"/>
              </a:rPr>
              <a:t>The model must be robust and generalize well to unseen data.</a:t>
            </a:r>
          </a:p>
          <a:p>
            <a:pPr algn="l">
              <a:buFont typeface="+mj-lt"/>
              <a:buAutoNum type="arabicPeriod"/>
            </a:pPr>
            <a:r>
              <a:rPr lang="en-US" b="0" i="0" dirty="0">
                <a:solidFill>
                  <a:schemeClr val="tx1"/>
                </a:solidFill>
                <a:effectLst/>
                <a:latin typeface="Söhne"/>
              </a:rPr>
              <a:t>Consideration should be given to handling imbalanced classes in the dataset, ensuring the model performs well for both edible </a:t>
            </a:r>
            <a:r>
              <a:rPr lang="en-US" dirty="0" err="1">
                <a:solidFill>
                  <a:schemeClr val="tx1"/>
                </a:solidFill>
                <a:latin typeface="Söhne"/>
              </a:rPr>
              <a:t>Augerbine</a:t>
            </a:r>
            <a:r>
              <a:rPr lang="en-US" b="0" i="0" dirty="0">
                <a:solidFill>
                  <a:schemeClr val="tx1"/>
                </a:solidFill>
                <a:effectLst/>
                <a:latin typeface="Söhne"/>
              </a:rPr>
              <a:t>.</a:t>
            </a:r>
          </a:p>
          <a:p>
            <a:pPr algn="l">
              <a:buFont typeface="+mj-lt"/>
              <a:buAutoNum type="arabicPeriod"/>
            </a:pPr>
            <a:r>
              <a:rPr lang="en-US" b="0" i="0" dirty="0">
                <a:solidFill>
                  <a:schemeClr val="tx1"/>
                </a:solidFill>
                <a:effectLst/>
                <a:latin typeface="Söhne"/>
              </a:rPr>
              <a:t>The model's predictions should be interpretable to provide insights into the factors influencing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a:t>
            </a:r>
          </a:p>
          <a:p>
            <a:pPr marL="0" indent="0" algn="l">
              <a:buNone/>
            </a:pPr>
            <a:endParaRPr lang="en-US" b="0" i="0" dirty="0">
              <a:solidFill>
                <a:schemeClr val="tx1"/>
              </a:solidFill>
              <a:effectLst/>
              <a:latin typeface="Söhne"/>
            </a:endParaRPr>
          </a:p>
          <a:p>
            <a:pPr marL="0" indent="0">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Expected Outcome:</a:t>
            </a:r>
            <a:r>
              <a:rPr lang="en-US" b="0" i="0" dirty="0">
                <a:solidFill>
                  <a:schemeClr val="tx1"/>
                </a:solidFill>
                <a:effectLst/>
                <a:latin typeface="Söhne"/>
              </a:rPr>
              <a:t> The project aims to deliver a reliable and accurate ANN-based model for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 which can be useful for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enthusiasts, farmers, and researchers in identifying safe-to-eat </a:t>
            </a:r>
            <a:r>
              <a:rPr lang="en-US" dirty="0" err="1">
                <a:solidFill>
                  <a:schemeClr val="tx1"/>
                </a:solidFill>
                <a:latin typeface="Söhne"/>
              </a:rPr>
              <a:t>Augerbine</a:t>
            </a:r>
            <a:r>
              <a:rPr lang="en-US" b="0" i="0" dirty="0">
                <a:solidFill>
                  <a:schemeClr val="tx1"/>
                </a:solidFill>
                <a:effectLst/>
                <a:latin typeface="Söhne"/>
              </a:rPr>
              <a:t>.</a:t>
            </a:r>
            <a:endParaRPr lang="en-US" dirty="0">
              <a:solidFill>
                <a:schemeClr val="tx1"/>
              </a:solidFill>
            </a:endParaRPr>
          </a:p>
        </p:txBody>
      </p:sp>
    </p:spTree>
    <p:extLst>
      <p:ext uri="{BB962C8B-B14F-4D97-AF65-F5344CB8AC3E}">
        <p14:creationId xmlns:p14="http://schemas.microsoft.com/office/powerpoint/2010/main" val="112794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CC7A9B-82DF-3BB0-7A77-D2F5E7BE44AF}"/>
              </a:ext>
            </a:extLst>
          </p:cNvPr>
          <p:cNvSpPr>
            <a:spLocks noGrp="1"/>
          </p:cNvSpPr>
          <p:nvPr>
            <p:ph type="title"/>
          </p:nvPr>
        </p:nvSpPr>
        <p:spPr>
          <a:xfrm>
            <a:off x="677334" y="609600"/>
            <a:ext cx="8596668" cy="990600"/>
          </a:xfrm>
        </p:spPr>
        <p:txBody>
          <a:bodyPr>
            <a:normAutofit/>
          </a:bodyPr>
          <a:lstStyle/>
          <a:p>
            <a:r>
              <a:rPr lang="en-US" dirty="0"/>
              <a:t>Output Screenshots</a:t>
            </a:r>
          </a:p>
        </p:txBody>
      </p:sp>
      <p:pic>
        <p:nvPicPr>
          <p:cNvPr id="2052" name="Picture 4">
            <a:extLst>
              <a:ext uri="{FF2B5EF4-FFF2-40B4-BE49-F238E27FC236}">
                <a16:creationId xmlns:a16="http://schemas.microsoft.com/office/drawing/2014/main" id="{AC7C4656-8CFB-2198-F596-1295980A4D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2213067"/>
            <a:ext cx="8001000" cy="441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81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D3A7-787D-94C7-B3FE-D83F15828F2B}"/>
              </a:ext>
            </a:extLst>
          </p:cNvPr>
          <p:cNvSpPr>
            <a:spLocks noGrp="1"/>
          </p:cNvSpPr>
          <p:nvPr>
            <p:ph type="title"/>
          </p:nvPr>
        </p:nvSpPr>
        <p:spPr/>
        <p:txBody>
          <a:bodyPr>
            <a:normAutofit/>
          </a:bodyPr>
          <a:lstStyle/>
          <a:p>
            <a:r>
              <a:rPr lang="en-US" dirty="0"/>
              <a:t>Output Screenshots</a:t>
            </a:r>
          </a:p>
        </p:txBody>
      </p:sp>
      <p:pic>
        <p:nvPicPr>
          <p:cNvPr id="4" name="Content Placeholder 3">
            <a:extLst>
              <a:ext uri="{FF2B5EF4-FFF2-40B4-BE49-F238E27FC236}">
                <a16:creationId xmlns:a16="http://schemas.microsoft.com/office/drawing/2014/main" id="{928031EE-79A7-49CB-C03B-AA157D247E8E}"/>
              </a:ext>
            </a:extLst>
          </p:cNvPr>
          <p:cNvPicPr>
            <a:picLocks noGrp="1" noChangeAspect="1"/>
          </p:cNvPicPr>
          <p:nvPr>
            <p:ph idx="1"/>
          </p:nvPr>
        </p:nvPicPr>
        <p:blipFill>
          <a:blip r:embed="rId2"/>
          <a:stretch>
            <a:fillRect/>
          </a:stretch>
        </p:blipFill>
        <p:spPr>
          <a:xfrm>
            <a:off x="990600" y="1930400"/>
            <a:ext cx="7391400" cy="4546600"/>
          </a:xfrm>
          <a:prstGeom prst="rect">
            <a:avLst/>
          </a:prstGeom>
        </p:spPr>
      </p:pic>
    </p:spTree>
    <p:extLst>
      <p:ext uri="{BB962C8B-B14F-4D97-AF65-F5344CB8AC3E}">
        <p14:creationId xmlns:p14="http://schemas.microsoft.com/office/powerpoint/2010/main" val="316790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2C9A-DAE0-0AB3-2742-5C85E1A64FE6}"/>
              </a:ext>
            </a:extLst>
          </p:cNvPr>
          <p:cNvSpPr>
            <a:spLocks noGrp="1"/>
          </p:cNvSpPr>
          <p:nvPr>
            <p:ph type="title"/>
          </p:nvPr>
        </p:nvSpPr>
        <p:spPr>
          <a:xfrm>
            <a:off x="677334" y="609600"/>
            <a:ext cx="8596668" cy="609600"/>
          </a:xfrm>
        </p:spPr>
        <p:txBody>
          <a:bodyPr>
            <a:normAutofit fontScale="90000"/>
          </a:bodyPr>
          <a:lstStyle/>
          <a:p>
            <a:r>
              <a:rPr lang="en-US" dirty="0"/>
              <a:t>Result</a:t>
            </a:r>
          </a:p>
        </p:txBody>
      </p:sp>
      <p:sp>
        <p:nvSpPr>
          <p:cNvPr id="3" name="Content Placeholder 2">
            <a:extLst>
              <a:ext uri="{FF2B5EF4-FFF2-40B4-BE49-F238E27FC236}">
                <a16:creationId xmlns:a16="http://schemas.microsoft.com/office/drawing/2014/main" id="{3EC93B72-41DF-22D1-4048-887BB9B8D573}"/>
              </a:ext>
            </a:extLst>
          </p:cNvPr>
          <p:cNvSpPr>
            <a:spLocks noGrp="1"/>
          </p:cNvSpPr>
          <p:nvPr>
            <p:ph idx="1"/>
          </p:nvPr>
        </p:nvSpPr>
        <p:spPr>
          <a:xfrm>
            <a:off x="707971" y="1488613"/>
            <a:ext cx="8596668" cy="5140787"/>
          </a:xfrm>
        </p:spPr>
        <p:txBody>
          <a:bodyPr>
            <a:normAutofit/>
          </a:bodyPr>
          <a:lstStyle/>
          <a:p>
            <a:r>
              <a:rPr lang="en-US" b="0" i="0" dirty="0">
                <a:solidFill>
                  <a:schemeClr val="tx1"/>
                </a:solidFill>
                <a:effectLst/>
                <a:latin typeface="Söhne"/>
              </a:rPr>
              <a:t>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 task using an Artificial Neural Network (ANN) achieved promising results.</a:t>
            </a:r>
            <a:r>
              <a:rPr lang="en-US" b="0" i="0" dirty="0">
                <a:solidFill>
                  <a:srgbClr val="ECECEC"/>
                </a:solidFill>
                <a:effectLst/>
                <a:latin typeface="Söhne"/>
              </a:rPr>
              <a:t> </a:t>
            </a:r>
            <a:r>
              <a:rPr lang="en-US" b="0" i="0" dirty="0">
                <a:solidFill>
                  <a:schemeClr val="tx1"/>
                </a:solidFill>
                <a:effectLst/>
                <a:latin typeface="Söhne"/>
              </a:rPr>
              <a:t>This indicates that the ANN model was able to accurately classify whether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are edible  based on the given features with high accuracy.</a:t>
            </a:r>
          </a:p>
          <a:p>
            <a:r>
              <a:rPr lang="en-US" b="0" i="0" dirty="0">
                <a:solidFill>
                  <a:schemeClr val="tx1"/>
                </a:solidFill>
                <a:effectLst/>
                <a:latin typeface="Söhne"/>
              </a:rPr>
              <a:t>The success of the ANN model in this classification task highlights its effectiveness in handling complex patterns in the data and making accurate predictions. The use of one-hot encoding for categorical features and careful selection of hyperparameters such as the number of hidden layers, activation functions, and regularization parameters contributed to the model's performance.</a:t>
            </a:r>
          </a:p>
          <a:p>
            <a:r>
              <a:rPr lang="en-US" b="0" i="0" dirty="0">
                <a:solidFill>
                  <a:schemeClr val="tx1"/>
                </a:solidFill>
                <a:effectLst/>
                <a:latin typeface="Söhne"/>
              </a:rPr>
              <a:t>In conclusion, the ANN model demonstrates promise as a tool for accurately classifying </a:t>
            </a:r>
            <a:r>
              <a:rPr lang="en-US" dirty="0" err="1">
                <a:solidFill>
                  <a:schemeClr val="tx1"/>
                </a:solidFill>
                <a:latin typeface="Söhne"/>
              </a:rPr>
              <a:t>Augerbine</a:t>
            </a:r>
            <a:r>
              <a:rPr lang="en-US" b="0" i="0" dirty="0">
                <a:solidFill>
                  <a:schemeClr val="tx1"/>
                </a:solidFill>
                <a:effectLst/>
                <a:latin typeface="Söhne"/>
              </a:rPr>
              <a:t> as edible based on their features. Further research and refinement of the model could lead to even better results and contribute to the field of machine learning and classification tasks in general.</a:t>
            </a:r>
          </a:p>
          <a:p>
            <a:endParaRPr lang="en-US" dirty="0">
              <a:solidFill>
                <a:schemeClr val="tx1"/>
              </a:solidFill>
              <a:latin typeface="Söhne"/>
            </a:endParaRPr>
          </a:p>
          <a:p>
            <a:pPr marL="0" indent="0">
              <a:buNone/>
            </a:pPr>
            <a:r>
              <a:rPr lang="en-US" dirty="0">
                <a:solidFill>
                  <a:schemeClr val="tx1"/>
                </a:solidFill>
                <a:latin typeface="Söhne"/>
              </a:rPr>
              <a:t>    DEMO LINK: </a:t>
            </a:r>
            <a:r>
              <a:rPr lang="en-US" u="sng" dirty="0" err="1">
                <a:solidFill>
                  <a:schemeClr val="tx1"/>
                </a:solidFill>
                <a:latin typeface="Söhne"/>
              </a:rPr>
              <a:t>Augerbine</a:t>
            </a:r>
            <a:r>
              <a:rPr lang="en-US" u="sng" dirty="0">
                <a:solidFill>
                  <a:schemeClr val="tx1"/>
                </a:solidFill>
                <a:latin typeface="Söhne"/>
              </a:rPr>
              <a:t> _</a:t>
            </a:r>
            <a:r>
              <a:rPr lang="en-US" u="sng" dirty="0" err="1">
                <a:solidFill>
                  <a:schemeClr val="tx1"/>
                </a:solidFill>
                <a:latin typeface="Söhne"/>
              </a:rPr>
              <a:t>Classification_Using_ANN</a:t>
            </a:r>
            <a:endParaRPr lang="en-US" u="sng" dirty="0">
              <a:solidFill>
                <a:schemeClr val="tx1"/>
              </a:solidFill>
            </a:endParaRPr>
          </a:p>
        </p:txBody>
      </p:sp>
    </p:spTree>
    <p:extLst>
      <p:ext uri="{BB962C8B-B14F-4D97-AF65-F5344CB8AC3E}">
        <p14:creationId xmlns:p14="http://schemas.microsoft.com/office/powerpoint/2010/main" val="3483161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B4E0EC-84AA-007C-0932-94BFD59DEA3E}"/>
              </a:ext>
            </a:extLst>
          </p:cNvPr>
          <p:cNvSpPr>
            <a:spLocks noGrp="1"/>
          </p:cNvSpPr>
          <p:nvPr>
            <p:ph type="title"/>
          </p:nvPr>
        </p:nvSpPr>
        <p:spPr>
          <a:xfrm>
            <a:off x="609600" y="2971800"/>
            <a:ext cx="8596668" cy="1320800"/>
          </a:xfrm>
        </p:spPr>
        <p:txBody>
          <a:bodyPr/>
          <a:lstStyle/>
          <a:p>
            <a:r>
              <a:rPr lang="en-US" dirty="0"/>
              <a:t>					</a:t>
            </a:r>
            <a:r>
              <a:rPr lang="en-US" sz="4400" dirty="0"/>
              <a:t>	THANK YOU</a:t>
            </a:r>
          </a:p>
        </p:txBody>
      </p:sp>
    </p:spTree>
    <p:extLst>
      <p:ext uri="{BB962C8B-B14F-4D97-AF65-F5344CB8AC3E}">
        <p14:creationId xmlns:p14="http://schemas.microsoft.com/office/powerpoint/2010/main" val="400142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F297F8-52FF-DF86-88B9-1B9ABB180809}"/>
              </a:ext>
            </a:extLst>
          </p:cNvPr>
          <p:cNvSpPr>
            <a:spLocks noGrp="1"/>
          </p:cNvSpPr>
          <p:nvPr>
            <p:ph type="title"/>
          </p:nvPr>
        </p:nvSpPr>
        <p:spPr>
          <a:xfrm>
            <a:off x="677334" y="609600"/>
            <a:ext cx="8596668" cy="4953000"/>
          </a:xfrm>
        </p:spPr>
        <p:txBody>
          <a:bodyPr>
            <a:normAutofit/>
          </a:bodyPr>
          <a:lstStyle/>
          <a:p>
            <a:r>
              <a:rPr lang="en-US" dirty="0"/>
              <a:t>PROJECT TITLE:</a:t>
            </a:r>
            <a:br>
              <a:rPr lang="en-US" dirty="0"/>
            </a:br>
            <a:br>
              <a:rPr lang="en-US" dirty="0"/>
            </a:br>
            <a:br>
              <a:rPr lang="en-US" dirty="0"/>
            </a:br>
            <a:r>
              <a:rPr lang="en-US" dirty="0">
                <a:solidFill>
                  <a:srgbClr val="FF0000"/>
                </a:solidFill>
              </a:rPr>
              <a:t>AUGERBINE</a:t>
            </a:r>
            <a:r>
              <a:rPr lang="en-US" dirty="0"/>
              <a:t> </a:t>
            </a:r>
            <a:r>
              <a:rPr lang="en-US" dirty="0">
                <a:solidFill>
                  <a:srgbClr val="FF0000"/>
                </a:solidFill>
              </a:rPr>
              <a:t>CLASSIFICATION USING ANN</a:t>
            </a:r>
          </a:p>
        </p:txBody>
      </p:sp>
    </p:spTree>
    <p:extLst>
      <p:ext uri="{BB962C8B-B14F-4D97-AF65-F5344CB8AC3E}">
        <p14:creationId xmlns:p14="http://schemas.microsoft.com/office/powerpoint/2010/main" val="331729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577827-66EE-1734-1A01-299424B1ACC7}"/>
              </a:ext>
            </a:extLst>
          </p:cNvPr>
          <p:cNvSpPr>
            <a:spLocks noGrp="1"/>
          </p:cNvSpPr>
          <p:nvPr>
            <p:ph type="title"/>
          </p:nvPr>
        </p:nvSpPr>
        <p:spPr>
          <a:xfrm>
            <a:off x="677334" y="244312"/>
            <a:ext cx="8596668" cy="914400"/>
          </a:xfrm>
        </p:spPr>
        <p:txBody>
          <a:bodyPr/>
          <a:lstStyle/>
          <a:p>
            <a:r>
              <a:rPr lang="en-US" dirty="0"/>
              <a:t>Agenda</a:t>
            </a:r>
          </a:p>
        </p:txBody>
      </p:sp>
      <p:sp>
        <p:nvSpPr>
          <p:cNvPr id="4" name="Content Placeholder 3">
            <a:extLst>
              <a:ext uri="{FF2B5EF4-FFF2-40B4-BE49-F238E27FC236}">
                <a16:creationId xmlns:a16="http://schemas.microsoft.com/office/drawing/2014/main" id="{568611D6-089D-473F-A42E-56583256ADD3}"/>
              </a:ext>
            </a:extLst>
          </p:cNvPr>
          <p:cNvSpPr>
            <a:spLocks noGrp="1"/>
          </p:cNvSpPr>
          <p:nvPr>
            <p:ph idx="1"/>
          </p:nvPr>
        </p:nvSpPr>
        <p:spPr>
          <a:xfrm>
            <a:off x="660052" y="1158712"/>
            <a:ext cx="8596668" cy="5257799"/>
          </a:xfrm>
        </p:spPr>
        <p:txBody>
          <a:bodyPr>
            <a:normAutofit/>
          </a:bodyPr>
          <a:lstStyle/>
          <a:p>
            <a:r>
              <a:rPr lang="en-US" b="0" i="0" dirty="0">
                <a:solidFill>
                  <a:srgbClr val="191919"/>
                </a:solidFill>
                <a:effectLst/>
                <a:latin typeface="Lucida Sans" panose="020B0602030504020204" pitchFamily="34" charset="0"/>
              </a:rPr>
              <a:t> A Neural Network model is used to classify whether a given mushroom is edible or poisonous using </a:t>
            </a:r>
            <a:r>
              <a:rPr lang="en-US" b="0" i="0" dirty="0" err="1">
                <a:solidFill>
                  <a:srgbClr val="191919"/>
                </a:solidFill>
                <a:effectLst/>
                <a:latin typeface="Lucida Sans" panose="020B0602030504020204" pitchFamily="34" charset="0"/>
              </a:rPr>
              <a:t>Tensorflow</a:t>
            </a:r>
            <a:r>
              <a:rPr lang="en-US" b="0" i="0" dirty="0">
                <a:solidFill>
                  <a:srgbClr val="191919"/>
                </a:solidFill>
                <a:effectLst/>
                <a:latin typeface="Lucida Sans" panose="020B0602030504020204" pitchFamily="34" charset="0"/>
              </a:rPr>
              <a:t> in Python based on the attributes present in the dataset.</a:t>
            </a:r>
          </a:p>
          <a:p>
            <a:r>
              <a:rPr lang="en-US" b="0" i="0" dirty="0">
                <a:solidFill>
                  <a:srgbClr val="191919"/>
                </a:solidFill>
                <a:effectLst/>
                <a:latin typeface="Lucida Sans" panose="020B0602030504020204" pitchFamily="34" charset="0"/>
              </a:rPr>
              <a:t>The Artificial Neural Network system (ANNs) can be able to classify if a </a:t>
            </a:r>
            <a:r>
              <a:rPr lang="en-US" dirty="0" err="1">
                <a:solidFill>
                  <a:schemeClr val="tx1"/>
                </a:solidFill>
                <a:latin typeface="Söhne"/>
              </a:rPr>
              <a:t>Augerbine</a:t>
            </a:r>
            <a:r>
              <a:rPr lang="en-US" b="0" i="0" dirty="0">
                <a:solidFill>
                  <a:srgbClr val="191919"/>
                </a:solidFill>
                <a:effectLst/>
                <a:latin typeface="Lucida Sans" panose="020B0602030504020204" pitchFamily="34" charset="0"/>
              </a:rPr>
              <a:t> is poisonous or not, using data mining as one of the approaches for obtaining computer-assisted knowledge. </a:t>
            </a:r>
            <a:endParaRPr lang="en-US" dirty="0">
              <a:solidFill>
                <a:srgbClr val="191919"/>
              </a:solidFill>
              <a:latin typeface="Lucida Sans" panose="020B0602030504020204" pitchFamily="34" charset="0"/>
            </a:endParaRPr>
          </a:p>
          <a:p>
            <a:r>
              <a:rPr lang="en-US" b="0" i="0" dirty="0">
                <a:solidFill>
                  <a:srgbClr val="191919"/>
                </a:solidFill>
                <a:effectLst/>
                <a:latin typeface="Lucida Sans" panose="020B0602030504020204" pitchFamily="34" charset="0"/>
              </a:rPr>
              <a:t> The cap is the top of </a:t>
            </a:r>
            <a:r>
              <a:rPr lang="en-US" b="0" i="0" dirty="0" err="1">
                <a:solidFill>
                  <a:srgbClr val="191919"/>
                </a:solidFill>
                <a:effectLst/>
                <a:latin typeface="Lucida Sans" panose="020B0602030504020204" pitchFamily="34" charset="0"/>
              </a:rPr>
              <a:t>the</a:t>
            </a:r>
            <a:r>
              <a:rPr lang="en-US" dirty="0" err="1">
                <a:solidFill>
                  <a:schemeClr val="tx1"/>
                </a:solidFill>
                <a:latin typeface="Söhne"/>
              </a:rPr>
              <a:t>Augerbine</a:t>
            </a:r>
            <a:r>
              <a:rPr lang="en-US">
                <a:solidFill>
                  <a:schemeClr val="tx1"/>
                </a:solidFill>
                <a:latin typeface="Söhne"/>
              </a:rPr>
              <a:t> </a:t>
            </a:r>
            <a:r>
              <a:rPr lang="en-US" b="0" i="0">
                <a:solidFill>
                  <a:srgbClr val="191919"/>
                </a:solidFill>
                <a:effectLst/>
                <a:latin typeface="Lucida Sans" panose="020B0602030504020204" pitchFamily="34" charset="0"/>
              </a:rPr>
              <a:t>(</a:t>
            </a:r>
            <a:r>
              <a:rPr lang="en-US" b="0" i="0" dirty="0">
                <a:solidFill>
                  <a:srgbClr val="191919"/>
                </a:solidFill>
                <a:effectLst/>
                <a:latin typeface="Lucida Sans" panose="020B0602030504020204" pitchFamily="34" charset="0"/>
              </a:rPr>
              <a:t>and often looks sort of like a small umbrella). </a:t>
            </a:r>
            <a:r>
              <a:rPr lang="en-US" dirty="0" err="1">
                <a:solidFill>
                  <a:srgbClr val="191919"/>
                </a:solidFill>
                <a:latin typeface="Lucida Sans" panose="020B0602030504020204" pitchFamily="34" charset="0"/>
              </a:rPr>
              <a:t>Augerbine</a:t>
            </a:r>
            <a:r>
              <a:rPr lang="en-US" b="0" i="0" dirty="0">
                <a:solidFill>
                  <a:srgbClr val="191919"/>
                </a:solidFill>
                <a:effectLst/>
                <a:latin typeface="Lucida Sans" panose="020B0602030504020204" pitchFamily="34" charset="0"/>
              </a:rPr>
              <a:t> caps can come in a variety of colors but most often are brown, white, or yellow. Gills, Pores, or Teeth appear under the </a:t>
            </a:r>
            <a:r>
              <a:rPr lang="en-US" dirty="0" err="1">
                <a:solidFill>
                  <a:schemeClr val="tx1"/>
                </a:solidFill>
                <a:latin typeface="Söhne"/>
              </a:rPr>
              <a:t>Augerbine</a:t>
            </a:r>
            <a:r>
              <a:rPr lang="en-US" dirty="0">
                <a:solidFill>
                  <a:schemeClr val="tx1"/>
                </a:solidFill>
                <a:latin typeface="Söhne"/>
              </a:rPr>
              <a:t> </a:t>
            </a:r>
            <a:r>
              <a:rPr lang="en-US" b="0" i="0" dirty="0">
                <a:solidFill>
                  <a:srgbClr val="191919"/>
                </a:solidFill>
                <a:effectLst/>
                <a:latin typeface="Lucida Sans" panose="020B0602030504020204" pitchFamily="34" charset="0"/>
              </a:rPr>
              <a:t>cap. They look similar to a fish’s gills.</a:t>
            </a:r>
          </a:p>
          <a:p>
            <a:r>
              <a:rPr lang="en-US" b="0" i="0" dirty="0">
                <a:solidFill>
                  <a:srgbClr val="191919"/>
                </a:solidFill>
                <a:effectLst/>
                <a:latin typeface="Lucida Sans" panose="020B0602030504020204" pitchFamily="34" charset="0"/>
              </a:rPr>
              <a:t>In this, we have separated the input and target and scaled all the inputs. We created a Neural Network model for the classification of </a:t>
            </a:r>
            <a:r>
              <a:rPr lang="en-US" dirty="0" err="1">
                <a:solidFill>
                  <a:srgbClr val="191919"/>
                </a:solidFill>
                <a:latin typeface="Lucida Sans" panose="020B0602030504020204" pitchFamily="34" charset="0"/>
              </a:rPr>
              <a:t>augerbine</a:t>
            </a:r>
            <a:r>
              <a:rPr lang="en-US" b="0" i="0" dirty="0">
                <a:solidFill>
                  <a:srgbClr val="191919"/>
                </a:solidFill>
                <a:effectLst/>
                <a:latin typeface="Lucida Sans" panose="020B0602030504020204" pitchFamily="34" charset="0"/>
              </a:rPr>
              <a:t> using </a:t>
            </a:r>
            <a:r>
              <a:rPr lang="en-US" b="0" i="0" dirty="0" err="1">
                <a:solidFill>
                  <a:srgbClr val="191919"/>
                </a:solidFill>
                <a:effectLst/>
                <a:latin typeface="Lucida Sans" panose="020B0602030504020204" pitchFamily="34" charset="0"/>
              </a:rPr>
              <a:t>Tensorflow</a:t>
            </a:r>
            <a:r>
              <a:rPr lang="en-US" b="0" i="0" dirty="0">
                <a:solidFill>
                  <a:srgbClr val="191919"/>
                </a:solidFill>
                <a:effectLst/>
                <a:latin typeface="Lucida Sans" panose="020B0602030504020204" pitchFamily="34" charset="0"/>
              </a:rPr>
              <a:t> in Python. The dataset was split into training and testing purposes to control the over-fitting. We minimized the loss and changed the hyper-parameters of the model to acquire the best fit results of the model as well as prevent it from over fit. </a:t>
            </a:r>
          </a:p>
          <a:p>
            <a:endParaRPr lang="en-US" dirty="0"/>
          </a:p>
        </p:txBody>
      </p:sp>
    </p:spTree>
    <p:extLst>
      <p:ext uri="{BB962C8B-B14F-4D97-AF65-F5344CB8AC3E}">
        <p14:creationId xmlns:p14="http://schemas.microsoft.com/office/powerpoint/2010/main" val="271758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97E23-049D-9C78-087C-5927D8E873B4}"/>
              </a:ext>
            </a:extLst>
          </p:cNvPr>
          <p:cNvSpPr>
            <a:spLocks noGrp="1"/>
          </p:cNvSpPr>
          <p:nvPr>
            <p:ph type="ctrTitle"/>
          </p:nvPr>
        </p:nvSpPr>
        <p:spPr>
          <a:xfrm>
            <a:off x="739774" y="291147"/>
            <a:ext cx="7718425" cy="553998"/>
          </a:xfrm>
        </p:spPr>
        <p:txBody>
          <a:bodyPr/>
          <a:lstStyle/>
          <a:p>
            <a:r>
              <a:rPr lang="en-US" sz="3600" dirty="0" err="1"/>
              <a:t>Augerbine</a:t>
            </a:r>
            <a:r>
              <a:rPr lang="en-US" sz="3600" dirty="0"/>
              <a:t> classification using ANN</a:t>
            </a:r>
          </a:p>
        </p:txBody>
      </p:sp>
      <p:sp>
        <p:nvSpPr>
          <p:cNvPr id="3" name="Subtitle 2">
            <a:extLst>
              <a:ext uri="{FF2B5EF4-FFF2-40B4-BE49-F238E27FC236}">
                <a16:creationId xmlns:a16="http://schemas.microsoft.com/office/drawing/2014/main" id="{F0704C96-2F65-096A-80D0-4271C1FE8EC6}"/>
              </a:ext>
            </a:extLst>
          </p:cNvPr>
          <p:cNvSpPr>
            <a:spLocks noGrp="1"/>
          </p:cNvSpPr>
          <p:nvPr>
            <p:ph type="subTitle" idx="4"/>
          </p:nvPr>
        </p:nvSpPr>
        <p:spPr>
          <a:xfrm>
            <a:off x="76200" y="1295400"/>
            <a:ext cx="10287000" cy="5991384"/>
          </a:xfrm>
        </p:spPr>
        <p:txBody>
          <a:bodyPr/>
          <a:lstStyle/>
          <a:p>
            <a:r>
              <a:rPr lang="en-US" b="1" i="0" dirty="0">
                <a:solidFill>
                  <a:srgbClr val="111111"/>
                </a:solidFill>
                <a:effectLst/>
                <a:latin typeface="Roboto" panose="02000000000000000000" pitchFamily="2" charset="0"/>
              </a:rPr>
              <a:t>Multi-Layer ANN model</a:t>
            </a:r>
            <a:r>
              <a:rPr lang="en-US" b="0" i="0" dirty="0">
                <a:solidFill>
                  <a:srgbClr val="111111"/>
                </a:solidFill>
                <a:effectLst/>
                <a:latin typeface="Roboto" panose="02000000000000000000" pitchFamily="2" charset="0"/>
              </a:rPr>
              <a:t> is used for training, validating, and testing of the dataset. In this paper, Multi-Layer ANN model was used to train and test the </a:t>
            </a:r>
            <a:r>
              <a:rPr lang="en-US" dirty="0" err="1">
                <a:solidFill>
                  <a:schemeClr val="tx1"/>
                </a:solidFill>
                <a:latin typeface="Söhne"/>
              </a:rPr>
              <a:t>Augerbine</a:t>
            </a:r>
            <a:r>
              <a:rPr lang="en-US" b="0" i="0" dirty="0">
                <a:solidFill>
                  <a:srgbClr val="111111"/>
                </a:solidFill>
                <a:effectLst/>
                <a:latin typeface="Roboto" panose="02000000000000000000" pitchFamily="2" charset="0"/>
              </a:rPr>
              <a:t> dataset to predict whether </a:t>
            </a:r>
            <a:r>
              <a:rPr lang="en-US" dirty="0" err="1">
                <a:solidFill>
                  <a:schemeClr val="tx1"/>
                </a:solidFill>
                <a:latin typeface="Söhne"/>
              </a:rPr>
              <a:t>Augerbine</a:t>
            </a:r>
            <a:r>
              <a:rPr lang="en-US" b="0" i="0" dirty="0">
                <a:solidFill>
                  <a:srgbClr val="111111"/>
                </a:solidFill>
                <a:effectLst/>
                <a:latin typeface="Roboto" panose="02000000000000000000" pitchFamily="2" charset="0"/>
              </a:rPr>
              <a:t> is edible.</a:t>
            </a: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D</a:t>
            </a:r>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ata Preparation</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Load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dataset, which contains attributes of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such as cap shape, cap color, odor, etc., along with the target variable indicating whether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is edible or poisonous.</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Preprocess the data, including handling missing values and encoding categorical variables.</a:t>
            </a:r>
          </a:p>
          <a:p>
            <a:pPr algn="l"/>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Model Building</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Define an ANN model architecture suitable for classification tasks. This typically involves specifying the number of layers, number of neurons in each layer, activation functions, and output layer activation function (e.g., sigmoid for binary classification).</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Compile the model by specifying the loss function (e.g., binary cross-entropy), optimizer (e.g., Adam), and evaluation metric (e.g., accuracy).</a:t>
            </a: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0" indent="0" algn="l">
              <a:buNone/>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endParaRPr lang="en-US" dirty="0"/>
          </a:p>
        </p:txBody>
      </p:sp>
    </p:spTree>
    <p:extLst>
      <p:ext uri="{BB962C8B-B14F-4D97-AF65-F5344CB8AC3E}">
        <p14:creationId xmlns:p14="http://schemas.microsoft.com/office/powerpoint/2010/main" val="41508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FF07B0-C35C-E8E7-FA3D-A2868C0DD21B}"/>
              </a:ext>
            </a:extLst>
          </p:cNvPr>
          <p:cNvSpPr txBox="1"/>
          <p:nvPr/>
        </p:nvSpPr>
        <p:spPr>
          <a:xfrm>
            <a:off x="609600" y="228600"/>
            <a:ext cx="9296400" cy="8125301"/>
          </a:xfrm>
          <a:prstGeom prst="rect">
            <a:avLst/>
          </a:prstGeom>
          <a:noFill/>
        </p:spPr>
        <p:txBody>
          <a:bodyPr wrap="square">
            <a:spAutoFit/>
          </a:bodyPr>
          <a:lstStyle/>
          <a:p>
            <a:pPr algn="l"/>
            <a:r>
              <a:rPr lang="en-US" b="1" i="0" dirty="0">
                <a:effectLst/>
                <a:latin typeface="Söhne"/>
              </a:rPr>
              <a:t>Training</a:t>
            </a:r>
            <a:r>
              <a:rPr lang="en-US" b="0" i="0" dirty="0">
                <a:effectLst/>
                <a:latin typeface="Söhne"/>
              </a:rPr>
              <a:t>:</a:t>
            </a:r>
          </a:p>
          <a:p>
            <a:pPr algn="l">
              <a:buFont typeface="Arial" panose="020B0604020202020204" pitchFamily="34" charset="0"/>
              <a:buChar char="•"/>
            </a:pPr>
            <a:r>
              <a:rPr lang="en-US" b="0" i="0" dirty="0">
                <a:effectLst/>
                <a:latin typeface="Söhne"/>
              </a:rPr>
              <a:t>Split the dataset into training and testing sets.</a:t>
            </a:r>
          </a:p>
          <a:p>
            <a:pPr algn="l">
              <a:buFont typeface="Arial" panose="020B0604020202020204" pitchFamily="34" charset="0"/>
              <a:buChar char="•"/>
            </a:pPr>
            <a:r>
              <a:rPr lang="en-US" b="0" i="0" dirty="0">
                <a:effectLst/>
                <a:latin typeface="Söhne"/>
              </a:rPr>
              <a:t>Train the ANN model on the training data using techniques like stochastic gradient descent (SGD) or mini-batch gradient descent.</a:t>
            </a:r>
          </a:p>
          <a:p>
            <a:pPr algn="l">
              <a:buFont typeface="Arial" panose="020B0604020202020204" pitchFamily="34" charset="0"/>
              <a:buChar char="•"/>
            </a:pPr>
            <a:r>
              <a:rPr lang="en-US" b="0" i="0" dirty="0">
                <a:effectLst/>
                <a:latin typeface="Söhne"/>
              </a:rPr>
              <a:t>Monitor the model's performance during training using validation data and adjust hyperparameters if necessary.</a:t>
            </a:r>
          </a:p>
          <a:p>
            <a:pPr algn="l"/>
            <a:endParaRPr lang="en-US" b="0" i="0" dirty="0">
              <a:effectLst/>
              <a:latin typeface="Söhne"/>
            </a:endParaRPr>
          </a:p>
          <a:p>
            <a:pPr algn="l"/>
            <a:r>
              <a:rPr lang="en-US" b="1" i="0" dirty="0">
                <a:effectLst/>
                <a:latin typeface="Söhne"/>
              </a:rPr>
              <a:t>Evaluation</a:t>
            </a:r>
            <a:r>
              <a:rPr lang="en-US" b="0" i="0" dirty="0">
                <a:effectLst/>
                <a:latin typeface="Söhne"/>
              </a:rPr>
              <a:t>:</a:t>
            </a:r>
          </a:p>
          <a:p>
            <a:pPr algn="l">
              <a:buFont typeface="Arial" panose="020B0604020202020204" pitchFamily="34" charset="0"/>
              <a:buChar char="•"/>
            </a:pPr>
            <a:r>
              <a:rPr lang="en-US" b="0" i="0" dirty="0">
                <a:effectLst/>
                <a:latin typeface="Söhne"/>
              </a:rPr>
              <a:t>Evaluate the trained model's performance on the testing data using metrics such as accuracy, precision, recall, F1-score, and confusion matrix.</a:t>
            </a:r>
          </a:p>
          <a:p>
            <a:pPr algn="l">
              <a:buFont typeface="Arial" panose="020B0604020202020204" pitchFamily="34" charset="0"/>
              <a:buChar char="•"/>
            </a:pPr>
            <a:r>
              <a:rPr lang="en-US" b="0" i="0" dirty="0">
                <a:effectLst/>
                <a:latin typeface="Söhne"/>
              </a:rPr>
              <a:t>Analyze any misclassifications or areas where the model may be struggling to make accurate predictions.</a:t>
            </a:r>
          </a:p>
          <a:p>
            <a:pPr algn="l">
              <a:buFont typeface="Arial" panose="020B0604020202020204" pitchFamily="34" charset="0"/>
              <a:buChar char="•"/>
            </a:pPr>
            <a:endParaRPr lang="en-US" dirty="0">
              <a:latin typeface="Söhne"/>
            </a:endParaRPr>
          </a:p>
          <a:p>
            <a:pPr algn="l"/>
            <a:r>
              <a:rPr lang="en-US" b="1" i="0" dirty="0">
                <a:effectLst/>
                <a:latin typeface="Söhne"/>
              </a:rPr>
              <a:t>Hyperparameter Tuning</a:t>
            </a:r>
            <a:r>
              <a:rPr lang="en-US" b="0" i="0" dirty="0">
                <a:effectLst/>
                <a:latin typeface="Söhne"/>
              </a:rPr>
              <a:t> (Optional):</a:t>
            </a:r>
          </a:p>
          <a:p>
            <a:pPr algn="l">
              <a:buFont typeface="Arial" panose="020B0604020202020204" pitchFamily="34" charset="0"/>
              <a:buChar char="•"/>
            </a:pPr>
            <a:r>
              <a:rPr lang="en-US" b="0" i="0" dirty="0">
                <a:effectLst/>
                <a:latin typeface="Söhne"/>
              </a:rPr>
              <a:t>Perform hyperparameter tuning to optimize the model's performance. This may involve adjusting parameters like learning rate, batch size, number of layers, number of neurons, etc.</a:t>
            </a:r>
          </a:p>
          <a:p>
            <a:pPr algn="l"/>
            <a:endParaRPr lang="en-US" dirty="0">
              <a:latin typeface="Söhne"/>
            </a:endParaRPr>
          </a:p>
          <a:p>
            <a:pPr algn="l"/>
            <a:r>
              <a:rPr lang="en-US" b="1" i="0" dirty="0">
                <a:effectLst/>
                <a:latin typeface="Söhne"/>
              </a:rPr>
              <a:t>Feature Importance Analysis</a:t>
            </a:r>
            <a:r>
              <a:rPr lang="en-US" b="0" i="0" dirty="0">
                <a:effectLst/>
                <a:latin typeface="Söhne"/>
              </a:rPr>
              <a:t> (Optional):</a:t>
            </a:r>
          </a:p>
          <a:p>
            <a:pPr algn="l">
              <a:buFont typeface="Arial" panose="020B0604020202020204" pitchFamily="34" charset="0"/>
              <a:buChar char="•"/>
            </a:pPr>
            <a:r>
              <a:rPr lang="en-US" b="0" i="0" dirty="0">
                <a:effectLst/>
                <a:latin typeface="Söhne"/>
              </a:rPr>
              <a:t>Analyze the importance of features in the model's predictions. Techniques like feature importance scores or SHAP (</a:t>
            </a:r>
            <a:r>
              <a:rPr lang="en-US" b="0" i="0" dirty="0" err="1">
                <a:effectLst/>
                <a:latin typeface="Söhne"/>
              </a:rPr>
              <a:t>SHapley</a:t>
            </a:r>
            <a:r>
              <a:rPr lang="en-US" b="0" i="0" dirty="0">
                <a:effectLst/>
                <a:latin typeface="Söhne"/>
              </a:rPr>
              <a:t> Additive </a:t>
            </a:r>
            <a:r>
              <a:rPr lang="en-US" b="0" i="0" dirty="0" err="1">
                <a:effectLst/>
                <a:latin typeface="Söhne"/>
              </a:rPr>
              <a:t>exPlanations</a:t>
            </a:r>
            <a:r>
              <a:rPr lang="en-US" b="0" i="0" dirty="0">
                <a:effectLst/>
                <a:latin typeface="Söhne"/>
              </a:rPr>
              <a:t>) values can provide insights into which features are most influential in determining whether a </a:t>
            </a:r>
            <a:r>
              <a:rPr lang="en-US" dirty="0" err="1">
                <a:latin typeface="Söhne"/>
              </a:rPr>
              <a:t>augerbine</a:t>
            </a:r>
            <a:r>
              <a:rPr lang="en-US" b="0" i="0" dirty="0">
                <a:effectLst/>
                <a:latin typeface="Söhne"/>
              </a:rPr>
              <a:t> is edible .</a:t>
            </a:r>
          </a:p>
          <a:p>
            <a:pPr algn="l"/>
            <a:r>
              <a:rPr lang="en-US" b="1" i="0" dirty="0">
                <a:effectLst/>
                <a:latin typeface="Söhne"/>
              </a:rPr>
              <a:t>Deployment</a:t>
            </a:r>
            <a:r>
              <a:rPr lang="en-US" b="0" i="0" dirty="0">
                <a:effectLst/>
                <a:latin typeface="Söhne"/>
              </a:rPr>
              <a:t> (Optional):</a:t>
            </a:r>
          </a:p>
          <a:p>
            <a:pPr algn="l">
              <a:buFont typeface="Arial" panose="020B0604020202020204" pitchFamily="34" charset="0"/>
              <a:buChar char="•"/>
            </a:pPr>
            <a:r>
              <a:rPr lang="en-US" b="0" i="0" dirty="0">
                <a:effectLst/>
                <a:latin typeface="Söhne"/>
              </a:rPr>
              <a:t>Deploy the trained model for making predictions in real-world applications, such as a web service or mobile app, if applicable.</a:t>
            </a:r>
          </a:p>
          <a:p>
            <a:pPr algn="l">
              <a:buFont typeface="Arial" panose="020B0604020202020204" pitchFamily="34" charset="0"/>
              <a:buChar char="•"/>
            </a:pPr>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p:txBody>
      </p:sp>
    </p:spTree>
    <p:extLst>
      <p:ext uri="{BB962C8B-B14F-4D97-AF65-F5344CB8AC3E}">
        <p14:creationId xmlns:p14="http://schemas.microsoft.com/office/powerpoint/2010/main" val="292121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C730A42-7FD5-CA31-10C2-405F2427350C}"/>
              </a:ext>
            </a:extLst>
          </p:cNvPr>
          <p:cNvSpPr>
            <a:spLocks noGrp="1"/>
          </p:cNvSpPr>
          <p:nvPr>
            <p:ph type="title"/>
          </p:nvPr>
        </p:nvSpPr>
        <p:spPr>
          <a:xfrm>
            <a:off x="677334" y="609600"/>
            <a:ext cx="8596668" cy="838200"/>
          </a:xfrm>
        </p:spPr>
        <p:txBody>
          <a:bodyPr/>
          <a:lstStyle/>
          <a:p>
            <a:r>
              <a:rPr lang="en-US" dirty="0"/>
              <a:t>What is ANN?</a:t>
            </a:r>
          </a:p>
        </p:txBody>
      </p:sp>
      <p:sp>
        <p:nvSpPr>
          <p:cNvPr id="12" name="Content Placeholder 11">
            <a:extLst>
              <a:ext uri="{FF2B5EF4-FFF2-40B4-BE49-F238E27FC236}">
                <a16:creationId xmlns:a16="http://schemas.microsoft.com/office/drawing/2014/main" id="{FEAB79AB-3B4D-107F-4A72-F9564E1CC6C1}"/>
              </a:ext>
            </a:extLst>
          </p:cNvPr>
          <p:cNvSpPr>
            <a:spLocks noGrp="1"/>
          </p:cNvSpPr>
          <p:nvPr>
            <p:ph idx="1"/>
          </p:nvPr>
        </p:nvSpPr>
        <p:spPr>
          <a:xfrm>
            <a:off x="662408" y="1441515"/>
            <a:ext cx="8596668" cy="5187885"/>
          </a:xfrm>
        </p:spPr>
        <p:txBody>
          <a:bodyPr>
            <a:normAutofit/>
          </a:bodyPr>
          <a:lstStyle/>
          <a:p>
            <a:pPr algn="l" fontAlgn="base"/>
            <a:r>
              <a:rPr lang="en-US" b="0" i="0" dirty="0">
                <a:solidFill>
                  <a:srgbClr val="273239"/>
                </a:solidFill>
                <a:effectLst/>
                <a:latin typeface="Nunito" pitchFamily="2" charset="0"/>
              </a:rPr>
              <a:t>An </a:t>
            </a:r>
            <a:r>
              <a:rPr lang="en-US" b="0" i="0" u="sng" dirty="0">
                <a:solidFill>
                  <a:srgbClr val="273239"/>
                </a:solidFill>
                <a:effectLst/>
                <a:latin typeface="Nunito" pitchFamily="2" charset="0"/>
                <a:hlinkClick r:id="rId2"/>
              </a:rPr>
              <a:t>Artificial Neural Network (ANN)</a:t>
            </a:r>
            <a:r>
              <a:rPr lang="en-US" b="0" i="0" dirty="0">
                <a:solidFill>
                  <a:srgbClr val="273239"/>
                </a:solidFill>
                <a:effectLst/>
                <a:latin typeface="Nunito" pitchFamily="2" charset="0"/>
              </a:rPr>
              <a:t> is an information processing paradigm that is inspired by the brain. ANNs, like people, learn by examples. An ANN is configured for a specific application, such as pattern recognition or data classification, through a learning process. Learning largely involves adjustments to the synaptic connections that exist between the neurons. </a:t>
            </a:r>
          </a:p>
          <a:p>
            <a:pPr algn="l" fontAlgn="base"/>
            <a:r>
              <a:rPr lang="en-US" b="0" i="0" dirty="0">
                <a:solidFill>
                  <a:srgbClr val="273239"/>
                </a:solidFill>
                <a:effectLst/>
                <a:latin typeface="Nunito" pitchFamily="2" charset="0"/>
              </a:rPr>
              <a:t>Artificial Neural Networks (ANNs) are a type of machine learning model that are inspired by the structure and function of the human brain. They consist of layers of interconnected “neurons” that process and transmit information.</a:t>
            </a:r>
          </a:p>
          <a:p>
            <a:pPr algn="l" fontAlgn="base"/>
            <a:r>
              <a:rPr lang="en-US" b="0" i="0" dirty="0">
                <a:solidFill>
                  <a:srgbClr val="273239"/>
                </a:solidFill>
                <a:effectLst/>
                <a:latin typeface="Nunito" pitchFamily="2" charset="0"/>
              </a:rPr>
              <a:t>There are several different architectures for ANNs, each with their own strengths and weaknesses. Some of the most common architectures include:</a:t>
            </a:r>
          </a:p>
          <a:p>
            <a:pPr algn="l" fontAlgn="base"/>
            <a:r>
              <a:rPr lang="en-US" b="0" i="0" dirty="0">
                <a:solidFill>
                  <a:srgbClr val="273239"/>
                </a:solidFill>
                <a:effectLst/>
                <a:latin typeface="Nunito" pitchFamily="2" charset="0"/>
              </a:rPr>
              <a:t>Feedforward Neural Networks: This is the simplest type of ANN architecture, where the information flows in one direction from input to output. The layers are fully connected, meaning each neuron in a layer is connected to all the neurons in the next layer.</a:t>
            </a:r>
          </a:p>
          <a:p>
            <a:pPr algn="l" fontAlgn="base"/>
            <a:endParaRPr lang="en-US" b="0" i="0" dirty="0">
              <a:solidFill>
                <a:srgbClr val="273239"/>
              </a:solidFill>
              <a:effectLst/>
              <a:latin typeface="Nunito" pitchFamily="2" charset="0"/>
            </a:endParaRPr>
          </a:p>
          <a:p>
            <a:endParaRPr lang="en-US" dirty="0"/>
          </a:p>
        </p:txBody>
      </p:sp>
    </p:spTree>
    <p:extLst>
      <p:ext uri="{BB962C8B-B14F-4D97-AF65-F5344CB8AC3E}">
        <p14:creationId xmlns:p14="http://schemas.microsoft.com/office/powerpoint/2010/main" val="86250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1C5B6F-DD99-9147-AD12-AC4087E29EE7}"/>
              </a:ext>
            </a:extLst>
          </p:cNvPr>
          <p:cNvSpPr txBox="1"/>
          <p:nvPr/>
        </p:nvSpPr>
        <p:spPr>
          <a:xfrm>
            <a:off x="609600" y="533400"/>
            <a:ext cx="8317582" cy="5632311"/>
          </a:xfrm>
          <a:prstGeom prst="rect">
            <a:avLst/>
          </a:prstGeom>
          <a:noFill/>
        </p:spPr>
        <p:txBody>
          <a:bodyPr wrap="square">
            <a:spAutoFit/>
          </a:bodyPr>
          <a:lstStyle/>
          <a:p>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Recurrent Neural Networks (RNNs): These networks have a “memory” component, where information can flow in cycles through the network. This allows the network to process sequences of data, such as time series or speech.</a:t>
            </a:r>
          </a:p>
          <a:p>
            <a:endParaRPr lang="en-US" dirty="0">
              <a:solidFill>
                <a:srgbClr val="273239"/>
              </a:solidFill>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Convolutional Neural Networks (CNNs): These networks are designed to process data with a grid-like topology, such as images. The layers consist of convolutional layers, which learn to detect specific features in the data, and pooling layers, which reduce the spatial dimensions of the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Autoencoders: These are neural networks that are used for unsupervised learning. They consist of an encoder that maps the input data to a lower-dimensional representation and a decoder that maps the representation back to the original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Generative Adversarial Networks (GANs): These are neural networks that are used for generative modeling. They consist of two parts: a generator that learns to generate new data samples, and a discriminator that learns to distinguish between real and generated data.</a:t>
            </a:r>
          </a:p>
          <a:p>
            <a:endParaRPr lang="en-US" dirty="0"/>
          </a:p>
        </p:txBody>
      </p:sp>
    </p:spTree>
    <p:extLst>
      <p:ext uri="{BB962C8B-B14F-4D97-AF65-F5344CB8AC3E}">
        <p14:creationId xmlns:p14="http://schemas.microsoft.com/office/powerpoint/2010/main" val="385250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EAB9-585B-1DD2-AEC9-256D55EE10B6}"/>
              </a:ext>
            </a:extLst>
          </p:cNvPr>
          <p:cNvSpPr>
            <a:spLocks noGrp="1"/>
          </p:cNvSpPr>
          <p:nvPr>
            <p:ph type="title"/>
          </p:nvPr>
        </p:nvSpPr>
        <p:spPr>
          <a:xfrm>
            <a:off x="677334" y="609600"/>
            <a:ext cx="8596668" cy="762000"/>
          </a:xfrm>
        </p:spPr>
        <p:txBody>
          <a:bodyPr/>
          <a:lstStyle/>
          <a:p>
            <a:r>
              <a:rPr lang="en-US" dirty="0"/>
              <a:t>Problem Statement</a:t>
            </a:r>
          </a:p>
        </p:txBody>
      </p:sp>
      <p:sp>
        <p:nvSpPr>
          <p:cNvPr id="3" name="Content Placeholder 2">
            <a:extLst>
              <a:ext uri="{FF2B5EF4-FFF2-40B4-BE49-F238E27FC236}">
                <a16:creationId xmlns:a16="http://schemas.microsoft.com/office/drawing/2014/main" id="{B36BDF67-8354-3117-B1AD-1F869BCB542A}"/>
              </a:ext>
            </a:extLst>
          </p:cNvPr>
          <p:cNvSpPr>
            <a:spLocks noGrp="1"/>
          </p:cNvSpPr>
          <p:nvPr>
            <p:ph idx="1"/>
          </p:nvPr>
        </p:nvSpPr>
        <p:spPr>
          <a:xfrm>
            <a:off x="677334" y="1295401"/>
            <a:ext cx="8596668" cy="4745962"/>
          </a:xfrm>
        </p:spPr>
        <p:txBody>
          <a:bodyPr/>
          <a:lstStyle/>
          <a:p>
            <a:r>
              <a:rPr lang="en-US" b="0" i="0" dirty="0">
                <a:solidFill>
                  <a:schemeClr val="tx1"/>
                </a:solidFill>
                <a:effectLst/>
                <a:latin typeface="Söhne"/>
              </a:rPr>
              <a:t>Given a dataset containing various attributes of</a:t>
            </a:r>
            <a:r>
              <a:rPr lang="en-US" dirty="0">
                <a:solidFill>
                  <a:schemeClr val="tx1"/>
                </a:solidFill>
                <a:latin typeface="Söhne"/>
              </a:rPr>
              <a:t> </a:t>
            </a:r>
            <a:r>
              <a:rPr lang="en-US" dirty="0" err="1">
                <a:solidFill>
                  <a:schemeClr val="tx1"/>
                </a:solidFill>
                <a:latin typeface="Söhne"/>
              </a:rPr>
              <a:t>Augerbine</a:t>
            </a:r>
            <a:r>
              <a:rPr lang="en-US" b="0" i="0" dirty="0">
                <a:solidFill>
                  <a:schemeClr val="tx1"/>
                </a:solidFill>
                <a:effectLst/>
                <a:latin typeface="Söhne"/>
              </a:rPr>
              <a:t>, the task is to develop an ANN model that can accurately classify </a:t>
            </a:r>
            <a:r>
              <a:rPr lang="en-US" dirty="0" err="1">
                <a:solidFill>
                  <a:schemeClr val="tx1"/>
                </a:solidFill>
                <a:latin typeface="Söhne"/>
              </a:rPr>
              <a:t>Augerbine</a:t>
            </a:r>
            <a:r>
              <a:rPr lang="en-US" b="0" i="0" dirty="0">
                <a:solidFill>
                  <a:schemeClr val="tx1"/>
                </a:solidFill>
                <a:effectLst/>
                <a:latin typeface="Söhne"/>
              </a:rPr>
              <a:t> as either edible or poisonous based on these attributes. The dataset includes features such as cap shape, cap color, odor, etc., along with a target variable indicating whether the</a:t>
            </a:r>
            <a:r>
              <a:rPr lang="en-US" dirty="0">
                <a:solidFill>
                  <a:schemeClr val="tx1"/>
                </a:solidFill>
                <a:latin typeface="Söhne"/>
              </a:rPr>
              <a:t>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is edible or poisonous.</a:t>
            </a:r>
          </a:p>
          <a:p>
            <a:pPr marL="0" indent="0">
              <a:buNone/>
            </a:pPr>
            <a:endParaRPr lang="en-US" b="0" i="0" dirty="0">
              <a:solidFill>
                <a:schemeClr val="tx1"/>
              </a:solidFill>
              <a:effectLst/>
              <a:latin typeface="Söhne"/>
            </a:endParaRPr>
          </a:p>
          <a:p>
            <a:pPr algn="l"/>
            <a:r>
              <a:rPr lang="en-US" b="0" i="0" dirty="0">
                <a:solidFill>
                  <a:schemeClr val="tx1"/>
                </a:solidFill>
                <a:effectLst/>
                <a:latin typeface="Söhne"/>
              </a:rPr>
              <a:t>The dataset contains observations of </a:t>
            </a:r>
            <a:r>
              <a:rPr lang="en-US" dirty="0" err="1">
                <a:solidFill>
                  <a:schemeClr val="tx1"/>
                </a:solidFill>
                <a:latin typeface="Söhne"/>
              </a:rPr>
              <a:t>Augerbine</a:t>
            </a:r>
            <a:r>
              <a:rPr lang="en-US" b="0" i="0" dirty="0">
                <a:solidFill>
                  <a:schemeClr val="tx1"/>
                </a:solidFill>
                <a:effectLst/>
                <a:latin typeface="Söhne"/>
              </a:rPr>
              <a:t>, each represented by several attributes. The attributes are categorical and describe various characteristics of the </a:t>
            </a:r>
            <a:r>
              <a:rPr lang="en-US" dirty="0" err="1">
                <a:solidFill>
                  <a:schemeClr val="tx1"/>
                </a:solidFill>
                <a:latin typeface="Söhne"/>
              </a:rPr>
              <a:t>Augerbine</a:t>
            </a:r>
            <a:r>
              <a:rPr lang="en-US" b="0" i="0" dirty="0" err="1">
                <a:solidFill>
                  <a:schemeClr val="tx1"/>
                </a:solidFill>
                <a:effectLst/>
                <a:latin typeface="Söhne"/>
              </a:rPr>
              <a:t>s</a:t>
            </a:r>
            <a:r>
              <a:rPr lang="en-US" b="0" i="0" dirty="0">
                <a:solidFill>
                  <a:schemeClr val="tx1"/>
                </a:solidFill>
                <a:effectLst/>
                <a:latin typeface="Söhne"/>
              </a:rPr>
              <a:t>, such as their physical appearance, odor, and habitat. The target variable indicates whether each </a:t>
            </a:r>
            <a:r>
              <a:rPr lang="en-US" dirty="0" err="1">
                <a:solidFill>
                  <a:schemeClr val="tx1"/>
                </a:solidFill>
                <a:latin typeface="Söhne"/>
              </a:rPr>
              <a:t>Augerbine</a:t>
            </a:r>
            <a:r>
              <a:rPr lang="en-US" b="0" i="0" dirty="0">
                <a:solidFill>
                  <a:schemeClr val="tx1"/>
                </a:solidFill>
                <a:effectLst/>
                <a:latin typeface="Söhne"/>
              </a:rPr>
              <a:t> is edible (class 'e') or poisonous (class 'p’).</a:t>
            </a:r>
          </a:p>
          <a:p>
            <a:pPr marL="0" indent="0" algn="l">
              <a:buNone/>
            </a:pPr>
            <a:endParaRPr lang="en-US" b="0" i="0" dirty="0">
              <a:solidFill>
                <a:schemeClr val="tx1"/>
              </a:solidFill>
              <a:effectLst/>
              <a:latin typeface="Söhne"/>
            </a:endParaRPr>
          </a:p>
          <a:p>
            <a:r>
              <a:rPr lang="en-US" dirty="0">
                <a:solidFill>
                  <a:schemeClr val="tx1"/>
                </a:solidFill>
                <a:latin typeface="Söhne"/>
              </a:rPr>
              <a:t>T</a:t>
            </a:r>
            <a:r>
              <a:rPr lang="en-US" b="0" i="0" dirty="0">
                <a:solidFill>
                  <a:schemeClr val="tx1"/>
                </a:solidFill>
                <a:effectLst/>
                <a:latin typeface="Söhne"/>
              </a:rPr>
              <a:t>he goal is to develop a reliable and accurate ANN model for </a:t>
            </a:r>
            <a:r>
              <a:rPr lang="en-US" dirty="0" err="1">
                <a:solidFill>
                  <a:schemeClr val="tx1"/>
                </a:solidFill>
                <a:latin typeface="Söhne"/>
              </a:rPr>
              <a:t>Augerbine</a:t>
            </a:r>
            <a:r>
              <a:rPr lang="en-US" b="0" i="0" dirty="0">
                <a:solidFill>
                  <a:schemeClr val="tx1"/>
                </a:solidFill>
                <a:effectLst/>
                <a:latin typeface="Söhne"/>
              </a:rPr>
              <a:t> classification, which can be useful for </a:t>
            </a:r>
            <a:r>
              <a:rPr lang="en-US" dirty="0" err="1">
                <a:solidFill>
                  <a:schemeClr val="tx1"/>
                </a:solidFill>
                <a:latin typeface="Söhne"/>
              </a:rPr>
              <a:t>Augerbine</a:t>
            </a:r>
            <a:r>
              <a:rPr lang="en-US" b="0" i="0" dirty="0">
                <a:solidFill>
                  <a:schemeClr val="tx1"/>
                </a:solidFill>
                <a:effectLst/>
                <a:latin typeface="Söhne"/>
              </a:rPr>
              <a:t> enthusiasts, farmers, and researchers in identifying safe-to-eat </a:t>
            </a:r>
            <a:r>
              <a:rPr lang="en-US" dirty="0" err="1">
                <a:solidFill>
                  <a:schemeClr val="tx1"/>
                </a:solidFill>
                <a:latin typeface="Söhne"/>
              </a:rPr>
              <a:t>Augerbine</a:t>
            </a:r>
            <a:r>
              <a:rPr lang="en-US" b="0" i="0" dirty="0">
                <a:solidFill>
                  <a:schemeClr val="tx1"/>
                </a:solidFill>
                <a:effectLst/>
                <a:latin typeface="Söhne"/>
              </a:rPr>
              <a:t>.</a:t>
            </a:r>
            <a:endParaRPr lang="en-US" dirty="0">
              <a:solidFill>
                <a:schemeClr val="tx1"/>
              </a:solidFill>
            </a:endParaRPr>
          </a:p>
        </p:txBody>
      </p:sp>
    </p:spTree>
    <p:extLst>
      <p:ext uri="{BB962C8B-B14F-4D97-AF65-F5344CB8AC3E}">
        <p14:creationId xmlns:p14="http://schemas.microsoft.com/office/powerpoint/2010/main" val="9127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7F3F-2CF5-3F12-42FC-67F28444D570}"/>
              </a:ext>
            </a:extLst>
          </p:cNvPr>
          <p:cNvSpPr>
            <a:spLocks noGrp="1"/>
          </p:cNvSpPr>
          <p:nvPr>
            <p:ph type="title"/>
          </p:nvPr>
        </p:nvSpPr>
        <p:spPr>
          <a:xfrm>
            <a:off x="677334" y="609600"/>
            <a:ext cx="8596668" cy="762000"/>
          </a:xfrm>
        </p:spPr>
        <p:txBody>
          <a:bodyPr/>
          <a:lstStyle/>
          <a:p>
            <a:r>
              <a:rPr lang="en-US" dirty="0"/>
              <a:t>Project Overview</a:t>
            </a:r>
          </a:p>
        </p:txBody>
      </p:sp>
      <p:sp>
        <p:nvSpPr>
          <p:cNvPr id="3" name="Content Placeholder 2">
            <a:extLst>
              <a:ext uri="{FF2B5EF4-FFF2-40B4-BE49-F238E27FC236}">
                <a16:creationId xmlns:a16="http://schemas.microsoft.com/office/drawing/2014/main" id="{D70B1D48-9302-7BEA-69AA-C4F7A1130982}"/>
              </a:ext>
            </a:extLst>
          </p:cNvPr>
          <p:cNvSpPr>
            <a:spLocks noGrp="1"/>
          </p:cNvSpPr>
          <p:nvPr>
            <p:ph idx="1"/>
          </p:nvPr>
        </p:nvSpPr>
        <p:spPr>
          <a:xfrm>
            <a:off x="677334" y="1371601"/>
            <a:ext cx="8596668" cy="4669762"/>
          </a:xfrm>
        </p:spPr>
        <p:txBody>
          <a:bodyPr>
            <a:normAutofit lnSpcReduction="10000"/>
          </a:bodyPr>
          <a:lstStyle/>
          <a:p>
            <a:pPr algn="l"/>
            <a:r>
              <a:rPr lang="en-US" b="0" i="0" dirty="0">
                <a:solidFill>
                  <a:schemeClr val="tx1"/>
                </a:solidFill>
                <a:effectLst/>
                <a:latin typeface="Söhne"/>
              </a:rPr>
              <a:t>The project overview for </a:t>
            </a:r>
            <a:r>
              <a:rPr lang="en-US" dirty="0" err="1">
                <a:solidFill>
                  <a:schemeClr val="tx1"/>
                </a:solidFill>
                <a:latin typeface="Söhne"/>
              </a:rPr>
              <a:t>Augerbine</a:t>
            </a:r>
            <a:r>
              <a:rPr lang="en-US" b="0" i="0" dirty="0">
                <a:solidFill>
                  <a:schemeClr val="tx1"/>
                </a:solidFill>
                <a:effectLst/>
                <a:latin typeface="Söhne"/>
              </a:rPr>
              <a:t> classification using Artificial Neural Networks (ANNs) involves outlining the key components and objectives of the project. Here's a brief overview:</a:t>
            </a:r>
          </a:p>
          <a:p>
            <a:pPr algn="l"/>
            <a:endParaRPr lang="en-US" b="0" i="0" dirty="0">
              <a:solidFill>
                <a:schemeClr val="tx1"/>
              </a:solidFill>
              <a:effectLst/>
              <a:latin typeface="Söhne"/>
            </a:endParaRPr>
          </a:p>
          <a:p>
            <a:pPr algn="l"/>
            <a:r>
              <a:rPr lang="en-US" b="1" i="0" dirty="0">
                <a:solidFill>
                  <a:schemeClr val="tx1"/>
                </a:solidFill>
                <a:effectLst/>
                <a:latin typeface="Söhne"/>
              </a:rPr>
              <a:t>Project Title:</a:t>
            </a:r>
            <a:r>
              <a:rPr lang="en-US" b="0" i="0" dirty="0">
                <a:solidFill>
                  <a:schemeClr val="tx1"/>
                </a:solidFill>
                <a:effectLst/>
                <a:latin typeface="Söhne"/>
              </a:rPr>
              <a:t> </a:t>
            </a:r>
            <a:r>
              <a:rPr lang="en-US" dirty="0" err="1">
                <a:solidFill>
                  <a:schemeClr val="tx1"/>
                </a:solidFill>
                <a:latin typeface="Söhne"/>
              </a:rPr>
              <a:t>Augerbine</a:t>
            </a:r>
            <a:r>
              <a:rPr lang="en-US" b="0" i="0" dirty="0">
                <a:solidFill>
                  <a:schemeClr val="tx1"/>
                </a:solidFill>
                <a:effectLst/>
                <a:latin typeface="Söhne"/>
              </a:rPr>
              <a:t> Classification Using Artificial Neural Networks</a:t>
            </a:r>
          </a:p>
          <a:p>
            <a:pPr algn="l"/>
            <a:endParaRPr lang="en-US" b="0" i="0" dirty="0">
              <a:solidFill>
                <a:schemeClr val="tx1"/>
              </a:solidFill>
              <a:effectLst/>
              <a:latin typeface="Söhne"/>
            </a:endParaRPr>
          </a:p>
          <a:p>
            <a:pPr algn="l"/>
            <a:r>
              <a:rPr lang="en-US" b="1" i="0" dirty="0">
                <a:solidFill>
                  <a:schemeClr val="tx1"/>
                </a:solidFill>
                <a:effectLst/>
                <a:latin typeface="Söhne"/>
              </a:rPr>
              <a:t>Objective:</a:t>
            </a:r>
            <a:r>
              <a:rPr lang="en-US" b="0" i="0" dirty="0">
                <a:solidFill>
                  <a:schemeClr val="tx1"/>
                </a:solidFill>
                <a:effectLst/>
                <a:latin typeface="Söhne"/>
              </a:rPr>
              <a:t> The primary objective of the project is to develop a machine learning model based on Artificial Neural Networks (ANNs) that can accurately classify </a:t>
            </a:r>
            <a:r>
              <a:rPr lang="en-US" dirty="0" err="1">
                <a:solidFill>
                  <a:schemeClr val="tx1"/>
                </a:solidFill>
                <a:latin typeface="Söhne"/>
              </a:rPr>
              <a:t>Augerbine</a:t>
            </a:r>
            <a:r>
              <a:rPr lang="en-US" b="0" i="0" dirty="0">
                <a:solidFill>
                  <a:schemeClr val="tx1"/>
                </a:solidFill>
                <a:effectLst/>
                <a:latin typeface="Söhne"/>
              </a:rPr>
              <a:t> has correct shape and size based on their attributes.</a:t>
            </a:r>
          </a:p>
          <a:p>
            <a:pPr marL="0" indent="0" algn="l">
              <a:buNone/>
            </a:pPr>
            <a:endParaRPr lang="en-US" b="0" i="0" dirty="0">
              <a:solidFill>
                <a:schemeClr val="tx1"/>
              </a:solidFill>
              <a:effectLst/>
              <a:latin typeface="Söhne"/>
            </a:endParaRPr>
          </a:p>
          <a:p>
            <a:pPr algn="l"/>
            <a:r>
              <a:rPr lang="en-US" b="1" i="0" dirty="0">
                <a:solidFill>
                  <a:schemeClr val="tx1"/>
                </a:solidFill>
                <a:effectLst/>
                <a:latin typeface="Söhne"/>
              </a:rPr>
              <a:t>Dataset:</a:t>
            </a:r>
            <a:r>
              <a:rPr lang="en-US" b="0" i="0" dirty="0">
                <a:solidFill>
                  <a:schemeClr val="tx1"/>
                </a:solidFill>
                <a:effectLst/>
                <a:latin typeface="Söhne"/>
              </a:rPr>
              <a:t> The project will utilize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dataset, which contains observations of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along with several categorical attributes describing their characteristics, such as cap shape, cap color, odor, etc. The dataset also includes a target variable indicating whether each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is edible </a:t>
            </a:r>
            <a:r>
              <a:rPr lang="en-US" dirty="0">
                <a:solidFill>
                  <a:schemeClr val="tx1"/>
                </a:solidFill>
                <a:latin typeface="Söhne"/>
              </a:rPr>
              <a:t>and in correct shape.</a:t>
            </a:r>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3898497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320</TotalTime>
  <Words>1865</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Century Gothic</vt:lpstr>
      <vt:lpstr>Lucida Sans</vt:lpstr>
      <vt:lpstr>Nunito</vt:lpstr>
      <vt:lpstr>Roboto</vt:lpstr>
      <vt:lpstr>Söhne</vt:lpstr>
      <vt:lpstr>Trebuchet MS</vt:lpstr>
      <vt:lpstr>Wingdings 3</vt:lpstr>
      <vt:lpstr>Facet</vt:lpstr>
      <vt:lpstr>PowerPoint Presentation</vt:lpstr>
      <vt:lpstr>PROJECT TITLE:   AUGERBINE CLASSIFICATION USING ANN</vt:lpstr>
      <vt:lpstr>Agenda</vt:lpstr>
      <vt:lpstr>Augerbine classification using ANN</vt:lpstr>
      <vt:lpstr>PowerPoint Presentation</vt:lpstr>
      <vt:lpstr>What is ANN?</vt:lpstr>
      <vt:lpstr>PowerPoint Presentation</vt:lpstr>
      <vt:lpstr>Problem Statement</vt:lpstr>
      <vt:lpstr>Project Overview</vt:lpstr>
      <vt:lpstr>Who are the end user?</vt:lpstr>
      <vt:lpstr>Solutions</vt:lpstr>
      <vt:lpstr>Constraints and Evaluation criteria </vt:lpstr>
      <vt:lpstr>Output Screenshots</vt:lpstr>
      <vt:lpstr>Output Screenshots</vt:lpstr>
      <vt:lpstr>Result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SRINIDHI</dc:creator>
  <cp:lastModifiedBy>KARTHIK VEL</cp:lastModifiedBy>
  <cp:revision>6</cp:revision>
  <dcterms:created xsi:type="dcterms:W3CDTF">2024-04-01T13:40:23Z</dcterms:created>
  <dcterms:modified xsi:type="dcterms:W3CDTF">2024-04-03T17:51:33Z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Producer">
    <vt:lpwstr>3-Heights(TM) PDF Security Shell 4.8.25.2 (http://www.pdf-tools.com)</vt:lpwstr>
  </property>
</Properties>
</file>