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3B97B2-676F-413A-8AD0-FA44AD571FC0}" type="datetimeFigureOut">
              <a:rPr lang="en-IN" smtClean="0"/>
              <a:t>31-03-2024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16CE706-B6E8-4F73-9DF2-823B0BA5D3E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548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B97B2-676F-413A-8AD0-FA44AD571FC0}"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CE706-B6E8-4F73-9DF2-823B0BA5D3E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256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B97B2-676F-413A-8AD0-FA44AD571FC0}"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CE706-B6E8-4F73-9DF2-823B0BA5D3E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53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B97B2-676F-413A-8AD0-FA44AD571FC0}"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CE706-B6E8-4F73-9DF2-823B0BA5D3E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7876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3B97B2-676F-413A-8AD0-FA44AD571FC0}"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CE706-B6E8-4F73-9DF2-823B0BA5D3E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777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3B97B2-676F-413A-8AD0-FA44AD571FC0}"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6CE706-B6E8-4F73-9DF2-823B0BA5D3E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532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3B97B2-676F-413A-8AD0-FA44AD571FC0}"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6CE706-B6E8-4F73-9DF2-823B0BA5D3E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673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3B97B2-676F-413A-8AD0-FA44AD571FC0}"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6CE706-B6E8-4F73-9DF2-823B0BA5D3E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344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3B97B2-676F-413A-8AD0-FA44AD571FC0}"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6CE706-B6E8-4F73-9DF2-823B0BA5D3ED}" type="slidenum">
              <a:rPr lang="en-IN" smtClean="0"/>
              <a:t>‹#›</a:t>
            </a:fld>
            <a:endParaRPr lang="en-IN"/>
          </a:p>
        </p:txBody>
      </p:sp>
    </p:spTree>
    <p:extLst>
      <p:ext uri="{BB962C8B-B14F-4D97-AF65-F5344CB8AC3E}">
        <p14:creationId xmlns:p14="http://schemas.microsoft.com/office/powerpoint/2010/main" val="3011841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3B97B2-676F-413A-8AD0-FA44AD571FC0}"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6CE706-B6E8-4F73-9DF2-823B0BA5D3E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4485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33B97B2-676F-413A-8AD0-FA44AD571FC0}" type="datetimeFigureOut">
              <a:rPr lang="en-IN" smtClean="0"/>
              <a:t>31-03-2024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16CE706-B6E8-4F73-9DF2-823B0BA5D3E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8248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33B97B2-676F-413A-8AD0-FA44AD571FC0}" type="datetimeFigureOut">
              <a:rPr lang="en-IN" smtClean="0"/>
              <a:t>31-03-2024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6CE706-B6E8-4F73-9DF2-823B0BA5D3E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820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44EF-F3FA-401A-1D01-0B742AC643C1}"/>
              </a:ext>
            </a:extLst>
          </p:cNvPr>
          <p:cNvSpPr>
            <a:spLocks noGrp="1"/>
          </p:cNvSpPr>
          <p:nvPr>
            <p:ph type="ctrTitle"/>
          </p:nvPr>
        </p:nvSpPr>
        <p:spPr/>
        <p:txBody>
          <a:bodyPr/>
          <a:lstStyle/>
          <a:p>
            <a:r>
              <a:rPr lang="en-IN" dirty="0"/>
              <a:t>B.SRINIDHI</a:t>
            </a:r>
          </a:p>
        </p:txBody>
      </p:sp>
      <p:sp>
        <p:nvSpPr>
          <p:cNvPr id="3" name="Subtitle 2">
            <a:extLst>
              <a:ext uri="{FF2B5EF4-FFF2-40B4-BE49-F238E27FC236}">
                <a16:creationId xmlns:a16="http://schemas.microsoft.com/office/drawing/2014/main" id="{FE8CAA2C-B396-0130-9801-4AB8B3BD7174}"/>
              </a:ext>
            </a:extLst>
          </p:cNvPr>
          <p:cNvSpPr>
            <a:spLocks noGrp="1"/>
          </p:cNvSpPr>
          <p:nvPr>
            <p:ph type="subTitle" idx="1"/>
          </p:nvPr>
        </p:nvSpPr>
        <p:spPr/>
        <p:txBody>
          <a:bodyPr>
            <a:normAutofit/>
          </a:bodyPr>
          <a:lstStyle/>
          <a:p>
            <a:r>
              <a:rPr lang="en-IN" sz="4000" dirty="0"/>
              <a:t>FINAL PROJECT</a:t>
            </a:r>
          </a:p>
        </p:txBody>
      </p:sp>
    </p:spTree>
    <p:extLst>
      <p:ext uri="{BB962C8B-B14F-4D97-AF65-F5344CB8AC3E}">
        <p14:creationId xmlns:p14="http://schemas.microsoft.com/office/powerpoint/2010/main" val="2086764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AF295-4871-EB06-8475-30D56A2328F9}"/>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47CF1BCD-3E66-BD9D-E4BF-CC1167750839}"/>
              </a:ext>
            </a:extLst>
          </p:cNvPr>
          <p:cNvSpPr>
            <a:spLocks noGrp="1"/>
          </p:cNvSpPr>
          <p:nvPr>
            <p:ph idx="1"/>
          </p:nvPr>
        </p:nvSpPr>
        <p:spPr/>
        <p:txBody>
          <a:bodyPr/>
          <a:lstStyle/>
          <a:p>
            <a:pPr marL="0" indent="0">
              <a:buNone/>
            </a:pPr>
            <a:r>
              <a:rPr lang="en-IN" sz="2400" dirty="0"/>
              <a:t>The trained ANN model will be evaluated using metrics such as Mean Absolute Error(MAE),Mean Squared Error(MSE) and Root Mean Squared Error(RMSE) </a:t>
            </a:r>
            <a:r>
              <a:rPr lang="en-US" sz="2400" b="0" i="0" dirty="0">
                <a:solidFill>
                  <a:srgbClr val="0D0D0D"/>
                </a:solidFill>
                <a:effectLst/>
              </a:rPr>
              <a:t>to assess its accuracy in predicting house prices. The results will be presented to stakeholders, demonstrating the effectiveness of Price Predict in estimating house prices and providing valuable insights for real estate transa</a:t>
            </a:r>
            <a:r>
              <a:rPr lang="en-US" b="0" i="0" dirty="0">
                <a:solidFill>
                  <a:srgbClr val="0D0D0D"/>
                </a:solidFill>
                <a:effectLst/>
              </a:rPr>
              <a:t>ctions.</a:t>
            </a:r>
            <a:endParaRPr lang="en-IN" dirty="0"/>
          </a:p>
        </p:txBody>
      </p:sp>
    </p:spTree>
    <p:extLst>
      <p:ext uri="{BB962C8B-B14F-4D97-AF65-F5344CB8AC3E}">
        <p14:creationId xmlns:p14="http://schemas.microsoft.com/office/powerpoint/2010/main" val="95764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9070-B877-08CB-AA3E-512277B06D11}"/>
              </a:ext>
            </a:extLst>
          </p:cNvPr>
          <p:cNvSpPr>
            <a:spLocks noGrp="1"/>
          </p:cNvSpPr>
          <p:nvPr>
            <p:ph type="title"/>
          </p:nvPr>
        </p:nvSpPr>
        <p:spPr/>
        <p:txBody>
          <a:bodyPr>
            <a:normAutofit/>
          </a:bodyPr>
          <a:lstStyle/>
          <a:p>
            <a:r>
              <a:rPr lang="en-IN" sz="4400" dirty="0"/>
              <a:t>PROJECT TITLE </a:t>
            </a:r>
          </a:p>
        </p:txBody>
      </p:sp>
      <p:sp>
        <p:nvSpPr>
          <p:cNvPr id="3" name="Content Placeholder 2">
            <a:extLst>
              <a:ext uri="{FF2B5EF4-FFF2-40B4-BE49-F238E27FC236}">
                <a16:creationId xmlns:a16="http://schemas.microsoft.com/office/drawing/2014/main" id="{D74415A8-6E21-5B3E-A47E-47A2A708FC0E}"/>
              </a:ext>
            </a:extLst>
          </p:cNvPr>
          <p:cNvSpPr>
            <a:spLocks noGrp="1"/>
          </p:cNvSpPr>
          <p:nvPr>
            <p:ph idx="1"/>
          </p:nvPr>
        </p:nvSpPr>
        <p:spPr/>
        <p:txBody>
          <a:bodyPr/>
          <a:lstStyle/>
          <a:p>
            <a:pPr marL="0" indent="0">
              <a:buNone/>
            </a:pPr>
            <a:r>
              <a:rPr lang="en-IN" dirty="0"/>
              <a:t>             </a:t>
            </a:r>
            <a:r>
              <a:rPr lang="en-IN" sz="3600" dirty="0"/>
              <a:t>House Prices Prediction Using Ann(Artificial Neural Network)</a:t>
            </a:r>
          </a:p>
        </p:txBody>
      </p:sp>
    </p:spTree>
    <p:extLst>
      <p:ext uri="{BB962C8B-B14F-4D97-AF65-F5344CB8AC3E}">
        <p14:creationId xmlns:p14="http://schemas.microsoft.com/office/powerpoint/2010/main" val="291142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D395-B5ED-4957-A339-8A1F8641E729}"/>
              </a:ext>
            </a:extLst>
          </p:cNvPr>
          <p:cNvSpPr>
            <a:spLocks noGrp="1"/>
          </p:cNvSpPr>
          <p:nvPr>
            <p:ph type="title"/>
          </p:nvPr>
        </p:nvSpPr>
        <p:spPr/>
        <p:txBody>
          <a:bodyPr/>
          <a:lstStyle/>
          <a:p>
            <a:r>
              <a:rPr lang="en-IN" dirty="0" err="1"/>
              <a:t>AgENDA</a:t>
            </a:r>
            <a:endParaRPr lang="en-IN" dirty="0"/>
          </a:p>
        </p:txBody>
      </p:sp>
      <p:sp>
        <p:nvSpPr>
          <p:cNvPr id="3" name="Content Placeholder 2">
            <a:extLst>
              <a:ext uri="{FF2B5EF4-FFF2-40B4-BE49-F238E27FC236}">
                <a16:creationId xmlns:a16="http://schemas.microsoft.com/office/drawing/2014/main" id="{4278DDA4-ED13-2FF7-1C24-AD8796C61557}"/>
              </a:ext>
            </a:extLst>
          </p:cNvPr>
          <p:cNvSpPr>
            <a:spLocks noGrp="1"/>
          </p:cNvSpPr>
          <p:nvPr>
            <p:ph idx="1"/>
          </p:nvPr>
        </p:nvSpPr>
        <p:spPr/>
        <p:txBody>
          <a:bodyPr/>
          <a:lstStyle/>
          <a:p>
            <a:pPr marL="0" indent="0">
              <a:buNone/>
            </a:pPr>
            <a:r>
              <a:rPr lang="en-US" sz="2400" b="0" i="0" dirty="0">
                <a:solidFill>
                  <a:srgbClr val="0D0D0D"/>
                </a:solidFill>
                <a:effectLst/>
              </a:rPr>
              <a:t>The agenda of the House Prices Predictor project is to develop a sophisticated machine learning model capable of accurately predicting house prices based on various features. By leveraging deep learning techniques with </a:t>
            </a:r>
            <a:r>
              <a:rPr lang="en-US" sz="2400" b="0" i="0" dirty="0" err="1">
                <a:solidFill>
                  <a:srgbClr val="0D0D0D"/>
                </a:solidFill>
                <a:effectLst/>
              </a:rPr>
              <a:t>Keras</a:t>
            </a:r>
            <a:r>
              <a:rPr lang="en-US" sz="2400" b="0" i="0" dirty="0">
                <a:solidFill>
                  <a:srgbClr val="0D0D0D"/>
                </a:solidFill>
                <a:effectLst/>
              </a:rPr>
              <a:t> and Artificial Neural Networks (ANN), the project aims to provide a valuable tool for homebuyers, sellers, and real estate professionals to make informed decisions about property transactions</a:t>
            </a:r>
            <a:r>
              <a:rPr lang="en-US" b="0" i="0" dirty="0">
                <a:solidFill>
                  <a:srgbClr val="0D0D0D"/>
                </a:solidFill>
                <a:effectLst/>
                <a:latin typeface="Söhne"/>
              </a:rPr>
              <a:t>.</a:t>
            </a:r>
            <a:endParaRPr lang="en-IN" dirty="0"/>
          </a:p>
        </p:txBody>
      </p:sp>
    </p:spTree>
    <p:extLst>
      <p:ext uri="{BB962C8B-B14F-4D97-AF65-F5344CB8AC3E}">
        <p14:creationId xmlns:p14="http://schemas.microsoft.com/office/powerpoint/2010/main" val="397989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71B0-EE51-F8AA-0408-3C802C14F9F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0B0CE57-2E6E-62AF-0007-7338EA2ACE63}"/>
              </a:ext>
            </a:extLst>
          </p:cNvPr>
          <p:cNvSpPr>
            <a:spLocks noGrp="1"/>
          </p:cNvSpPr>
          <p:nvPr>
            <p:ph idx="1"/>
          </p:nvPr>
        </p:nvSpPr>
        <p:spPr/>
        <p:txBody>
          <a:bodyPr>
            <a:normAutofit lnSpcReduction="10000"/>
          </a:bodyPr>
          <a:lstStyle/>
          <a:p>
            <a:pPr marL="0" indent="0">
              <a:buNone/>
            </a:pPr>
            <a:r>
              <a:rPr lang="en-US" sz="2400" b="0" i="0" dirty="0">
                <a:solidFill>
                  <a:srgbClr val="0D0D0D"/>
                </a:solidFill>
                <a:effectLst/>
              </a:rPr>
              <a:t>Predicting house prices accurately is crucial for various stakeholders in the real estate market, including homeowners looking to sell their properties, buyers searching for affordable homes, and investors seeking profitable real estate opportunities. However, traditional methods of estimating house prices often rely on simplistic models that fail to capture the complex relationships between housing attributes and prices. The problem statement involves building an advanced predictive model that can analyze multiple features of a house and provide reliable price estimates</a:t>
            </a:r>
            <a:r>
              <a:rPr lang="en-US" b="0" i="0" dirty="0">
                <a:solidFill>
                  <a:srgbClr val="0D0D0D"/>
                </a:solidFill>
                <a:effectLst/>
                <a:latin typeface="Söhne"/>
              </a:rPr>
              <a:t>..</a:t>
            </a:r>
            <a:endParaRPr lang="en-IN" dirty="0"/>
          </a:p>
        </p:txBody>
      </p:sp>
    </p:spTree>
    <p:extLst>
      <p:ext uri="{BB962C8B-B14F-4D97-AF65-F5344CB8AC3E}">
        <p14:creationId xmlns:p14="http://schemas.microsoft.com/office/powerpoint/2010/main" val="37064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2D66-8855-D882-1C94-2C948B3BAE84}"/>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124CA00B-68DB-62B9-4C58-5633AC5AAC31}"/>
              </a:ext>
            </a:extLst>
          </p:cNvPr>
          <p:cNvSpPr>
            <a:spLocks noGrp="1"/>
          </p:cNvSpPr>
          <p:nvPr>
            <p:ph idx="1"/>
          </p:nvPr>
        </p:nvSpPr>
        <p:spPr/>
        <p:txBody>
          <a:bodyPr>
            <a:noAutofit/>
          </a:bodyPr>
          <a:lstStyle/>
          <a:p>
            <a:pPr marL="0" indent="0">
              <a:buNone/>
            </a:pPr>
            <a:r>
              <a:rPr lang="en-US" sz="2400" b="0" i="0" dirty="0">
                <a:solidFill>
                  <a:srgbClr val="0D0D0D"/>
                </a:solidFill>
                <a:effectLst/>
              </a:rPr>
              <a:t>The House Prices Prediction project involves developing a machine learning model using Artificial Neural Networks (ANN) to predict house prices based on input features such as location, size, number of bedrooms/bathrooms, amenities, and market trends. The project includes data collection, preprocessing, model training, evaluation, and deployment of the predictive model. The resulting system will offer users an accurate and efficient means of estimating house prices, facilitating informed decision-making in the real estate market.</a:t>
            </a:r>
            <a:endParaRPr lang="en-IN" sz="2400" dirty="0"/>
          </a:p>
        </p:txBody>
      </p:sp>
    </p:spTree>
    <p:extLst>
      <p:ext uri="{BB962C8B-B14F-4D97-AF65-F5344CB8AC3E}">
        <p14:creationId xmlns:p14="http://schemas.microsoft.com/office/powerpoint/2010/main" val="164598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A1DB-A9B4-3CA5-0ACE-3C71B9FEA2E0}"/>
              </a:ext>
            </a:extLst>
          </p:cNvPr>
          <p:cNvSpPr>
            <a:spLocks noGrp="1"/>
          </p:cNvSpPr>
          <p:nvPr>
            <p:ph type="title"/>
          </p:nvPr>
        </p:nvSpPr>
        <p:spPr/>
        <p:txBody>
          <a:bodyPr/>
          <a:lstStyle/>
          <a:p>
            <a:r>
              <a:rPr lang="en-IN" dirty="0"/>
              <a:t>WHO ARE THE END USERS?</a:t>
            </a:r>
          </a:p>
        </p:txBody>
      </p:sp>
      <p:sp>
        <p:nvSpPr>
          <p:cNvPr id="3" name="Content Placeholder 2">
            <a:extLst>
              <a:ext uri="{FF2B5EF4-FFF2-40B4-BE49-F238E27FC236}">
                <a16:creationId xmlns:a16="http://schemas.microsoft.com/office/drawing/2014/main" id="{B19A0F8B-A1D1-0658-46B1-42FF99FBA643}"/>
              </a:ext>
            </a:extLst>
          </p:cNvPr>
          <p:cNvSpPr>
            <a:spLocks noGrp="1"/>
          </p:cNvSpPr>
          <p:nvPr>
            <p:ph idx="1"/>
          </p:nvPr>
        </p:nvSpPr>
        <p:spPr/>
        <p:txBody>
          <a:bodyPr/>
          <a:lstStyle/>
          <a:p>
            <a:pPr algn="l">
              <a:buFont typeface="+mj-lt"/>
              <a:buAutoNum type="arabicPeriod"/>
            </a:pPr>
            <a:r>
              <a:rPr lang="en-US" b="1" i="0" dirty="0">
                <a:solidFill>
                  <a:srgbClr val="0D0D0D"/>
                </a:solidFill>
                <a:effectLst/>
              </a:rPr>
              <a:t>Homeowners</a:t>
            </a:r>
            <a:r>
              <a:rPr lang="en-US" b="0" i="0" dirty="0">
                <a:solidFill>
                  <a:srgbClr val="0D0D0D"/>
                </a:solidFill>
                <a:effectLst/>
              </a:rPr>
              <a:t>: Individuals looking to sell their properties and determine appropriate listing prices.</a:t>
            </a:r>
          </a:p>
          <a:p>
            <a:pPr algn="l">
              <a:buFont typeface="+mj-lt"/>
              <a:buAutoNum type="arabicPeriod"/>
            </a:pPr>
            <a:r>
              <a:rPr lang="en-US" b="1" i="0" dirty="0">
                <a:solidFill>
                  <a:srgbClr val="0D0D0D"/>
                </a:solidFill>
                <a:effectLst/>
              </a:rPr>
              <a:t>Buyers</a:t>
            </a:r>
            <a:r>
              <a:rPr lang="en-US" b="0" i="0" dirty="0">
                <a:solidFill>
                  <a:srgbClr val="0D0D0D"/>
                </a:solidFill>
                <a:effectLst/>
              </a:rPr>
              <a:t>: Individuals searching for homes to purchase and seeking estimates of property values.</a:t>
            </a:r>
          </a:p>
          <a:p>
            <a:pPr algn="l">
              <a:buFont typeface="+mj-lt"/>
              <a:buAutoNum type="arabicPeriod"/>
            </a:pPr>
            <a:r>
              <a:rPr lang="en-US" b="1" i="0" dirty="0">
                <a:solidFill>
                  <a:srgbClr val="0D0D0D"/>
                </a:solidFill>
                <a:effectLst/>
              </a:rPr>
              <a:t>Real Estate Agents</a:t>
            </a:r>
            <a:r>
              <a:rPr lang="en-US" b="0" i="0" dirty="0">
                <a:solidFill>
                  <a:srgbClr val="0D0D0D"/>
                </a:solidFill>
                <a:effectLst/>
              </a:rPr>
              <a:t>: Professionals assisting clients in buying or selling properties and requiring accurate price predictions.</a:t>
            </a:r>
          </a:p>
          <a:p>
            <a:pPr algn="l">
              <a:buFont typeface="+mj-lt"/>
              <a:buAutoNum type="arabicPeriod"/>
            </a:pPr>
            <a:r>
              <a:rPr lang="en-US" b="1" i="0" dirty="0">
                <a:solidFill>
                  <a:srgbClr val="0D0D0D"/>
                </a:solidFill>
                <a:effectLst/>
              </a:rPr>
              <a:t>Property Investors</a:t>
            </a:r>
            <a:r>
              <a:rPr lang="en-US" b="0" i="0" dirty="0">
                <a:solidFill>
                  <a:srgbClr val="0D0D0D"/>
                </a:solidFill>
                <a:effectLst/>
              </a:rPr>
              <a:t>: Individuals or companies interested in evaluating potential real estate investments and analyzing market trends.</a:t>
            </a:r>
          </a:p>
          <a:p>
            <a:endParaRPr lang="en-IN" dirty="0"/>
          </a:p>
        </p:txBody>
      </p:sp>
    </p:spTree>
    <p:extLst>
      <p:ext uri="{BB962C8B-B14F-4D97-AF65-F5344CB8AC3E}">
        <p14:creationId xmlns:p14="http://schemas.microsoft.com/office/powerpoint/2010/main" val="42469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B84E-C447-469A-1580-AF2A0CD05F25}"/>
              </a:ext>
            </a:extLst>
          </p:cNvPr>
          <p:cNvSpPr>
            <a:spLocks noGrp="1"/>
          </p:cNvSpPr>
          <p:nvPr>
            <p:ph type="title"/>
          </p:nvPr>
        </p:nvSpPr>
        <p:spPr/>
        <p:txBody>
          <a:bodyPr/>
          <a:lstStyle/>
          <a:p>
            <a:r>
              <a:rPr lang="en-IN" dirty="0"/>
              <a:t>YOUR SOLUTION AND ITS VALUE PREPOSITION</a:t>
            </a:r>
          </a:p>
        </p:txBody>
      </p:sp>
      <p:sp>
        <p:nvSpPr>
          <p:cNvPr id="3" name="Content Placeholder 2">
            <a:extLst>
              <a:ext uri="{FF2B5EF4-FFF2-40B4-BE49-F238E27FC236}">
                <a16:creationId xmlns:a16="http://schemas.microsoft.com/office/drawing/2014/main" id="{20333A13-061A-23E3-A90E-27D708C4F921}"/>
              </a:ext>
            </a:extLst>
          </p:cNvPr>
          <p:cNvSpPr>
            <a:spLocks noGrp="1"/>
          </p:cNvSpPr>
          <p:nvPr>
            <p:ph idx="1"/>
          </p:nvPr>
        </p:nvSpPr>
        <p:spPr/>
        <p:txBody>
          <a:bodyPr>
            <a:normAutofit fontScale="92500" lnSpcReduction="10000"/>
          </a:bodyPr>
          <a:lstStyle/>
          <a:p>
            <a:pPr marL="0" indent="0">
              <a:buNone/>
            </a:pPr>
            <a:r>
              <a:rPr lang="en-US" b="0" i="0" dirty="0">
                <a:solidFill>
                  <a:srgbClr val="0D0D0D"/>
                </a:solidFill>
                <a:effectLst/>
              </a:rPr>
              <a:t>Our solution involves leveraging </a:t>
            </a:r>
            <a:r>
              <a:rPr lang="en-US" b="0" i="0" dirty="0" err="1">
                <a:solidFill>
                  <a:srgbClr val="0D0D0D"/>
                </a:solidFill>
                <a:effectLst/>
              </a:rPr>
              <a:t>Keras</a:t>
            </a:r>
            <a:r>
              <a:rPr lang="en-US" b="0" i="0" dirty="0">
                <a:solidFill>
                  <a:srgbClr val="0D0D0D"/>
                </a:solidFill>
                <a:effectLst/>
              </a:rPr>
              <a:t>, a high-level neural networks API, to build an Artificial Neural Network (ANN) model for house price prediction. The model will be trained on a dataset containing historical housing data, including features such as location, size, amenities, and previous sale prices. By analyzing these features, the model will learn to predict house prices with high accuracy</a:t>
            </a:r>
          </a:p>
          <a:p>
            <a:pPr algn="l">
              <a:buFont typeface="+mj-lt"/>
              <a:buAutoNum type="arabicPeriod"/>
            </a:pPr>
            <a:r>
              <a:rPr lang="en-US" i="0" dirty="0">
                <a:solidFill>
                  <a:srgbClr val="0D0D0D"/>
                </a:solidFill>
                <a:effectLst/>
              </a:rPr>
              <a:t>Accurate Price Predictions.</a:t>
            </a:r>
          </a:p>
          <a:p>
            <a:pPr algn="l">
              <a:buFont typeface="+mj-lt"/>
              <a:buAutoNum type="arabicPeriod"/>
            </a:pPr>
            <a:r>
              <a:rPr lang="en-US" i="0" dirty="0">
                <a:solidFill>
                  <a:srgbClr val="0D0D0D"/>
                </a:solidFill>
                <a:effectLst/>
              </a:rPr>
              <a:t>Efficient Decision Making </a:t>
            </a:r>
          </a:p>
          <a:p>
            <a:pPr algn="l">
              <a:buFont typeface="+mj-lt"/>
              <a:buAutoNum type="arabicPeriod"/>
            </a:pPr>
            <a:r>
              <a:rPr lang="en-US" i="0" dirty="0">
                <a:solidFill>
                  <a:srgbClr val="0D0D0D"/>
                </a:solidFill>
                <a:effectLst/>
              </a:rPr>
              <a:t>Enhanced Market Insights</a:t>
            </a:r>
          </a:p>
          <a:p>
            <a:pPr algn="l">
              <a:buFont typeface="+mj-lt"/>
              <a:buAutoNum type="arabicPeriod"/>
            </a:pPr>
            <a:r>
              <a:rPr lang="en-US" i="0" dirty="0">
                <a:solidFill>
                  <a:srgbClr val="0D0D0D"/>
                </a:solidFill>
                <a:effectLst/>
              </a:rPr>
              <a:t>Customizable Solutions</a:t>
            </a:r>
            <a:endParaRPr lang="en-IN" dirty="0"/>
          </a:p>
        </p:txBody>
      </p:sp>
    </p:spTree>
    <p:extLst>
      <p:ext uri="{BB962C8B-B14F-4D97-AF65-F5344CB8AC3E}">
        <p14:creationId xmlns:p14="http://schemas.microsoft.com/office/powerpoint/2010/main" val="102740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4E7E-990D-3B6E-A81A-CEE34DFBF591}"/>
              </a:ext>
            </a:extLst>
          </p:cNvPr>
          <p:cNvSpPr>
            <a:spLocks noGrp="1"/>
          </p:cNvSpPr>
          <p:nvPr>
            <p:ph type="title"/>
          </p:nvPr>
        </p:nvSpPr>
        <p:spPr/>
        <p:txBody>
          <a:bodyPr/>
          <a:lstStyle/>
          <a:p>
            <a:r>
              <a:rPr lang="en-IN" dirty="0"/>
              <a:t>THE  WOW IN YOUR SOLUTION</a:t>
            </a:r>
          </a:p>
        </p:txBody>
      </p:sp>
      <p:sp>
        <p:nvSpPr>
          <p:cNvPr id="3" name="Content Placeholder 2">
            <a:extLst>
              <a:ext uri="{FF2B5EF4-FFF2-40B4-BE49-F238E27FC236}">
                <a16:creationId xmlns:a16="http://schemas.microsoft.com/office/drawing/2014/main" id="{77CB1255-1147-8162-D982-AB5E341FDD3D}"/>
              </a:ext>
            </a:extLst>
          </p:cNvPr>
          <p:cNvSpPr>
            <a:spLocks noGrp="1"/>
          </p:cNvSpPr>
          <p:nvPr>
            <p:ph idx="1"/>
          </p:nvPr>
        </p:nvSpPr>
        <p:spPr/>
        <p:txBody>
          <a:bodyPr/>
          <a:lstStyle/>
          <a:p>
            <a:pPr marL="0" indent="0">
              <a:buNone/>
            </a:pPr>
            <a:r>
              <a:rPr lang="en-US" dirty="0">
                <a:solidFill>
                  <a:srgbClr val="0D0D0D"/>
                </a:solidFill>
              </a:rPr>
              <a:t>H</a:t>
            </a:r>
            <a:r>
              <a:rPr lang="en-US" b="0" i="0" dirty="0">
                <a:solidFill>
                  <a:srgbClr val="0D0D0D"/>
                </a:solidFill>
                <a:effectLst/>
              </a:rPr>
              <a:t>ouse Prices Prediction  ability to learn complex patterns and relationships from large datasets using Artificial Neural Networks (ANN). By leveraging advanced machine learning techniques, it can analyze diverse sets of housing attributes and accurately predict house prices with high precision. Additionally, the user-friendly interface and customizable features make House Prices prediction project a versatile tool for homeowners, buyers, real estate agents, and property investors alike, providing a seamless experience and empowering users to make informed decisions in the dynamic real estate market.</a:t>
            </a:r>
            <a:endParaRPr lang="en-IN" dirty="0"/>
          </a:p>
        </p:txBody>
      </p:sp>
    </p:spTree>
    <p:extLst>
      <p:ext uri="{BB962C8B-B14F-4D97-AF65-F5344CB8AC3E}">
        <p14:creationId xmlns:p14="http://schemas.microsoft.com/office/powerpoint/2010/main" val="231769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20C6-3DB1-8201-E9BB-A5582F73A036}"/>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8902FFCE-C686-CC98-6137-83DB3423D133}"/>
              </a:ext>
            </a:extLst>
          </p:cNvPr>
          <p:cNvSpPr>
            <a:spLocks noGrp="1"/>
          </p:cNvSpPr>
          <p:nvPr>
            <p:ph idx="1"/>
          </p:nvPr>
        </p:nvSpPr>
        <p:spPr/>
        <p:txBody>
          <a:bodyPr/>
          <a:lstStyle/>
          <a:p>
            <a:pPr marL="0" indent="0">
              <a:buNone/>
            </a:pPr>
            <a:r>
              <a:rPr lang="en-US" sz="2400" b="0" i="0" dirty="0">
                <a:solidFill>
                  <a:srgbClr val="0D0D0D"/>
                </a:solidFill>
                <a:effectLst/>
              </a:rPr>
              <a:t>For modeling, we will develop an Artificial Neural Network (ANN) using </a:t>
            </a:r>
            <a:r>
              <a:rPr lang="en-US" sz="2400" b="0" i="0" dirty="0" err="1">
                <a:solidFill>
                  <a:srgbClr val="0D0D0D"/>
                </a:solidFill>
                <a:effectLst/>
              </a:rPr>
              <a:t>Keras</a:t>
            </a:r>
            <a:r>
              <a:rPr lang="en-US" sz="2400" b="0" i="0" dirty="0">
                <a:solidFill>
                  <a:srgbClr val="0D0D0D"/>
                </a:solidFill>
                <a:effectLst/>
              </a:rPr>
              <a:t> , a high-level neural networks API. The ANN architecture will include input, hidden, and output layers, with appropriate activation functions and optimization algorithms. We will experiment with different architectures, hyperparameters, and regularization techniques to optimize the model's performance</a:t>
            </a:r>
            <a:r>
              <a:rPr lang="en-US" b="0" i="0" dirty="0">
                <a:solidFill>
                  <a:srgbClr val="0D0D0D"/>
                </a:solidFill>
                <a:effectLst/>
                <a:latin typeface="Söhne"/>
              </a:rPr>
              <a:t>.</a:t>
            </a:r>
            <a:endParaRPr lang="en-IN" dirty="0"/>
          </a:p>
        </p:txBody>
      </p:sp>
    </p:spTree>
    <p:extLst>
      <p:ext uri="{BB962C8B-B14F-4D97-AF65-F5344CB8AC3E}">
        <p14:creationId xmlns:p14="http://schemas.microsoft.com/office/powerpoint/2010/main" val="39491268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TotalTime>
  <Words>651</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Söhne</vt:lpstr>
      <vt:lpstr>Gallery</vt:lpstr>
      <vt:lpstr>B.SRINIDHI</vt:lpstr>
      <vt:lpstr>PROJECT TITLE </vt:lpstr>
      <vt:lpstr>AgENDA</vt:lpstr>
      <vt:lpstr>PROBLEM STATEMENT</vt:lpstr>
      <vt:lpstr>PROJECT OVERVIEW</vt:lpstr>
      <vt:lpstr>WHO ARE THE END USERS?</vt:lpstr>
      <vt:lpstr>YOUR SOLUTION AND ITS VALUE PREPOSITION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srinidhi baskaran</dc:creator>
  <cp:lastModifiedBy>srinidhi baskaran</cp:lastModifiedBy>
  <cp:revision>3</cp:revision>
  <dcterms:created xsi:type="dcterms:W3CDTF">2024-03-31T05:23:47Z</dcterms:created>
  <dcterms:modified xsi:type="dcterms:W3CDTF">2024-03-31T10:25:03Z</dcterms:modified>
</cp:coreProperties>
</file>