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2" r:id="rId7"/>
    <p:sldId id="266" r:id="rId8"/>
    <p:sldId id="264" r:id="rId9"/>
    <p:sldId id="268" r:id="rId10"/>
    <p:sldId id="265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FCFD-09B8-4807-8951-256BEB5FD2BD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B35B7-E311-43A0-BE60-B7BBCD3E8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B35B7-E311-43A0-BE60-B7BBCD3E82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1D4-DD60-4BBD-9201-2E4314A8FBB2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EB3A-8594-4130-8D62-72A4AFC30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1D4-DD60-4BBD-9201-2E4314A8FBB2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EB3A-8594-4130-8D62-72A4AFC30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1D4-DD60-4BBD-9201-2E4314A8FBB2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EB3A-8594-4130-8D62-72A4AFC30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1D4-DD60-4BBD-9201-2E4314A8FBB2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EB3A-8594-4130-8D62-72A4AFC30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1D4-DD60-4BBD-9201-2E4314A8FBB2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EB3A-8594-4130-8D62-72A4AFC30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1D4-DD60-4BBD-9201-2E4314A8FBB2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EB3A-8594-4130-8D62-72A4AFC30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1D4-DD60-4BBD-9201-2E4314A8FBB2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EB3A-8594-4130-8D62-72A4AFC30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1D4-DD60-4BBD-9201-2E4314A8FBB2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EB3A-8594-4130-8D62-72A4AFC30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1D4-DD60-4BBD-9201-2E4314A8FBB2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EB3A-8594-4130-8D62-72A4AFC30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1D4-DD60-4BBD-9201-2E4314A8FBB2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EB3A-8594-4130-8D62-72A4AFC30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1D4-DD60-4BBD-9201-2E4314A8FBB2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EB3A-8594-4130-8D62-72A4AFC30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81D4-DD60-4BBD-9201-2E4314A8FBB2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0EB3A-8594-4130-8D62-72A4AFC30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7990656" cy="1872207"/>
          </a:xfrm>
        </p:spPr>
        <p:txBody>
          <a:bodyPr>
            <a:noAutofit/>
          </a:bodyPr>
          <a:lstStyle/>
          <a:p>
            <a:r>
              <a:rPr lang="en-US" sz="3600" b="1" dirty="0"/>
              <a:t>Predicting House Prices using Machine Learning</a:t>
            </a:r>
            <a:br>
              <a:rPr lang="en-US" sz="3600" b="1" dirty="0"/>
            </a:br>
            <a:r>
              <a:rPr lang="en-US" sz="3600" b="1" dirty="0"/>
              <a:t>IBM AI  GROUP 1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717032"/>
            <a:ext cx="8604448" cy="266429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TEAM MEMBERS</a:t>
            </a:r>
          </a:p>
          <a:p>
            <a:r>
              <a:rPr lang="en-US" dirty="0">
                <a:solidFill>
                  <a:schemeClr val="tx1"/>
                </a:solidFill>
              </a:rPr>
              <a:t>SANDHIYA B(113321106080)</a:t>
            </a:r>
          </a:p>
          <a:p>
            <a:r>
              <a:rPr lang="en-US" dirty="0">
                <a:solidFill>
                  <a:schemeClr val="tx1"/>
                </a:solidFill>
              </a:rPr>
              <a:t>SRINIDHI M(113321106093)</a:t>
            </a:r>
          </a:p>
          <a:p>
            <a:r>
              <a:rPr lang="en-US" dirty="0">
                <a:solidFill>
                  <a:schemeClr val="tx1"/>
                </a:solidFill>
              </a:rPr>
              <a:t>SAI PREETHI (1133211066)</a:t>
            </a:r>
          </a:p>
          <a:p>
            <a:r>
              <a:rPr lang="en-US" dirty="0">
                <a:solidFill>
                  <a:schemeClr val="tx1"/>
                </a:solidFill>
              </a:rPr>
              <a:t>SHARADA S(113321106096)</a:t>
            </a:r>
          </a:p>
          <a:p>
            <a:r>
              <a:rPr lang="en-US" dirty="0">
                <a:solidFill>
                  <a:schemeClr val="tx1"/>
                </a:solidFill>
              </a:rPr>
              <a:t>PAPITA BISWAS(113321106078)</a:t>
            </a:r>
          </a:p>
        </p:txBody>
      </p:sp>
      <p:pic>
        <p:nvPicPr>
          <p:cNvPr id="4" name="Picture 3" descr="VIT-panchett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340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3140968"/>
            <a:ext cx="7611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DEPARTMENT OF ELECTRONICS AND COMMUNICATION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620688"/>
            <a:ext cx="6264696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Deploying the Model</a:t>
            </a:r>
          </a:p>
          <a:p>
            <a:endParaRPr lang="en-US" sz="4000" b="1" dirty="0"/>
          </a:p>
          <a:p>
            <a:r>
              <a:rPr lang="en-US" sz="2400" b="1" dirty="0"/>
              <a:t>Web Application</a:t>
            </a:r>
          </a:p>
          <a:p>
            <a:r>
              <a:rPr lang="en-US" dirty="0"/>
              <a:t>We created a web application to make our models more accessible to the public with the help of Flask, a Python web application </a:t>
            </a:r>
            <a:r>
              <a:rPr lang="en-US" dirty="0" err="1"/>
              <a:t>fram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Hosting</a:t>
            </a:r>
          </a:p>
          <a:p>
            <a:r>
              <a:rPr lang="en-US" dirty="0"/>
              <a:t>We used GCP (Google Cloud Platform) and AWS (Amazon Web Services) to host our model and web application.</a:t>
            </a:r>
          </a:p>
          <a:p>
            <a:endParaRPr lang="en-US" dirty="0"/>
          </a:p>
          <a:p>
            <a:r>
              <a:rPr lang="en-US" sz="2400" b="1" dirty="0"/>
              <a:t>API</a:t>
            </a:r>
          </a:p>
          <a:p>
            <a:r>
              <a:rPr lang="en-US" dirty="0"/>
              <a:t>We also used REST API or </a:t>
            </a:r>
            <a:r>
              <a:rPr lang="en-US" dirty="0" err="1"/>
              <a:t>GraphQL</a:t>
            </a:r>
            <a:r>
              <a:rPr lang="en-US" dirty="0"/>
              <a:t> API to allow other developers to use our model in their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476672"/>
            <a:ext cx="8964488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Conclusion and Future Work</a:t>
            </a:r>
          </a:p>
          <a:p>
            <a:endParaRPr lang="en-US" sz="4000" b="1" dirty="0"/>
          </a:p>
          <a:p>
            <a:r>
              <a:rPr lang="en-US" sz="2400" b="1" dirty="0"/>
              <a:t>Conclusion</a:t>
            </a:r>
          </a:p>
          <a:p>
            <a:r>
              <a:rPr lang="en-US" dirty="0"/>
              <a:t>                 We successfully developed and deployed a model to predict home prices using machine learning. Our model could provide more accurate predictions than traditional methods.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 Future Work</a:t>
            </a:r>
          </a:p>
          <a:p>
            <a:r>
              <a:rPr lang="en-US" dirty="0"/>
              <a:t>                   In the future, we could improve the model by adding more advanced machine learning algorithms, adding real-time data from MLS and expanding the market to other regions.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3771" y="2708920"/>
            <a:ext cx="61991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latin typeface="Algerian" pitchFamily="82" charset="0"/>
              </a:rPr>
              <a:t>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60648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/>
              <a:t>Introduction to the Problem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4941168"/>
            <a:ext cx="756084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Challenge</a:t>
            </a:r>
          </a:p>
          <a:p>
            <a:r>
              <a:rPr lang="en-US" sz="2000" dirty="0"/>
              <a:t>There's no one-size-fits-all formula to determine a home price. We will explore different algorithms and models to help solve this problem</a:t>
            </a:r>
            <a:r>
              <a:rPr lang="en-US" dirty="0"/>
              <a:t>.</a:t>
            </a:r>
          </a:p>
        </p:txBody>
      </p:sp>
      <p:sp>
        <p:nvSpPr>
          <p:cNvPr id="10242" name="AutoShape 2" descr="Simple Modern House Designs: Features, Styles, Cost and lay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4" name="Picture 4" descr="Simple Modern House Designs: Features, Styles, Cost and layo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5184576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725144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Solution</a:t>
            </a:r>
          </a:p>
          <a:p>
            <a:r>
              <a:rPr lang="en-US" dirty="0"/>
              <a:t>By leveraging machine learning, we can eliminate guesswork — and the risk that comes with it — from pricing a home.</a:t>
            </a:r>
          </a:p>
        </p:txBody>
      </p:sp>
      <p:sp>
        <p:nvSpPr>
          <p:cNvPr id="9218" name="AutoShape 2" descr="data:image/jpeg;base64,/9j/4AAQSkZJRgABAQAAAQABAAD/2wBDABQODxIPDRQSEBIXFRQYHjIhHhwcHj0sLiQySUBMS0dARkVQWnNiUFVtVkVGZIhlbXd7gYKBTmCNl4x9lnN+gXz/2wBDARUXFx4aHjshITt8U0ZTfHx8fHx8fHx8fHx8fHx8fHx8fHx8fHx8fHx8fHx8fHx8fHx8fHx8fHx8fHx8fHx8fHz/wAARCACkAQsDASIAAhEBAxEB/8QAGgAAAgMBAQAAAAAAAAAAAAAAAwQAAgUBBv/EAEIQAAEDAwIDBgUCBAMHAwUAAAECAxEABCESMQVBURMiYXGBkRQyobHwwdEGI0LhFXLxMzVSYnSCsiRDwkRTVHPi/8QAFwEBAQEBAAAAAAAAAAAAAAAAAAECA//EACARAQEBAAICAwEBAQAAAAAAAAABEQIhMUESUWFxAyL/2gAMAwEAAhEDEQA/AMr+JuMXF1xW4ZKyGGVKaS3JAxgkxvzpO+ubVyxtUNMtB7R/MUlBSQRj1ner8esLlniN5cONaWl3C9KpGZUazF6hpSrkkR5HP61Oqu44VFW5xMxyrlSpVRKf4c/ZtNuC7aS4onuk8seVIVfsXC12mnudalmt8OV43YiggkaVHJzIgCtC5sGm7NL/AMSl1akhRAPjnPXzFLIZt1W2ovAOxhJHPz9qXCyMKkiIg1bKzLBW0EJCoUULxGxO23I58/KquAoGlSClCu8AeXiPzp50MiFYMxzFMpd7aFKnWE6e6cuHlMz9uXjNELrwY5DHKqgUzbJZTdI7VQVbFSdaoO08+h3+tdvUN/ELVbpBZSsxBxEmPHbnQWtwsHtGAoJQCAY3MHJ+8UAPvNPLW0+4FGQVpUQVCrs3JbKoJQncJRtMid/CajqXGilOsDtAJSkwIBjPLl+tUVuC664Xn16lLhWomZxy9o8IoeqBCR686O4lb7rSVEZhCTzjBGPWtC3bPCn57XUHEE5EJkQc/wBszEVPeNTjbPkyEAg64BCSCZ28qjhJWQSCE4EbR4VstXlvcWt2p9KFOKd1la0ArAJTt7dKyQ046NSE6oTKtI2j/SaMtrgf8Qq4VYqtk2q3i46VJKVxmAIjSc4HvWEsiYTBCcSOfjtV40I1EDaBzBJyfDAP2oVBKsrAAx1NbH8OPWDKrn48M5SnQXWtYGc8jSHFXWXuJ3LttHYrcJRAgR5UClW+UAhWSMxyrW4jwF7hdr8S6tK06kpA0kAyCZ8YiseglSpXUpKjCRNBwAqMDerLQpswsQas2VMuhWxTmrP3DlwUqdg6RAgRV6AtJACjz28aKtwqGk5P9WZCj18/vVCo/OqdRECRiNvz+1UqC2kLV/LBycJO+/1qtWSickx9z5UYvuJbDYCShBxICoOfQ86ACVFJBSSCNiK2rf8AizituwhoPJWECApadSj5msdRSszITvy/b9q4UqSYJg/5qDa/iLiz93dv2TqUBli4WElIOo9475rGdRocKdQUBsobEU5xZSRxu+DidSfiXJ6xr5UmkJxmRzBMe1MFKlWWnSogZHiINVoJR0XTiWQyYLYMxpE+8UCpQXVHSRnIxNdEGE6tQkCDg+h5UOtJ7hIasTc9vJDSHNOjfVHOeWoUMJBtS0pAClEjugDx2/0roCkJCSlUEkrSJExy9M+9SzeXb3KHESdJkgcwM03xLiKL9TOhjQG29AClT7RG23pQLracYTLidImMpnvev1oxeQhot/DpSrTg65xMTih/Eqfa7NxasZO3eA5e0mifAvJtFLDSghQlKzutODECfOtfxm2TyYSbJPDTrQO1KVJTKROrkMDfbOKQgqt9ZgcgcAkxnzwPc+NVST2aEBOtSicAz0jA9fem2rRdy4tLEKUCASY1JzvIOeefKsyOnLnsm+hjxF7/AA5611JT2RQkaRuBjfzCT6Ump4OufzXVqShAgqM5wMVZTC23FMFlWsghWJIPT3j0jxqlo22FanVJ2wNQyCCPSMUTT3Drq0tLpTz7brjaWxgpglR9doz6Uq88n4lwWyltpcUElKhmPIfmaK78JbOrQQZnZIxsfGem/wC9BZctyi61IWZ7yQCIAmPfPpS9QnfVdtuHXXE1OGzaSsNQFHUlIzPWOhpR5pbDzjLqdLjailQ3ggwae4fxd/hqXezbaV2sAhaTiJzgjrQTdKXxBy7UEaluFyJUBJPgZG878qIClJDRwk6iBkiR08tjWtf37VzZqtda1O9sF6l4EAKESc8wOlC4bYIvXHkXJ7FaUdrrIEfMkRGw3NDv7NNrcraTJQEpKTyVKR3p5znE8996fglzfX/Em+zceUtgKlKSIAjA+9ZtMm6eYHZIUAkf8o50JrSjvrRqGQkcp/tVuBq+4em0a1peK+/ogojl5mlWHC0pSx0j9q4t1xz/AGji1/5lE04rhdy3apuXG9LOgOFRUJIJAECc7jpvWZs8rcvgJSnLx9KVGVq+YjHLHht9zXLxhTL+hzAA5bASRiglRWsBsEZgAZJqykwgajPMwZnb05+POtayiGlvFSkJAAIEDlO1dVbutE6mlyDuUmKq1cOsz2Syid451UDUokzG6iBMU6xXcoGoyFHaRy/PzFMsWybllawtSSjvOJSmRpG5Gd87eByKV06gVkgAYHjXe1Vp0pOlJEEDmJnPXIqCd0JBSYOxHPzqqtIUdJJHIkRXKlBocUcW1xviCmyRD7sweqiP1pAKIVq3PiJp7jGocW4iQYBuVpI694n9KQoHrDiBtH1OKEynSAkAAZE49KDdvG7uFvT3lRg7nH9qXo1rauXa1pbKQUIKzqMCBWfjJy+XtduYDXUpUqdIJgSYrZ4U/Z2D9yjiKQ8opCW1aApIjf5gegG3WgJaSq7fcCEhhxZIQSU4mYx7RWtRmEQSDuKN8W+pvs1vOLb0hOhSjEDb2rR4YixUHfjGUuuFUp1OFGOvlzpGxZbev2mllPZqVB1KgR50Wd3ASnQkzBnaMjr+1QpUptKjASJSDt4/rT3EGGm7xLFsphaFgFCmzqiScbnPn4bUrcMKZSC4SVK2Mzjn+lJ3NS9XHE6VFOiS8DjkFf32/wBd9Jd3dPM/CBtICkjSkYKSNwZ5QD9KUaXbG2KVBYWUxqIwMjxzim2FuXrqWiCtaRr1JgRAKjvtEnOxG2a1uTyzZOV7i7irJdotQZIuQykhzUvDkyee+/tSlvcmxDgt4e7RJSqZiPLy61W7S60UaUqSSj5gcqAwZ9siTSriEhIWg4V/STJH5+cpxGqdduy8+FANqWoAyoAEEbZ/v+1RDbDbRc7JQBWYWue6jlgb7560ol1SkEL74HzSJIHX0Pjzr0H8QXHDnLNv4YtFwuAhQbOMHqMj5cGd61ibjFaZTcOoKlfyvlGYMCPPkfpVrRt5t5t+3YW4jUBMahPTHOgMSVkLk6m1RPgkx+1Ms8Ses2hbhIUpp0qCiTjYR5YqKDxK6+NvXLgiCqJGmIgR1rV4abJuwBuVtl2FaUqQZJgwAf8AuG361ioBWNKVHTlSkztH3xTDLqWrlDihCkZXpRGnrgc+XTb0EEDFwpBS0orKgCUpPenHIb77+vSqq+JYcUdDna7kaTAMySfz9qsLvS6LhKFpSlOkKwZ/vk/SoS1xXiZU9cdghQAK1pKj3U9PGOvOk+y+QnW+0W48tQUpJAUnYTHXHQ/Qc6Cth497sHAkgkd07CZ+x9jRbtStLalrLilp74UCNKhIA3zAg/8AdTSOIJVws2gaBITp1FcaUgqMnGcrO0HFTteiLVncOIDqWHS1BJWEnTA3zEU3c31yu1+GeWEIgCD8xAAgRyHdG/Waq3xV5izTatHuaSCQIMmefrSjTCncIGpW8DkOpqoYdYXaI7UJgEwkzkZxNJklRkknlmiPrens3SoBOyVcqFUn6k32s2046rS0hS1dEiTV1J7FQS6gyMlJwZ6H8/Q0W0uDYP6ihLhKSlSFdOnnQbh5Vw+46oAFaiYHKnetdYGTJk1KlSqiVKlSge4ydfG74LVH/qHBJzHeNJEFJg71oceYea4veLdaWhLlw4UFSSAoajt13rPGkpIODyNBynRavstds0sd4ZEf0kTzEedDsVsoeV24SUFMd5M5kU6hm1u7p5bKBoATASCkAxn7VPa5MWetnrXtHLtSHFIKU93MiDBGR023FBOpD+pvS4hRJ2PdwDq2naPrRbx155RSt11SdlYxiekzz36H0vbMhxxsodQcjTpBEJMyBiOp64PnVNKhrt14WNTmo6o3xzI2ySPbApNCShRUpM6QSM+gI65rSLS3Xkpha16FDACQNwdxvJPL7zQfh27dsi4UBKvlJnYjkMx82R0q51qEUagdSJBSZkcq0uzub5lSmwXuzAQSTAM8xO5wD7YpYLaJ0st6yQUgOYgzg9NgPenBeXVm1rcCAHVbYJEHOxnnz6+8oFZv/BXCg4QtQnup2mCInaN87VRN6EoRpQhZAUCFiYncjxzyPLagu3AecV26QQVyVIgGPTBxRXOE3KLQ3WgFkJSpR1DGqIG87EHMUF0w4Ts5vClHJJmPISfccjVrfhgu2i5buICSYKV7g/nLx50rbgruG23UhSVrCZ6568996f4nw/4cNLBUpayQc/Nt4fN9/Pefi/rMLWhwSYQSUknMdfvRW0KuUrZBGtJKm0A48QDP5FaPCltpXcOvdi1qaLba3UawDKRGmD/SFZ85ODXLy5tkcUL1qULY0BClpa0BQ0AbciSDiBV9ansraMfB8Tt0cQAS0TKu9I05ByD4UXjIslqY/wAPQCo6u00EmTOOfSl+IXi7t9LqgjUhIElME+YJI3naqLtbhotzzMAagQCeUVDfQ5s0W1uHlOFRU0HAkoxJIxvncexxQWLS4uwhLTLi1LVlYQSBA548QT503f8ADby0aaL+uCrRBVOUgYH503rtjxp3htultoBLutThWmNlAd0iI/pHl51aT9ZqwFABKNMJlMSdQ5n82g0KtDgy7ZjiTar4oVawoLKkax8pAxHWKNx9yyefZcsEoDaWghYbb0DVJmfSPwUGc0FEkyQNtp1Z2rRes2WXrdDiihC2CoLgYOnVHnJAnx5UzZW99cWI+HYK0hKkqJWlMESdtwBI9uVZ5SqFKKSGx3TpxmZjOY/SKkuqu7YFToTbpcuApAUXEoKtEkzMb7GgsPPcOUpbaSHPlJUD3dwRH5tTlg44G1s2yHFrcKAdSkgbmEifGT6Uo+Xl3j5dZKHAshwpTOkg5nlyPSn4WTA1tP3Wp8ImRnSDyxQDKFYORzB2PhRy84pBAcxBmMzjM89zS5BSYIg1rr0jlSpXUJKzAgRkk7AVAexUhu4S46P5adzAOeWDTVuyzxLijLIJCVg6ihITkAnApAJUoASY/pEb55fnKtPh9vZO2j5uX0NOBQ7IFzPrAyMj6+NApxG1RavIQgnKZIKgYyRuPIH1pSrFKt1SMTnpVaDe/iriaL29WwLcoVbOuIKy4Vas8hy28d6yLdpt59KDqSkwCZnmB0rU4xwp/wCPvbpRSGjcL2kqyo7DrWMokSmCkTMGpLL4W/rUtk29txNKlFC22wsHUY1YIBIPjG1Hv3bK4v2nGWdFqEgKWUY3OPbnnbeshlZbuUOIUZEEkkA+O9bK7oIv13VsgtoWnCjoBKjEkwYgxTO00G6Qym6dDSQUapSdWlQgAlURPX60e0cIuUqdeLitBxgkmYEkZjbw3zSy7ldw84UtOPKWAC5pECNj8pJ8981G3wpQQoJDLYKXFSZPLc89tug5AVR18qWtTbCpTq1DQQeefEgHP9slK8Qpd2tCEypKykBOZBJj7x7Vqw3boUpotBxZCgVn5gZyPznSTh0qUpKQoOErWUkJKhmRzMe3rGLnWhWW2ezDUPOEd4Rienj+eVWFy8UhCe7uQlBOSccufn0oZ1N6QYSIwdBhY5GDvVktsqR37lQSNhokT71BdxxekEurSZIlaztiDAPT0xRnL58MqYfcBaWQlYSkd4JjY9R7edP/AMPMcKdcfRfvNKQEgILyy3GTtkeFJO2jDvFblq2eSWitQQlslRKQZGTg7daluLJtyCPcRtXuFpt2mFpuAod7He3368sUkD2sQNSSqCEjSZOx07cuXjmrXtoWHkJ0LhQEECCTzx9OVBZUouIAhZJAH/EDy5TyG1J46XlLLlaDPCH13LTCglOvWQVHIISTB5f0/v0oFzarsXGgopJWgqSI2Goggz0KTtuCc1Y390u5U6HlJdTqAncSCCCD4c9qH2z94oIfUtwtjTpG4AJO3Pc+9E6Eun23QlrRlS5GlXPbp1rjzx7cMpUlOkyStPMHGfbON6rBRcJU4Ep/mJWoH5jmDmuuaXbh1aDEiMK5BPekcx+ZimJexHlP3KAtWpTS16wknGojB9Bv1ijcRfsbqwt27VkJfTCnXNMlWDJJGYnOc52rNeUXZ7MqKE4lWMTiep/NhW7xlixYtmDw4MpXqBPZ3HaqAiY0SR4zMY32J1c9DzoUWilSCdW8xj0p20YlCnHQtsIHKTieY5QQfXykOcDft2nXEXLLDo7FQSFDUZ7smdttW2cZ2oN5cWy3tSGkJaCQlSGwCAYAJjHMTIxneoG+G3l+xZqas2WltAkZcGDjxz6D13rJbcbadadU4XNCkqShIwBMkZ2z4URFy42+tDTyDJKitSiPSac4Hw9N0m4Dr60M4AKE4VMzEkdByNJJ6LfsvaPu2rQUyyiJC1FQkADYlU+kfvFHfaF3Zv3q30pW7qcKCmSTqPOcbQB+1K37aW7q4Y7ZCezWRKkmVEY2E+WTjzmq2xtQR8SVuapJ5Rkc58Dy51FlI1cOd3StOoZjOx/I9qJc9i3dLDIStsQBkwcb70HUdOnETOwn3qoOi2NwpXwwUuMhEEqA9Ks9bi1UNSgs6QoGDCgRjcePP9aE3cvNL1odWFGJM7x/pTSb5RQlt1R0EABST8ozgjmMnxI50ChWkHAJEjfEjof9a4krUoJQMkwAkZM8qcVCApSI0uGA4lOAJOQNxt41ou3lsqzbW0Q5cNIZKQE7LGmfsqes0WRiPWz1vp7ZtSNW2ob0KvRXCbniDtq9f2wbtG3B2i9QSNKlDfmP0rQasv4aLYKzbyZ/+oUP/lU0xica4jcf4heshwgC4cGw21YH3rMwsgJTkkAJG/pWhx23eHFbpZYWlKnnSFaTCoWST7EUiq37KC+rTPJI1SOo5EetVFVJCm0qkJAkCR0z+taNsq5vEt2jSNKo0JcCjGMwOWf1ojPFm2+GBhLCypKVpK1AKA1aoHuazEreS8Fh3+Yn5SDJ8hFQaN1cOW6Q066TKQClsQoQIyZ3/vS9qLm4LvwKQ2UjUohXfgZmTnlyq1u82lTrt2ntdbcJUpIwrUCT4nJ8c8qM480Lt25YlluBq0AJkEDAAGJg8s+tVSl22thbSXPmKQQIGE4I25mT41Qu6+0QopEEkdT6/k+1VdfdudSnIUQASeYAwPvQgopc1DcGRmiDBxUauaYyBuNtxkDPXpUYShbjTbpKW1LAUoAHcic+XKrofQO92CFpUf5iYIg52zAx7ZqKWGCdLSBP9Q1ZGCME7GgPe2dqCg2pdHazp7QQOWBAM7kb03d2vDUcJloM/FBtskh2c41H5onfEfas59xDiyIU2jSkbkjYQD7fTaujhl47b/FJbSWiCqQtPLfE+G1WFAaaKnUJaeTqPMSI+lathw0Lbc+Ih4IGlsJWACNKlKzBMiMedJ2PD7h4rWghtbQ1QtJ5RPKOfOnmLRL/AHrrWlZUJAAEnadus1J3cPHYjLqLe7cZQypxlhxxKilQJUAAAYxyT65pBDIUkOBwpWE4Wvu+YM4OJ+xNGtn3AhOh5Z1OJT3WwQN8ch448M0V0XSEoDqi2jVlS1CFZzyAGBMEjzppOPWyKIs3bhtwdgsPkEwB3V4nB8N4/QVy9YVap7ISlC9S5VKSeYEbTtny6UYXqSyt1SiVqGlGpR0mDJiZgR1zND4kvt9PaOleoDTrxE7ncZGRB+mJNZPju9kFhDbhQEZGdJOlOJg58I8ehFAKlLTAWkajlAx6n33Jq5S2RoLZQpI7xEqVMdJECrsthKUBBSp5zIg5QPaPHefKjLqFMtIISpRURBI7pOfXHWfDzoTmpp3SgBK0zlJMiMGfaaO5bKb7rmsJ1SEAAnHj4CuKb/8AuOICVd5R0nc+m/n1xVywQKbEOqOhwACBgK25Dw+3Oa65eXlqtTbTzlvnKWl6R9PWmG7BD9k7cF/XpOkNJkEkbciPvvvmnkca+G4ULFxtxJXbqQEkYlROZ1CB6YrO/TV42eWLZ3hZ4izdPlTml1K1kwpRAIJ354rQ/iLjFtxUW3wzbjfZatWsJEzpiI8jSTVilbRWpZTBjBBHKcz40u0wXFpTIAKtM8veqyFUpi7tfhijvA6hODtS9WzBKIjvIUgn/mTnnz58x9hQ6s2rSsKmCNj0NQM2N6u11hDjiQrMJODTLN5bKcU44ynWVzJyYkmZPOs5zSTqQnSk46551u8R4km8tg2ElKu21g6Y04KQMGRH5NLJeh2/vr9PDzZuWzabcpTpUkwrROIyd4A29KubXgc91bcf/t//AKrMfvl3BS0QnSlsNEpATgZ/f3gVRdo0lUBRI9P3pgY/iG7L/ELhjQEhm5dMzuSY/wDjQbniK7mwatiylKWgIUgETAjP19zVOM/76v8A/qXP/I0MXKBaJZ7EahMrnJ+lJJfJtH4bw5XErpxtx4NKSguKUrJwcznHrVLhlFostqWHIEFKREkgTPOAfqMc4XZU60SptxTQUnSohRTKTgjG48KYatFPt9uTqmSdSoE+dWTQK3bXc3bKVf8AuLAGNhO8dB7U3etoZbQ2lSH9KnNRTknAhRPr96VQtbiiSCoASVARAA5dNomhKdUsrLhK1KG55GQagonTPemIO3XlTXC27d6/bRdkJZUFaiVaYOkxnziuWgbcuEG8eU02ST2gEqB5Hqcx9atft2nxBNk+HGzJ+QpjwzvRc6FuRa2zpQ05LSxJ0QsxJEEz6+xoKdCSCdS0bkqQBKSd+fPG/TpSpSQJjHUbVdpQnSQDOBJAid98fgohniJte0T8IFaCAQSfAfrj0rqOK3LbCGW9CG0ggJCZ3md/OldJQpTawSkZnaPET+GtN11n4RTCUWq3FNICChkyoynIMAzvPkaTovZrh1pcpu2k3K3GWV6kKAVIII2zO5Gatc26WXG21F6TJUkLOidRAlW4GB70Mou32e1ecZKW2w+AlJJyMbgie8PrVG3XWlttoQEtEEoKTlSfDcgg58M71jhudun+nx3/AJ8fq5uvh1hNsZAc1pSiQd8BXWcjwMZql7cu8QlSwCUJKiY1YMcjzwR4fSrPItnlILTiFqCTHZoVIUeUdZk7/vSt8y2x2amS2tISU6iuSFSSen2G9bYnKyYWLwDmqEhBGgCJATz2P7T60660btop7LSphUJSAQSMeB3Mx0+yzrKkxoMIKchS0pB9Jgbc+nOmnSslSnNPYq1aYPzd7UYI84ziluIuym00OB8surajQHHMjaRyn8wM1nkBLpdJBZKyQtJzgzjnO1GmFhx1DY1KATB0xAGJG24IiT151RS9C1NtykFMjtPljeCJjefUxA5QUU+t1SFLeC+zEwTBJOT+3oK6/dOOhTf+zSJTpSkgnpPqPrQFpDp/lJhQ3b5+nX7+1M8LvVcMuw+oKMJICJgkKG88uVa2phdsrQkTJCthqgAbT9as4OxGpsKk7qiEweUdMc+XKmuM3qeJPNvI1JShHZjWZOCoifGI+uaVaYcdt1kIJCCAFAgJk9Tz586iqpfcSEQSSdoPoNufn4URttC3EJalJV8zh+VJ6A8hkZ/CNxpTbig6C2U40mArEiCOWx/DUbh1fZiADMEgwDvsPbnQdeQocwrUZUVRM+dFaFqlBL/dWTICRIAgRv61biVg/wAKuENXRQpwo1JCcgCT18ZxSq2H5JW25JUASQdzt6nNXcqBVK7pgSSBiQJ3zRAhAyqQnOTucYx/fnUUxwuyVfvONhxtsIR2hU4SNiByBJ32o3FmxY3K7YqQ66mCtxGypExPt5/cNvxJ6xKlWaw2XE6VJKEqBT4yIJ9KBd3T17cKuLlet1cSqANhAwMbCid6EVE4Ow5VypUor138Sfw6zbtX3EQ88VFeuCgaZUvI9JryeoD5Ux55pzjS1HjF+Cox8Q5if+Y0jQM3FjeW47S6tn2kqVGt1tSQT5mlyRJCZjx51u8d/iT/ABizRb/CdjpcC9Xa6pwREQOtZfD22HbkJuiQ0Qc6og8s0S3Jord8EWqGSCYQpMDnMx96TCghBTAKtQM7gRPvv9KJdgN3DrbZOgGBIzA6/tQiruJTGxJn2/amYu7FalSpQXSqVd7VqP8AUnfP351cgBIUsJXkfLgDcQT6evWjXN02+0EMs9md1HVuKWCuzVKIJH9REj2NW9Ea3+HNK4UzcOpe1KSYIhKU7iSIM7DzFJa2mf5ffcZKiFEY9jz2HOPoaG2UlheoBI1pB3P9Ks+dVQ2UPBKiUrxEHaoNJVzxBu1KEhK2VoDaYAKko3AkAHkKTaUpKezIQJMq7yR99vzHXrt0HUJZy4JjaJwAIA6Z/NneJcKZ4da9o1dodOvQYQd469MGP7SElTfty8b/AJOpu6bcQsZJXPeA2InnHjy86T7VPYJS33BrUADuJic5xyxFBRKFQ0rXJAwYk+W/rWkjhfEHeHfFoYCbYJWrtEKQIBhKpE7QDRVLa3DziASltK1py1KSmSMGR0zuaPxO3YsOyDLiuyhJOoBSgTM4x0G9IJS4pKgFIUFGdPapkDmT4xz8+tcFqSl6ezKiAQQ4kBJ1DodoNBdxr+XOlStMIHdMknaZnMHbxFXRbqurVOgJCYJKlvIkEc4wfp+kRxEaCYSlUg94KJOytO8/sN81QvKbbSghpKAFJ72Vd45MA+v4KDtg+xY3EXTIXKdKoO0+OeXhXL51q8dBQ2prs2wnOcAACT49fvVWWzcJS0G1qWhMhSuQ39Rt9etR63WyhKlOpSZ/loRlQ5+m8x40z2b6dVwp9tntVFJSSQkJM6o5+WPtR7R1y0acaSy52T0KK0g6xpnGcAwSPXnQVq+HIQ+bhMCUJKdszjI59RUZdSpawNRQtCgtQiVAAmSnkfWg46bhT7jyEOodWVKcBJTk5xt7fvVVNXKGzcKWRoAIUMHJjwNVd0HQEtHQqFKUFlSlbyfTOwp/hXw90X2LnT2SW5RLpTJ1DmT0JIEVevYznX3750au0fc0wnUorUAMn9adTa390Cw4ytsq7xC29GqMCMb5NDvlixv1ssKQpkBJ0pVrTJSCRPPJNHd4obu+ZdbaSyjQlrRJOyuRgZg1Ajc2/wAI6W0nU4nJPMSJB849o3peThwkEzABz9OlFLynlBbpWoCAtWDjlHQ4qpLTmomEGcQDnI+gHr50ASSSSTJNStBXDEpsHLpN02ooSlRbG5kx9Kz6bolSpUoHeM/76v8A/qXP/I0ohpxyezQpUbwJpvjAJ41fx/8Akuf+RqtpeCz7QJR2moiTMCPbxoFtIR8+8kFOxHnXCSYk7YFddX2jq1xGpRMVWgMUF0NlAlSoQQBz5bdRHmZrrzDyNCFIMgQBpM7k/rXWBpwFgOfMO8E6SNsnn+eQnXnHTLitR6mr1gi2nGwCttSQdpBFeisv4fsrj+HlX63Xw+GXHNKSNMpKgOXh1rzgQoxiAcAnA966lOZCjME90SRUFSonGw5AbCjuWNwyQHUaJVp3mD5DNcW+oSkrUrEQVkgHn+eNMXvFLjiRh/SEyDCU7QAP0oO8PCQlJKm0JDzZUV5BHemfCOXPPWKd4s7arQ2LBDakalgoCYAJCfATHn9N1rW2dfYf+Gt3FHUklDaCso3iR4+n3FC1/Bl1vQUrCdP8xMEkHvfUEct/CtS+mbO9CbJAWhIIUYBA309MDJOM0a74jdXjQF1cqfbSswkmJ8fPP3qqEuPurUEy5AIKMhKsRzPT60ThPw4v20XYEAqC1qWUhI0npBOY5ydqlandwitsNgKkKBOB+/Ty/tOo1x19vhJsuyYLRCkqOkhQBz1jmeXKu8Xt7Fu8bTYlssLR3tCzCSFHJ1GRiOY/dC6bDKEdmUqQrOpMHMDE70zrS9XAVFx7SSBE6QdISPetnhDzSbK6U62ntNSdCkiTOQTJ/wAw2/asQBTi+alHJO/rTTo0W4QCpEKAkyAd5PnIHtUFnrvtHHlNjulavArBJMGIMRNRYcUSlaiVK/lkJkSobEyR/YVW0tlvPuoZTrS2klahvpBG3icD1pw25t+3tXmFG40pSkDvFH9QMjwMYqxSSndLSkNFISmZP/FsD+ketV1m5RnDyE/MP6kgc/Lr79aN8L2zDihOtv8AqUuE+O+0zOaWbbgg9oULCu6r+mf801EHsHWg6sXCihOlRBTjOKbtH/hOJpfCg+2lCzIiSezOJ3/BQFWDSrbtUuqLmnVEDT189p5UuyFKOjZWkiFECTHpyP5NR058eXDJf60eJXSeIFslAlhHZkSSk5JEbGeR/tgSbdy1faVfIBaOxIJAG2ZG21LGVTJ1gnfXhBmR58/erOvO3LYTcLUVJMpGkDV5eOfGq5q37ls69LA0JSmAEogHJ32qcMb13SAFIkqAhU48elBMujUUhWlMqjBidz40MAY0qgnEHH1oLOJS2tSDqOkkROJ6zVdZHywny/erIZedUUttLWqNRCUkmOtVcbW0socQpChulQgighdWoQpRIgDJ5D/Sq1KlBKlSpQPcaUf8YvwMD4lzH/caRp3jX++r/wD6hz/yNJUBE2z6m+0Sy4W4nUEmPeoUQgQMnJUdvIdabY4l2FoWUh2dCkyHIGZ5RSyHFSVqKd+aEkk+tW4C2zybG5SsjtCgnUkggExHPzNGvu1vFm6t7NxtlQKpSiQIJyDGB+xpdbyphSW0AbJ7NJPPfHUZ+1aTf8Q6OGCy+G7obcbCg5HzTmAOU+tZWMYiFEuEkzkc64TiNh0FcqVUa3CGeHuNJN8gkl0gkOBMJgcp6k+1KW1ypi4S+2yhSUnuoWCUmMwfL9qpa2yXwsrc7MIjOmdz50W1aaXem3eJQ2AoLKVaSdIJGTPMfmKWkh/h3FE2TV28plxfbuJVAcCIAKozGczy5UjcuXK3nLlaH2mlKLiAomBJkZiD+sVy9Q022EsxphBOZzBmavd8UN1aoY7PSEJSmdU7ADp4Vi8uXWTpqcePe+S6H3LeVtKKdZBGJHjv0296ElSlqX3gCsEqJ58/0pm7at0Nj4d3tIVkDkOv2pe3b7V9CI1ScjqK6XrpiKkkLJBIIMg1Yq1LBCShSQPl8Bv9KZLHwF60q40LTqCtPIieeJ+ldDfx92tNvutRKG4gK3Mb71FXtluWSXHAdSl4BSkmc7T4gT7GhXyy4UqUFYJkqBGozy+/rRru2ueEXaEutlpYb1jviYMiQRH70O/f7fsUK0BLSNKVoGV9J+0+HhUzvTVYvLBQeQ28wkwglaCATzGRByNvCtex4tauXBu+JoQ8+5E6mhAUAEg9Nh6E0vxXjqeJ2oZVblsB0OKhwSrBHTxpNlI7LvrlLaQoIVhJJPrO/gfarLhmuLBST2aUqSUSpKUzBG85JHPPtQHG8duSpaFzBnOrofzNaPBrVq5uQ3duLYaKdSFatOcAR1Pp061nqWppelRSpO2NiAfY88jnzqS7cAASDMmetMtL7ZCklRSs7T8pMcx/xffzrr1g42x2+khsgESQcHahWhQLhPaL0IzKomMVrE0VhYQpTmhIIGdRkE/3g1V8odHbaUb94IJB/wBKZQu3Zu2glxtbWSouIJGRzEH7VONv2l3dtK4e2lCC2ApKEae9J5R5Uv0ETC0lfaALAyCInyj+1NqsFusfEgtICgpUa8Y3Ax+SKTEIIMhRHLl60b4t9LOhKkdkoEaNIMe/3qKJw69PD3VlbalhaU90K07KSoHY9PrQ765N9crf0BB0pGmeiQMe1Et3mW7U62ytzUcz8ojpSiVlKSAEweqQatgrUoiVJOChExEmR9jTVgu1SUi6IADknuTjHgfGoEaldhOiZOqdox71cNoIBL7Y8CFftQeh/jizZtuKNvNAhVwkqWOUjE15qpUoOjcV6TjrQY4WvQo5ugCTue6vJ6k8zzqVKzfManivNVKlStMpUqVKC5JbSgoUQVCTB8SKoSSSSZJ3JqVKC4/2Kv8AMP1qlSpQdR8w8cVe2uHbV9LzC9DiZhUTGIqVKCXFw5cudo8oFURhIH0FHsrxdhcIuGUIU42O7rkiSN996lSgYvuJP8UV8XcpbLjRQhICcR3jkVnvgJfcA2CiPrUqUFUqKVSP9ab7EFsAqURLg3/4UyPqTUqUAmHFsup7NZTsrwkCQYpq8aTquVgQUaTA2UTOTUqUCKyRA1GCBiapUqUF3cOq3wYGdgKLdJDLhQjAMg+MKI/QVKlAvUBifGpUoJVlpASgj+pMn3I/SpUoK1t8BtWbmzvFPtpWWi3oJG0kg1KlFjM4i2lriN022NKEPLSkdACa9hwb+FuG3nCba4fS6XHEalELipUo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data:image/jpeg;base64,/9j/4AAQSkZJRgABAQAAAQABAAD/2wBDABQODxIPDRQSEBIXFRQYHjIhHhwcHj0sLiQySUBMS0dARkVQWnNiUFVtVkVGZIhlbXd7gYKBTmCNl4x9lnN+gXz/2wBDARUXFx4aHjshITt8U0ZTfHx8fHx8fHx8fHx8fHx8fHx8fHx8fHx8fHx8fHx8fHx8fHx8fHx8fHx8fHx8fHx8fHz/wAARCACkAQsDASIAAhEBAxEB/8QAGgAAAgMBAQAAAAAAAAAAAAAAAwQAAgUBBv/EAEIQAAEDAwIDBgUCBAMHAwUAAAECAxEABCESMQVBURMiYXGBkRQyobHwwdEGI0LhFXLxMzVSYnSCsiRDwkRTVHPi/8QAFwEBAQEBAAAAAAAAAAAAAAAAAAECA//EACARAQEBAAICAwEBAQAAAAAAAAABEQIhMUESUWFxAyL/2gAMAwEAAhEDEQA/AMr+JuMXF1xW4ZKyGGVKaS3JAxgkxvzpO+ubVyxtUNMtB7R/MUlBSQRj1ner8esLlniN5cONaWl3C9KpGZUazF6hpSrkkR5HP61Oqu44VFW5xMxyrlSpVRKf4c/ZtNuC7aS4onuk8seVIVfsXC12mnudalmt8OV43YiggkaVHJzIgCtC5sGm7NL/AMSl1akhRAPjnPXzFLIZt1W2ovAOxhJHPz9qXCyMKkiIg1bKzLBW0EJCoUULxGxO23I58/KquAoGlSClCu8AeXiPzp50MiFYMxzFMpd7aFKnWE6e6cuHlMz9uXjNELrwY5DHKqgUzbJZTdI7VQVbFSdaoO08+h3+tdvUN/ELVbpBZSsxBxEmPHbnQWtwsHtGAoJQCAY3MHJ+8UAPvNPLW0+4FGQVpUQVCrs3JbKoJQncJRtMid/CajqXGilOsDtAJSkwIBjPLl+tUVuC664Xn16lLhWomZxy9o8IoeqBCR686O4lb7rSVEZhCTzjBGPWtC3bPCn57XUHEE5EJkQc/wBszEVPeNTjbPkyEAg64BCSCZ28qjhJWQSCE4EbR4VstXlvcWt2p9KFOKd1la0ArAJTt7dKyQ046NSE6oTKtI2j/SaMtrgf8Qq4VYqtk2q3i46VJKVxmAIjSc4HvWEsiYTBCcSOfjtV40I1EDaBzBJyfDAP2oVBKsrAAx1NbH8OPWDKrn48M5SnQXWtYGc8jSHFXWXuJ3LttHYrcJRAgR5UClW+UAhWSMxyrW4jwF7hdr8S6tK06kpA0kAyCZ8YiseglSpXUpKjCRNBwAqMDerLQpswsQas2VMuhWxTmrP3DlwUqdg6RAgRV6AtJACjz28aKtwqGk5P9WZCj18/vVCo/OqdRECRiNvz+1UqC2kLV/LBycJO+/1qtWSickx9z5UYvuJbDYCShBxICoOfQ86ACVFJBSSCNiK2rf8AizituwhoPJWECApadSj5msdRSszITvy/b9q4UqSYJg/5qDa/iLiz93dv2TqUBli4WElIOo9475rGdRocKdQUBsobEU5xZSRxu+DidSfiXJ6xr5UmkJxmRzBMe1MFKlWWnSogZHiINVoJR0XTiWQyYLYMxpE+8UCpQXVHSRnIxNdEGE6tQkCDg+h5UOtJ7hIasTc9vJDSHNOjfVHOeWoUMJBtS0pAClEjugDx2/0roCkJCSlUEkrSJExy9M+9SzeXb3KHESdJkgcwM03xLiKL9TOhjQG29AClT7RG23pQLracYTLidImMpnvev1oxeQhot/DpSrTg65xMTih/Eqfa7NxasZO3eA5e0mifAvJtFLDSghQlKzutODECfOtfxm2TyYSbJPDTrQO1KVJTKROrkMDfbOKQgqt9ZgcgcAkxnzwPc+NVST2aEBOtSicAz0jA9fem2rRdy4tLEKUCASY1JzvIOeefKsyOnLnsm+hjxF7/AA5611JT2RQkaRuBjfzCT6Ump4OufzXVqShAgqM5wMVZTC23FMFlWsghWJIPT3j0jxqlo22FanVJ2wNQyCCPSMUTT3Drq0tLpTz7brjaWxgpglR9doz6Uq88n4lwWyltpcUElKhmPIfmaK78JbOrQQZnZIxsfGem/wC9BZctyi61IWZ7yQCIAmPfPpS9QnfVdtuHXXE1OGzaSsNQFHUlIzPWOhpR5pbDzjLqdLjailQ3ggwae4fxd/hqXezbaV2sAhaTiJzgjrQTdKXxBy7UEaluFyJUBJPgZG878qIClJDRwk6iBkiR08tjWtf37VzZqtda1O9sF6l4EAKESc8wOlC4bYIvXHkXJ7FaUdrrIEfMkRGw3NDv7NNrcraTJQEpKTyVKR3p5znE8996fglzfX/Em+zceUtgKlKSIAjA+9ZtMm6eYHZIUAkf8o50JrSjvrRqGQkcp/tVuBq+4em0a1peK+/ogojl5mlWHC0pSx0j9q4t1xz/AGji1/5lE04rhdy3apuXG9LOgOFRUJIJAECc7jpvWZs8rcvgJSnLx9KVGVq+YjHLHht9zXLxhTL+hzAA5bASRiglRWsBsEZgAZJqykwgajPMwZnb05+POtayiGlvFSkJAAIEDlO1dVbutE6mlyDuUmKq1cOsz2Syid451UDUokzG6iBMU6xXcoGoyFHaRy/PzFMsWybllawtSSjvOJSmRpG5Gd87eByKV06gVkgAYHjXe1Vp0pOlJEEDmJnPXIqCd0JBSYOxHPzqqtIUdJJHIkRXKlBocUcW1xviCmyRD7sweqiP1pAKIVq3PiJp7jGocW4iQYBuVpI694n9KQoHrDiBtH1OKEynSAkAAZE49KDdvG7uFvT3lRg7nH9qXo1rauXa1pbKQUIKzqMCBWfjJy+XtduYDXUpUqdIJgSYrZ4U/Z2D9yjiKQ8opCW1aApIjf5gegG3WgJaSq7fcCEhhxZIQSU4mYx7RWtRmEQSDuKN8W+pvs1vOLb0hOhSjEDb2rR4YixUHfjGUuuFUp1OFGOvlzpGxZbev2mllPZqVB1KgR50Wd3ASnQkzBnaMjr+1QpUptKjASJSDt4/rT3EGGm7xLFsphaFgFCmzqiScbnPn4bUrcMKZSC4SVK2Mzjn+lJ3NS9XHE6VFOiS8DjkFf32/wBd9Jd3dPM/CBtICkjSkYKSNwZ5QD9KUaXbG2KVBYWUxqIwMjxzim2FuXrqWiCtaRr1JgRAKjvtEnOxG2a1uTyzZOV7i7irJdotQZIuQykhzUvDkyee+/tSlvcmxDgt4e7RJSqZiPLy61W7S60UaUqSSj5gcqAwZ9siTSriEhIWg4V/STJH5+cpxGqdduy8+FANqWoAyoAEEbZ/v+1RDbDbRc7JQBWYWue6jlgb7560ol1SkEL74HzSJIHX0Pjzr0H8QXHDnLNv4YtFwuAhQbOMHqMj5cGd61ibjFaZTcOoKlfyvlGYMCPPkfpVrRt5t5t+3YW4jUBMahPTHOgMSVkLk6m1RPgkx+1Ms8Ses2hbhIUpp0qCiTjYR5YqKDxK6+NvXLgiCqJGmIgR1rV4abJuwBuVtl2FaUqQZJgwAf8AuG361ioBWNKVHTlSkztH3xTDLqWrlDihCkZXpRGnrgc+XTb0EEDFwpBS0orKgCUpPenHIb77+vSqq+JYcUdDna7kaTAMySfz9qsLvS6LhKFpSlOkKwZ/vk/SoS1xXiZU9cdghQAK1pKj3U9PGOvOk+y+QnW+0W48tQUpJAUnYTHXHQ/Qc6Cth497sHAkgkd07CZ+x9jRbtStLalrLilp74UCNKhIA3zAg/8AdTSOIJVws2gaBITp1FcaUgqMnGcrO0HFTteiLVncOIDqWHS1BJWEnTA3zEU3c31yu1+GeWEIgCD8xAAgRyHdG/Waq3xV5izTatHuaSCQIMmefrSjTCncIGpW8DkOpqoYdYXaI7UJgEwkzkZxNJklRkknlmiPrens3SoBOyVcqFUn6k32s2046rS0hS1dEiTV1J7FQS6gyMlJwZ6H8/Q0W0uDYP6ihLhKSlSFdOnnQbh5Vw+46oAFaiYHKnetdYGTJk1KlSqiVKlSge4ydfG74LVH/qHBJzHeNJEFJg71oceYea4veLdaWhLlw4UFSSAoajt13rPGkpIODyNBynRavstds0sd4ZEf0kTzEedDsVsoeV24SUFMd5M5kU6hm1u7p5bKBoATASCkAxn7VPa5MWetnrXtHLtSHFIKU93MiDBGR023FBOpD+pvS4hRJ2PdwDq2naPrRbx155RSt11SdlYxiekzz36H0vbMhxxsodQcjTpBEJMyBiOp64PnVNKhrt14WNTmo6o3xzI2ySPbApNCShRUpM6QSM+gI65rSLS3Xkpha16FDACQNwdxvJPL7zQfh27dsi4UBKvlJnYjkMx82R0q51qEUagdSJBSZkcq0uzub5lSmwXuzAQSTAM8xO5wD7YpYLaJ0st6yQUgOYgzg9NgPenBeXVm1rcCAHVbYJEHOxnnz6+8oFZv/BXCg4QtQnup2mCInaN87VRN6EoRpQhZAUCFiYncjxzyPLagu3AecV26QQVyVIgGPTBxRXOE3KLQ3WgFkJSpR1DGqIG87EHMUF0w4Ts5vClHJJmPISfccjVrfhgu2i5buICSYKV7g/nLx50rbgruG23UhSVrCZ6568996f4nw/4cNLBUpayQc/Nt4fN9/Pefi/rMLWhwSYQSUknMdfvRW0KuUrZBGtJKm0A48QDP5FaPCltpXcOvdi1qaLba3UawDKRGmD/SFZ85ODXLy5tkcUL1qULY0BClpa0BQ0AbciSDiBV9ansraMfB8Tt0cQAS0TKu9I05ByD4UXjIslqY/wAPQCo6u00EmTOOfSl+IXi7t9LqgjUhIElME+YJI3naqLtbhotzzMAagQCeUVDfQ5s0W1uHlOFRU0HAkoxJIxvncexxQWLS4uwhLTLi1LVlYQSBA548QT503f8ADby0aaL+uCrRBVOUgYH503rtjxp3htultoBLutThWmNlAd0iI/pHl51aT9ZqwFABKNMJlMSdQ5n82g0KtDgy7ZjiTar4oVawoLKkax8pAxHWKNx9yyefZcsEoDaWghYbb0DVJmfSPwUGc0FEkyQNtp1Z2rRes2WXrdDiihC2CoLgYOnVHnJAnx5UzZW99cWI+HYK0hKkqJWlMESdtwBI9uVZ5SqFKKSGx3TpxmZjOY/SKkuqu7YFToTbpcuApAUXEoKtEkzMb7GgsPPcOUpbaSHPlJUD3dwRH5tTlg44G1s2yHFrcKAdSkgbmEifGT6Uo+Xl3j5dZKHAshwpTOkg5nlyPSn4WTA1tP3Wp8ImRnSDyxQDKFYORzB2PhRy84pBAcxBmMzjM89zS5BSYIg1rr0jlSpXUJKzAgRkk7AVAexUhu4S46P5adzAOeWDTVuyzxLijLIJCVg6ihITkAnApAJUoASY/pEb55fnKtPh9vZO2j5uX0NOBQ7IFzPrAyMj6+NApxG1RavIQgnKZIKgYyRuPIH1pSrFKt1SMTnpVaDe/iriaL29WwLcoVbOuIKy4Vas8hy28d6yLdpt59KDqSkwCZnmB0rU4xwp/wCPvbpRSGjcL2kqyo7DrWMokSmCkTMGpLL4W/rUtk29txNKlFC22wsHUY1YIBIPjG1Hv3bK4v2nGWdFqEgKWUY3OPbnnbeshlZbuUOIUZEEkkA+O9bK7oIv13VsgtoWnCjoBKjEkwYgxTO00G6Qym6dDSQUapSdWlQgAlURPX60e0cIuUqdeLitBxgkmYEkZjbw3zSy7ldw84UtOPKWAC5pECNj8pJ8981G3wpQQoJDLYKXFSZPLc89tug5AVR18qWtTbCpTq1DQQeefEgHP9slK8Qpd2tCEypKykBOZBJj7x7Vqw3boUpotBxZCgVn5gZyPznSTh0qUpKQoOErWUkJKhmRzMe3rGLnWhWW2ezDUPOEd4Rienj+eVWFy8UhCe7uQlBOSccufn0oZ1N6QYSIwdBhY5GDvVktsqR37lQSNhokT71BdxxekEurSZIlaztiDAPT0xRnL58MqYfcBaWQlYSkd4JjY9R7edP/AMPMcKdcfRfvNKQEgILyy3GTtkeFJO2jDvFblq2eSWitQQlslRKQZGTg7daluLJtyCPcRtXuFpt2mFpuAod7He3368sUkD2sQNSSqCEjSZOx07cuXjmrXtoWHkJ0LhQEECCTzx9OVBZUouIAhZJAH/EDy5TyG1J46XlLLlaDPCH13LTCglOvWQVHIISTB5f0/v0oFzarsXGgopJWgqSI2Goggz0KTtuCc1Y390u5U6HlJdTqAncSCCCD4c9qH2z94oIfUtwtjTpG4AJO3Pc+9E6Eun23QlrRlS5GlXPbp1rjzx7cMpUlOkyStPMHGfbON6rBRcJU4Ep/mJWoH5jmDmuuaXbh1aDEiMK5BPekcx+ZimJexHlP3KAtWpTS16wknGojB9Bv1ijcRfsbqwt27VkJfTCnXNMlWDJJGYnOc52rNeUXZ7MqKE4lWMTiep/NhW7xlixYtmDw4MpXqBPZ3HaqAiY0SR4zMY32J1c9DzoUWilSCdW8xj0p20YlCnHQtsIHKTieY5QQfXykOcDft2nXEXLLDo7FQSFDUZ7smdttW2cZ2oN5cWy3tSGkJaCQlSGwCAYAJjHMTIxneoG+G3l+xZqas2WltAkZcGDjxz6D13rJbcbadadU4XNCkqShIwBMkZ2z4URFy42+tDTyDJKitSiPSac4Hw9N0m4Dr60M4AKE4VMzEkdByNJJ6LfsvaPu2rQUyyiJC1FQkADYlU+kfvFHfaF3Zv3q30pW7qcKCmSTqPOcbQB+1K37aW7q4Y7ZCezWRKkmVEY2E+WTjzmq2xtQR8SVuapJ5Rkc58Dy51FlI1cOd3StOoZjOx/I9qJc9i3dLDIStsQBkwcb70HUdOnETOwn3qoOi2NwpXwwUuMhEEqA9Ks9bi1UNSgs6QoGDCgRjcePP9aE3cvNL1odWFGJM7x/pTSb5RQlt1R0EABST8ozgjmMnxI50ChWkHAJEjfEjof9a4krUoJQMkwAkZM8qcVCApSI0uGA4lOAJOQNxt41ou3lsqzbW0Q5cNIZKQE7LGmfsqes0WRiPWz1vp7ZtSNW2ob0KvRXCbniDtq9f2wbtG3B2i9QSNKlDfmP0rQasv4aLYKzbyZ/+oUP/lU0xica4jcf4heshwgC4cGw21YH3rMwsgJTkkAJG/pWhx23eHFbpZYWlKnnSFaTCoWST7EUiq37KC+rTPJI1SOo5EetVFVJCm0qkJAkCR0z+taNsq5vEt2jSNKo0JcCjGMwOWf1ojPFm2+GBhLCypKVpK1AKA1aoHuazEreS8Fh3+Yn5SDJ8hFQaN1cOW6Q066TKQClsQoQIyZ3/vS9qLm4LvwKQ2UjUohXfgZmTnlyq1u82lTrt2ntdbcJUpIwrUCT4nJ8c8qM480Lt25YlluBq0AJkEDAAGJg8s+tVSl22thbSXPmKQQIGE4I25mT41Qu6+0QopEEkdT6/k+1VdfdudSnIUQASeYAwPvQgopc1DcGRmiDBxUauaYyBuNtxkDPXpUYShbjTbpKW1LAUoAHcic+XKrofQO92CFpUf5iYIg52zAx7ZqKWGCdLSBP9Q1ZGCME7GgPe2dqCg2pdHazp7QQOWBAM7kb03d2vDUcJloM/FBtskh2c41H5onfEfas59xDiyIU2jSkbkjYQD7fTaujhl47b/FJbSWiCqQtPLfE+G1WFAaaKnUJaeTqPMSI+lathw0Lbc+Ih4IGlsJWACNKlKzBMiMedJ2PD7h4rWghtbQ1QtJ5RPKOfOnmLRL/AHrrWlZUJAAEnadus1J3cPHYjLqLe7cZQypxlhxxKilQJUAAAYxyT65pBDIUkOBwpWE4Wvu+YM4OJ+xNGtn3AhOh5Z1OJT3WwQN8ch448M0V0XSEoDqi2jVlS1CFZzyAGBMEjzppOPWyKIs3bhtwdgsPkEwB3V4nB8N4/QVy9YVap7ISlC9S5VKSeYEbTtny6UYXqSyt1SiVqGlGpR0mDJiZgR1zND4kvt9PaOleoDTrxE7ncZGRB+mJNZPju9kFhDbhQEZGdJOlOJg58I8ehFAKlLTAWkajlAx6n33Jq5S2RoLZQpI7xEqVMdJECrsthKUBBSp5zIg5QPaPHefKjLqFMtIISpRURBI7pOfXHWfDzoTmpp3SgBK0zlJMiMGfaaO5bKb7rmsJ1SEAAnHj4CuKb/8AuOICVd5R0nc+m/n1xVywQKbEOqOhwACBgK25Dw+3Oa65eXlqtTbTzlvnKWl6R9PWmG7BD9k7cF/XpOkNJkEkbciPvvvmnkca+G4ULFxtxJXbqQEkYlROZ1CB6YrO/TV42eWLZ3hZ4izdPlTml1K1kwpRAIJ354rQ/iLjFtxUW3wzbjfZatWsJEzpiI8jSTVilbRWpZTBjBBHKcz40u0wXFpTIAKtM8veqyFUpi7tfhijvA6hODtS9WzBKIjvIUgn/mTnnz58x9hQ6s2rSsKmCNj0NQM2N6u11hDjiQrMJODTLN5bKcU44ynWVzJyYkmZPOs5zSTqQnSk46551u8R4km8tg2ElKu21g6Y04KQMGRH5NLJeh2/vr9PDzZuWzabcpTpUkwrROIyd4A29KubXgc91bcf/t//AKrMfvl3BS0QnSlsNEpATgZ/f3gVRdo0lUBRI9P3pgY/iG7L/ELhjQEhm5dMzuSY/wDjQbniK7mwatiylKWgIUgETAjP19zVOM/76v8A/qXP/I0MXKBaJZ7EahMrnJ+lJJfJtH4bw5XErpxtx4NKSguKUrJwcznHrVLhlFostqWHIEFKREkgTPOAfqMc4XZU60SptxTQUnSohRTKTgjG48KYatFPt9uTqmSdSoE+dWTQK3bXc3bKVf8AuLAGNhO8dB7U3etoZbQ2lSH9KnNRTknAhRPr96VQtbiiSCoASVARAA5dNomhKdUsrLhK1KG55GQagonTPemIO3XlTXC27d6/bRdkJZUFaiVaYOkxnziuWgbcuEG8eU02ST2gEqB5Hqcx9atft2nxBNk+HGzJ+QpjwzvRc6FuRa2zpQ05LSxJ0QsxJEEz6+xoKdCSCdS0bkqQBKSd+fPG/TpSpSQJjHUbVdpQnSQDOBJAid98fgohniJte0T8IFaCAQSfAfrj0rqOK3LbCGW9CG0ggJCZ3md/OldJQpTawSkZnaPET+GtN11n4RTCUWq3FNICChkyoynIMAzvPkaTovZrh1pcpu2k3K3GWV6kKAVIII2zO5Gatc26WXG21F6TJUkLOidRAlW4GB70Mou32e1ecZKW2w+AlJJyMbgie8PrVG3XWlttoQEtEEoKTlSfDcgg58M71jhudun+nx3/AJ8fq5uvh1hNsZAc1pSiQd8BXWcjwMZql7cu8QlSwCUJKiY1YMcjzwR4fSrPItnlILTiFqCTHZoVIUeUdZk7/vSt8y2x2amS2tISU6iuSFSSen2G9bYnKyYWLwDmqEhBGgCJATz2P7T60660btop7LSphUJSAQSMeB3Mx0+yzrKkxoMIKchS0pB9Jgbc+nOmnSslSnNPYq1aYPzd7UYI84ziluIuym00OB8surajQHHMjaRyn8wM1nkBLpdJBZKyQtJzgzjnO1GmFhx1DY1KATB0xAGJG24IiT151RS9C1NtykFMjtPljeCJjefUxA5QUU+t1SFLeC+zEwTBJOT+3oK6/dOOhTf+zSJTpSkgnpPqPrQFpDp/lJhQ3b5+nX7+1M8LvVcMuw+oKMJICJgkKG88uVa2phdsrQkTJCthqgAbT9as4OxGpsKk7qiEweUdMc+XKmuM3qeJPNvI1JShHZjWZOCoifGI+uaVaYcdt1kIJCCAFAgJk9Tz586iqpfcSEQSSdoPoNufn4URttC3EJalJV8zh+VJ6A8hkZ/CNxpTbig6C2U40mArEiCOWx/DUbh1fZiADMEgwDvsPbnQdeQocwrUZUVRM+dFaFqlBL/dWTICRIAgRv61biVg/wAKuENXRQpwo1JCcgCT18ZxSq2H5JW25JUASQdzt6nNXcqBVK7pgSSBiQJ3zRAhAyqQnOTucYx/fnUUxwuyVfvONhxtsIR2hU4SNiByBJ32o3FmxY3K7YqQ66mCtxGypExPt5/cNvxJ6xKlWaw2XE6VJKEqBT4yIJ9KBd3T17cKuLlet1cSqANhAwMbCid6EVE4Ow5VypUor138Sfw6zbtX3EQ88VFeuCgaZUvI9JryeoD5Ux55pzjS1HjF+Cox8Q5if+Y0jQM3FjeW47S6tn2kqVGt1tSQT5mlyRJCZjx51u8d/iT/ABizRb/CdjpcC9Xa6pwREQOtZfD22HbkJuiQ0Qc6og8s0S3Jord8EWqGSCYQpMDnMx96TCghBTAKtQM7gRPvv9KJdgN3DrbZOgGBIzA6/tQiruJTGxJn2/amYu7FalSpQXSqVd7VqP8AUnfP351cgBIUsJXkfLgDcQT6evWjXN02+0EMs9md1HVuKWCuzVKIJH9REj2NW9Ea3+HNK4UzcOpe1KSYIhKU7iSIM7DzFJa2mf5ffcZKiFEY9jz2HOPoaG2UlheoBI1pB3P9Ks+dVQ2UPBKiUrxEHaoNJVzxBu1KEhK2VoDaYAKko3AkAHkKTaUpKezIQJMq7yR99vzHXrt0HUJZy4JjaJwAIA6Z/NneJcKZ4da9o1dodOvQYQd469MGP7SElTfty8b/AJOpu6bcQsZJXPeA2InnHjy86T7VPYJS33BrUADuJic5xyxFBRKFQ0rXJAwYk+W/rWkjhfEHeHfFoYCbYJWrtEKQIBhKpE7QDRVLa3DziASltK1py1KSmSMGR0zuaPxO3YsOyDLiuyhJOoBSgTM4x0G9IJS4pKgFIUFGdPapkDmT4xz8+tcFqSl6ezKiAQQ4kBJ1DodoNBdxr+XOlStMIHdMknaZnMHbxFXRbqurVOgJCYJKlvIkEc4wfp+kRxEaCYSlUg94KJOytO8/sN81QvKbbSghpKAFJ72Vd45MA+v4KDtg+xY3EXTIXKdKoO0+OeXhXL51q8dBQ2prs2wnOcAACT49fvVWWzcJS0G1qWhMhSuQ39Rt9etR63WyhKlOpSZ/loRlQ5+m8x40z2b6dVwp9tntVFJSSQkJM6o5+WPtR7R1y0acaSy52T0KK0g6xpnGcAwSPXnQVq+HIQ+bhMCUJKdszjI59RUZdSpawNRQtCgtQiVAAmSnkfWg46bhT7jyEOodWVKcBJTk5xt7fvVVNXKGzcKWRoAIUMHJjwNVd0HQEtHQqFKUFlSlbyfTOwp/hXw90X2LnT2SW5RLpTJ1DmT0JIEVevYznX3750au0fc0wnUorUAMn9adTa390Cw4ytsq7xC29GqMCMb5NDvlixv1ssKQpkBJ0pVrTJSCRPPJNHd4obu+ZdbaSyjQlrRJOyuRgZg1Ajc2/wAI6W0nU4nJPMSJB849o3peThwkEzABz9OlFLynlBbpWoCAtWDjlHQ4qpLTmomEGcQDnI+gHr50ASSSSTJNStBXDEpsHLpN02ooSlRbG5kx9Kz6bolSpUoHeM/76v8A/qXP/I0ohpxyezQpUbwJpvjAJ41fx/8Akuf+RqtpeCz7QJR2moiTMCPbxoFtIR8+8kFOxHnXCSYk7YFddX2jq1xGpRMVWgMUF0NlAlSoQQBz5bdRHmZrrzDyNCFIMgQBpM7k/rXWBpwFgOfMO8E6SNsnn+eQnXnHTLitR6mr1gi2nGwCttSQdpBFeisv4fsrj+HlX63Xw+GXHNKSNMpKgOXh1rzgQoxiAcAnA966lOZCjME90SRUFSonGw5AbCjuWNwyQHUaJVp3mD5DNcW+oSkrUrEQVkgHn+eNMXvFLjiRh/SEyDCU7QAP0oO8PCQlJKm0JDzZUV5BHemfCOXPPWKd4s7arQ2LBDakalgoCYAJCfATHn9N1rW2dfYf+Gt3FHUklDaCso3iR4+n3FC1/Bl1vQUrCdP8xMEkHvfUEct/CtS+mbO9CbJAWhIIUYBA309MDJOM0a74jdXjQF1cqfbSswkmJ8fPP3qqEuPurUEy5AIKMhKsRzPT60ThPw4v20XYEAqC1qWUhI0npBOY5ydqlandwitsNgKkKBOB+/Ty/tOo1x19vhJsuyYLRCkqOkhQBz1jmeXKu8Xt7Fu8bTYlssLR3tCzCSFHJ1GRiOY/dC6bDKEdmUqQrOpMHMDE70zrS9XAVFx7SSBE6QdISPetnhDzSbK6U62ntNSdCkiTOQTJ/wAw2/asQBTi+alHJO/rTTo0W4QCpEKAkyAd5PnIHtUFnrvtHHlNjulavArBJMGIMRNRYcUSlaiVK/lkJkSobEyR/YVW0tlvPuoZTrS2klahvpBG3icD1pw25t+3tXmFG40pSkDvFH9QMjwMYqxSSndLSkNFISmZP/FsD+ketV1m5RnDyE/MP6kgc/Lr79aN8L2zDihOtv8AqUuE+O+0zOaWbbgg9oULCu6r+mf801EHsHWg6sXCihOlRBTjOKbtH/hOJpfCg+2lCzIiSezOJ3/BQFWDSrbtUuqLmnVEDT189p5UuyFKOjZWkiFECTHpyP5NR058eXDJf60eJXSeIFslAlhHZkSSk5JEbGeR/tgSbdy1faVfIBaOxIJAG2ZG21LGVTJ1gnfXhBmR58/erOvO3LYTcLUVJMpGkDV5eOfGq5q37ls69LA0JSmAEogHJ32qcMb13SAFIkqAhU48elBMujUUhWlMqjBidz40MAY0qgnEHH1oLOJS2tSDqOkkROJ6zVdZHywny/erIZedUUttLWqNRCUkmOtVcbW0socQpChulQgighdWoQpRIgDJ5D/Sq1KlBKlSpQPcaUf8YvwMD4lzH/caRp3jX++r/wD6hz/yNJUBE2z6m+0Sy4W4nUEmPeoUQgQMnJUdvIdabY4l2FoWUh2dCkyHIGZ5RSyHFSVqKd+aEkk+tW4C2zybG5SsjtCgnUkggExHPzNGvu1vFm6t7NxtlQKpSiQIJyDGB+xpdbyphSW0AbJ7NJPPfHUZ+1aTf8Q6OGCy+G7obcbCg5HzTmAOU+tZWMYiFEuEkzkc64TiNh0FcqVUa3CGeHuNJN8gkl0gkOBMJgcp6k+1KW1ypi4S+2yhSUnuoWCUmMwfL9qpa2yXwsrc7MIjOmdz50W1aaXem3eJQ2AoLKVaSdIJGTPMfmKWkh/h3FE2TV28plxfbuJVAcCIAKozGczy5UjcuXK3nLlaH2mlKLiAomBJkZiD+sVy9Q022EsxphBOZzBmavd8UN1aoY7PSEJSmdU7ADp4Vi8uXWTpqcePe+S6H3LeVtKKdZBGJHjv0296ElSlqX3gCsEqJ58/0pm7at0Nj4d3tIVkDkOv2pe3b7V9CI1ScjqK6XrpiKkkLJBIIMg1Yq1LBCShSQPl8Bv9KZLHwF60q40LTqCtPIieeJ+ldDfx92tNvutRKG4gK3Mb71FXtluWSXHAdSl4BSkmc7T4gT7GhXyy4UqUFYJkqBGozy+/rRru2ueEXaEutlpYb1jviYMiQRH70O/f7fsUK0BLSNKVoGV9J+0+HhUzvTVYvLBQeQ28wkwglaCATzGRByNvCtex4tauXBu+JoQ8+5E6mhAUAEg9Nh6E0vxXjqeJ2oZVblsB0OKhwSrBHTxpNlI7LvrlLaQoIVhJJPrO/gfarLhmuLBST2aUqSUSpKUzBG85JHPPtQHG8duSpaFzBnOrofzNaPBrVq5uQ3duLYaKdSFatOcAR1Pp061nqWppelRSpO2NiAfY88jnzqS7cAASDMmetMtL7ZCklRSs7T8pMcx/xffzrr1g42x2+khsgESQcHahWhQLhPaL0IzKomMVrE0VhYQpTmhIIGdRkE/3g1V8odHbaUb94IJB/wBKZQu3Zu2glxtbWSouIJGRzEH7VONv2l3dtK4e2lCC2ApKEae9J5R5Uv0ETC0lfaALAyCInyj+1NqsFusfEgtICgpUa8Y3Ax+SKTEIIMhRHLl60b4t9LOhKkdkoEaNIMe/3qKJw69PD3VlbalhaU90K07KSoHY9PrQ765N9crf0BB0pGmeiQMe1Et3mW7U62ytzUcz8ojpSiVlKSAEweqQatgrUoiVJOChExEmR9jTVgu1SUi6IADknuTjHgfGoEaldhOiZOqdox71cNoIBL7Y8CFftQeh/jizZtuKNvNAhVwkqWOUjE15qpUoOjcV6TjrQY4WvQo5ugCTue6vJ6k8zzqVKzfManivNVKlStMpUqVKC5JbSgoUQVCTB8SKoSSSSZJ3JqVKC4/2Kv8AMP1qlSpQdR8w8cVe2uHbV9LzC9DiZhUTGIqVKCXFw5cudo8oFURhIH0FHsrxdhcIuGUIU42O7rkiSN996lSgYvuJP8UV8XcpbLjRQhICcR3jkVnvgJfcA2CiPrUqUFUqKVSP9ab7EFsAqURLg3/4UyPqTUqUAmHFsup7NZTsrwkCQYpq8aTquVgQUaTA2UTOTUqUCKyRA1GCBiapUqUF3cOq3wYGdgKLdJDLhQjAMg+MKI/QVKlAvUBifGpUoJVlpASgj+pMn3I/SpUoK1t8BtWbmzvFPtpWWi3oJG0kg1KlFjM4i2lriN022NKEPLSkdACa9hwb+FuG3nCba4fS6XHEalELipUo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data:image/jpeg;base64,/9j/4AAQSkZJRgABAQAAAQABAAD/2wBDABQODxIPDRQSEBIXFRQYHjIhHhwcHj0sLiQySUBMS0dARkVQWnNiUFVtVkVGZIhlbXd7gYKBTmCNl4x9lnN+gXz/2wBDARUXFx4aHjshITt8U0ZTfHx8fHx8fHx8fHx8fHx8fHx8fHx8fHx8fHx8fHx8fHx8fHx8fHx8fHx8fHx8fHx8fHz/wAARCACkAQsDASIAAhEBAxEB/8QAGgAAAgMBAQAAAAAAAAAAAAAAAwQAAgUBBv/EAEIQAAEDAwIDBgUCBAMHAwUAAAECAxEABCESMQVBURMiYXGBkRQyobHwwdEGI0LhFXLxMzVSYnSCsiRDwkRTVHPi/8QAFwEBAQEBAAAAAAAAAAAAAAAAAAECA//EACARAQEBAAICAwEBAQAAAAAAAAABEQIhMUESUWFxAyL/2gAMAwEAAhEDEQA/AMr+JuMXF1xW4ZKyGGVKaS3JAxgkxvzpO+ubVyxtUNMtB7R/MUlBSQRj1ner8esLlniN5cONaWl3C9KpGZUazF6hpSrkkR5HP61Oqu44VFW5xMxyrlSpVRKf4c/ZtNuC7aS4onuk8seVIVfsXC12mnudalmt8OV43YiggkaVHJzIgCtC5sGm7NL/AMSl1akhRAPjnPXzFLIZt1W2ovAOxhJHPz9qXCyMKkiIg1bKzLBW0EJCoUULxGxO23I58/KquAoGlSClCu8AeXiPzp50MiFYMxzFMpd7aFKnWE6e6cuHlMz9uXjNELrwY5DHKqgUzbJZTdI7VQVbFSdaoO08+h3+tdvUN/ELVbpBZSsxBxEmPHbnQWtwsHtGAoJQCAY3MHJ+8UAPvNPLW0+4FGQVpUQVCrs3JbKoJQncJRtMid/CajqXGilOsDtAJSkwIBjPLl+tUVuC664Xn16lLhWomZxy9o8IoeqBCR686O4lb7rSVEZhCTzjBGPWtC3bPCn57XUHEE5EJkQc/wBszEVPeNTjbPkyEAg64BCSCZ28qjhJWQSCE4EbR4VstXlvcWt2p9KFOKd1la0ArAJTt7dKyQ046NSE6oTKtI2j/SaMtrgf8Qq4VYqtk2q3i46VJKVxmAIjSc4HvWEsiYTBCcSOfjtV40I1EDaBzBJyfDAP2oVBKsrAAx1NbH8OPWDKrn48M5SnQXWtYGc8jSHFXWXuJ3LttHYrcJRAgR5UClW+UAhWSMxyrW4jwF7hdr8S6tK06kpA0kAyCZ8YiseglSpXUpKjCRNBwAqMDerLQpswsQas2VMuhWxTmrP3DlwUqdg6RAgRV6AtJACjz28aKtwqGk5P9WZCj18/vVCo/OqdRECRiNvz+1UqC2kLV/LBycJO+/1qtWSickx9z5UYvuJbDYCShBxICoOfQ86ACVFJBSSCNiK2rf8AizituwhoPJWECApadSj5msdRSszITvy/b9q4UqSYJg/5qDa/iLiz93dv2TqUBli4WElIOo9475rGdRocKdQUBsobEU5xZSRxu+DidSfiXJ6xr5UmkJxmRzBMe1MFKlWWnSogZHiINVoJR0XTiWQyYLYMxpE+8UCpQXVHSRnIxNdEGE6tQkCDg+h5UOtJ7hIasTc9vJDSHNOjfVHOeWoUMJBtS0pAClEjugDx2/0roCkJCSlUEkrSJExy9M+9SzeXb3KHESdJkgcwM03xLiKL9TOhjQG29AClT7RG23pQLracYTLidImMpnvev1oxeQhot/DpSrTg65xMTih/Eqfa7NxasZO3eA5e0mifAvJtFLDSghQlKzutODECfOtfxm2TyYSbJPDTrQO1KVJTKROrkMDfbOKQgqt9ZgcgcAkxnzwPc+NVST2aEBOtSicAz0jA9fem2rRdy4tLEKUCASY1JzvIOeefKsyOnLnsm+hjxF7/AA5611JT2RQkaRuBjfzCT6Ump4OufzXVqShAgqM5wMVZTC23FMFlWsghWJIPT3j0jxqlo22FanVJ2wNQyCCPSMUTT3Drq0tLpTz7brjaWxgpglR9doz6Uq88n4lwWyltpcUElKhmPIfmaK78JbOrQQZnZIxsfGem/wC9BZctyi61IWZ7yQCIAmPfPpS9QnfVdtuHXXE1OGzaSsNQFHUlIzPWOhpR5pbDzjLqdLjailQ3ggwae4fxd/hqXezbaV2sAhaTiJzgjrQTdKXxBy7UEaluFyJUBJPgZG878qIClJDRwk6iBkiR08tjWtf37VzZqtda1O9sF6l4EAKESc8wOlC4bYIvXHkXJ7FaUdrrIEfMkRGw3NDv7NNrcraTJQEpKTyVKR3p5znE8996fglzfX/Em+zceUtgKlKSIAjA+9ZtMm6eYHZIUAkf8o50JrSjvrRqGQkcp/tVuBq+4em0a1peK+/ogojl5mlWHC0pSx0j9q4t1xz/AGji1/5lE04rhdy3apuXG9LOgOFRUJIJAECc7jpvWZs8rcvgJSnLx9KVGVq+YjHLHht9zXLxhTL+hzAA5bASRiglRWsBsEZgAZJqykwgajPMwZnb05+POtayiGlvFSkJAAIEDlO1dVbutE6mlyDuUmKq1cOsz2Syid451UDUokzG6iBMU6xXcoGoyFHaRy/PzFMsWybllawtSSjvOJSmRpG5Gd87eByKV06gVkgAYHjXe1Vp0pOlJEEDmJnPXIqCd0JBSYOxHPzqqtIUdJJHIkRXKlBocUcW1xviCmyRD7sweqiP1pAKIVq3PiJp7jGocW4iQYBuVpI694n9KQoHrDiBtH1OKEynSAkAAZE49KDdvG7uFvT3lRg7nH9qXo1rauXa1pbKQUIKzqMCBWfjJy+XtduYDXUpUqdIJgSYrZ4U/Z2D9yjiKQ8opCW1aApIjf5gegG3WgJaSq7fcCEhhxZIQSU4mYx7RWtRmEQSDuKN8W+pvs1vOLb0hOhSjEDb2rR4YixUHfjGUuuFUp1OFGOvlzpGxZbev2mllPZqVB1KgR50Wd3ASnQkzBnaMjr+1QpUptKjASJSDt4/rT3EGGm7xLFsphaFgFCmzqiScbnPn4bUrcMKZSC4SVK2Mzjn+lJ3NS9XHE6VFOiS8DjkFf32/wBd9Jd3dPM/CBtICkjSkYKSNwZ5QD9KUaXbG2KVBYWUxqIwMjxzim2FuXrqWiCtaRr1JgRAKjvtEnOxG2a1uTyzZOV7i7irJdotQZIuQykhzUvDkyee+/tSlvcmxDgt4e7RJSqZiPLy61W7S60UaUqSSj5gcqAwZ9siTSriEhIWg4V/STJH5+cpxGqdduy8+FANqWoAyoAEEbZ/v+1RDbDbRc7JQBWYWue6jlgb7560ol1SkEL74HzSJIHX0Pjzr0H8QXHDnLNv4YtFwuAhQbOMHqMj5cGd61ibjFaZTcOoKlfyvlGYMCPPkfpVrRt5t5t+3YW4jUBMahPTHOgMSVkLk6m1RPgkx+1Ms8Ses2hbhIUpp0qCiTjYR5YqKDxK6+NvXLgiCqJGmIgR1rV4abJuwBuVtl2FaUqQZJgwAf8AuG361ioBWNKVHTlSkztH3xTDLqWrlDihCkZXpRGnrgc+XTb0EEDFwpBS0orKgCUpPenHIb77+vSqq+JYcUdDna7kaTAMySfz9qsLvS6LhKFpSlOkKwZ/vk/SoS1xXiZU9cdghQAK1pKj3U9PGOvOk+y+QnW+0W48tQUpJAUnYTHXHQ/Qc6Cth497sHAkgkd07CZ+x9jRbtStLalrLilp74UCNKhIA3zAg/8AdTSOIJVws2gaBITp1FcaUgqMnGcrO0HFTteiLVncOIDqWHS1BJWEnTA3zEU3c31yu1+GeWEIgCD8xAAgRyHdG/Waq3xV5izTatHuaSCQIMmefrSjTCncIGpW8DkOpqoYdYXaI7UJgEwkzkZxNJklRkknlmiPrens3SoBOyVcqFUn6k32s2046rS0hS1dEiTV1J7FQS6gyMlJwZ6H8/Q0W0uDYP6ihLhKSlSFdOnnQbh5Vw+46oAFaiYHKnetdYGTJk1KlSqiVKlSge4ydfG74LVH/qHBJzHeNJEFJg71oceYea4veLdaWhLlw4UFSSAoajt13rPGkpIODyNBynRavstds0sd4ZEf0kTzEedDsVsoeV24SUFMd5M5kU6hm1u7p5bKBoATASCkAxn7VPa5MWetnrXtHLtSHFIKU93MiDBGR023FBOpD+pvS4hRJ2PdwDq2naPrRbx155RSt11SdlYxiekzz36H0vbMhxxsodQcjTpBEJMyBiOp64PnVNKhrt14WNTmo6o3xzI2ySPbApNCShRUpM6QSM+gI65rSLS3Xkpha16FDACQNwdxvJPL7zQfh27dsi4UBKvlJnYjkMx82R0q51qEUagdSJBSZkcq0uzub5lSmwXuzAQSTAM8xO5wD7YpYLaJ0st6yQUgOYgzg9NgPenBeXVm1rcCAHVbYJEHOxnnz6+8oFZv/BXCg4QtQnup2mCInaN87VRN6EoRpQhZAUCFiYncjxzyPLagu3AecV26QQVyVIgGPTBxRXOE3KLQ3WgFkJSpR1DGqIG87EHMUF0w4Ts5vClHJJmPISfccjVrfhgu2i5buICSYKV7g/nLx50rbgruG23UhSVrCZ6568996f4nw/4cNLBUpayQc/Nt4fN9/Pefi/rMLWhwSYQSUknMdfvRW0KuUrZBGtJKm0A48QDP5FaPCltpXcOvdi1qaLba3UawDKRGmD/SFZ85ODXLy5tkcUL1qULY0BClpa0BQ0AbciSDiBV9ansraMfB8Tt0cQAS0TKu9I05ByD4UXjIslqY/wAPQCo6u00EmTOOfSl+IXi7t9LqgjUhIElME+YJI3naqLtbhotzzMAagQCeUVDfQ5s0W1uHlOFRU0HAkoxJIxvncexxQWLS4uwhLTLi1LVlYQSBA548QT503f8ADby0aaL+uCrRBVOUgYH503rtjxp3htultoBLutThWmNlAd0iI/pHl51aT9ZqwFABKNMJlMSdQ5n82g0KtDgy7ZjiTar4oVawoLKkax8pAxHWKNx9yyefZcsEoDaWghYbb0DVJmfSPwUGc0FEkyQNtp1Z2rRes2WXrdDiihC2CoLgYOnVHnJAnx5UzZW99cWI+HYK0hKkqJWlMESdtwBI9uVZ5SqFKKSGx3TpxmZjOY/SKkuqu7YFToTbpcuApAUXEoKtEkzMb7GgsPPcOUpbaSHPlJUD3dwRH5tTlg44G1s2yHFrcKAdSkgbmEifGT6Uo+Xl3j5dZKHAshwpTOkg5nlyPSn4WTA1tP3Wp8ImRnSDyxQDKFYORzB2PhRy84pBAcxBmMzjM89zS5BSYIg1rr0jlSpXUJKzAgRkk7AVAexUhu4S46P5adzAOeWDTVuyzxLijLIJCVg6ihITkAnApAJUoASY/pEb55fnKtPh9vZO2j5uX0NOBQ7IFzPrAyMj6+NApxG1RavIQgnKZIKgYyRuPIH1pSrFKt1SMTnpVaDe/iriaL29WwLcoVbOuIKy4Vas8hy28d6yLdpt59KDqSkwCZnmB0rU4xwp/wCPvbpRSGjcL2kqyo7DrWMokSmCkTMGpLL4W/rUtk29txNKlFC22wsHUY1YIBIPjG1Hv3bK4v2nGWdFqEgKWUY3OPbnnbeshlZbuUOIUZEEkkA+O9bK7oIv13VsgtoWnCjoBKjEkwYgxTO00G6Qym6dDSQUapSdWlQgAlURPX60e0cIuUqdeLitBxgkmYEkZjbw3zSy7ldw84UtOPKWAC5pECNj8pJ8981G3wpQQoJDLYKXFSZPLc89tug5AVR18qWtTbCpTq1DQQeefEgHP9slK8Qpd2tCEypKykBOZBJj7x7Vqw3boUpotBxZCgVn5gZyPznSTh0qUpKQoOErWUkJKhmRzMe3rGLnWhWW2ezDUPOEd4Rienj+eVWFy8UhCe7uQlBOSccufn0oZ1N6QYSIwdBhY5GDvVktsqR37lQSNhokT71BdxxekEurSZIlaztiDAPT0xRnL58MqYfcBaWQlYSkd4JjY9R7edP/AMPMcKdcfRfvNKQEgILyy3GTtkeFJO2jDvFblq2eSWitQQlslRKQZGTg7daluLJtyCPcRtXuFpt2mFpuAod7He3368sUkD2sQNSSqCEjSZOx07cuXjmrXtoWHkJ0LhQEECCTzx9OVBZUouIAhZJAH/EDy5TyG1J46XlLLlaDPCH13LTCglOvWQVHIISTB5f0/v0oFzarsXGgopJWgqSI2Goggz0KTtuCc1Y390u5U6HlJdTqAncSCCCD4c9qH2z94oIfUtwtjTpG4AJO3Pc+9E6Eun23QlrRlS5GlXPbp1rjzx7cMpUlOkyStPMHGfbON6rBRcJU4Ep/mJWoH5jmDmuuaXbh1aDEiMK5BPekcx+ZimJexHlP3KAtWpTS16wknGojB9Bv1ijcRfsbqwt27VkJfTCnXNMlWDJJGYnOc52rNeUXZ7MqKE4lWMTiep/NhW7xlixYtmDw4MpXqBPZ3HaqAiY0SR4zMY32J1c9DzoUWilSCdW8xj0p20YlCnHQtsIHKTieY5QQfXykOcDft2nXEXLLDo7FQSFDUZ7smdttW2cZ2oN5cWy3tSGkJaCQlSGwCAYAJjHMTIxneoG+G3l+xZqas2WltAkZcGDjxz6D13rJbcbadadU4XNCkqShIwBMkZ2z4URFy42+tDTyDJKitSiPSac4Hw9N0m4Dr60M4AKE4VMzEkdByNJJ6LfsvaPu2rQUyyiJC1FQkADYlU+kfvFHfaF3Zv3q30pW7qcKCmSTqPOcbQB+1K37aW7q4Y7ZCezWRKkmVEY2E+WTjzmq2xtQR8SVuapJ5Rkc58Dy51FlI1cOd3StOoZjOx/I9qJc9i3dLDIStsQBkwcb70HUdOnETOwn3qoOi2NwpXwwUuMhEEqA9Ks9bi1UNSgs6QoGDCgRjcePP9aE3cvNL1odWFGJM7x/pTSb5RQlt1R0EABST8ozgjmMnxI50ChWkHAJEjfEjof9a4krUoJQMkwAkZM8qcVCApSI0uGA4lOAJOQNxt41ou3lsqzbW0Q5cNIZKQE7LGmfsqes0WRiPWz1vp7ZtSNW2ob0KvRXCbniDtq9f2wbtG3B2i9QSNKlDfmP0rQasv4aLYKzbyZ/+oUP/lU0xica4jcf4heshwgC4cGw21YH3rMwsgJTkkAJG/pWhx23eHFbpZYWlKnnSFaTCoWST7EUiq37KC+rTPJI1SOo5EetVFVJCm0qkJAkCR0z+taNsq5vEt2jSNKo0JcCjGMwOWf1ojPFm2+GBhLCypKVpK1AKA1aoHuazEreS8Fh3+Yn5SDJ8hFQaN1cOW6Q066TKQClsQoQIyZ3/vS9qLm4LvwKQ2UjUohXfgZmTnlyq1u82lTrt2ntdbcJUpIwrUCT4nJ8c8qM480Lt25YlluBq0AJkEDAAGJg8s+tVSl22thbSXPmKQQIGE4I25mT41Qu6+0QopEEkdT6/k+1VdfdudSnIUQASeYAwPvQgopc1DcGRmiDBxUauaYyBuNtxkDPXpUYShbjTbpKW1LAUoAHcic+XKrofQO92CFpUf5iYIg52zAx7ZqKWGCdLSBP9Q1ZGCME7GgPe2dqCg2pdHazp7QQOWBAM7kb03d2vDUcJloM/FBtskh2c41H5onfEfas59xDiyIU2jSkbkjYQD7fTaujhl47b/FJbSWiCqQtPLfE+G1WFAaaKnUJaeTqPMSI+lathw0Lbc+Ih4IGlsJWACNKlKzBMiMedJ2PD7h4rWghtbQ1QtJ5RPKOfOnmLRL/AHrrWlZUJAAEnadus1J3cPHYjLqLe7cZQypxlhxxKilQJUAAAYxyT65pBDIUkOBwpWE4Wvu+YM4OJ+xNGtn3AhOh5Z1OJT3WwQN8ch448M0V0XSEoDqi2jVlS1CFZzyAGBMEjzppOPWyKIs3bhtwdgsPkEwB3V4nB8N4/QVy9YVap7ISlC9S5VKSeYEbTtny6UYXqSyt1SiVqGlGpR0mDJiZgR1zND4kvt9PaOleoDTrxE7ncZGRB+mJNZPju9kFhDbhQEZGdJOlOJg58I8ehFAKlLTAWkajlAx6n33Jq5S2RoLZQpI7xEqVMdJECrsthKUBBSp5zIg5QPaPHefKjLqFMtIISpRURBI7pOfXHWfDzoTmpp3SgBK0zlJMiMGfaaO5bKb7rmsJ1SEAAnHj4CuKb/8AuOICVd5R0nc+m/n1xVywQKbEOqOhwACBgK25Dw+3Oa65eXlqtTbTzlvnKWl6R9PWmG7BD9k7cF/XpOkNJkEkbciPvvvmnkca+G4ULFxtxJXbqQEkYlROZ1CB6YrO/TV42eWLZ3hZ4izdPlTml1K1kwpRAIJ354rQ/iLjFtxUW3wzbjfZatWsJEzpiI8jSTVilbRWpZTBjBBHKcz40u0wXFpTIAKtM8veqyFUpi7tfhijvA6hODtS9WzBKIjvIUgn/mTnnz58x9hQ6s2rSsKmCNj0NQM2N6u11hDjiQrMJODTLN5bKcU44ynWVzJyYkmZPOs5zSTqQnSk46551u8R4km8tg2ElKu21g6Y04KQMGRH5NLJeh2/vr9PDzZuWzabcpTpUkwrROIyd4A29KubXgc91bcf/t//AKrMfvl3BS0QnSlsNEpATgZ/f3gVRdo0lUBRI9P3pgY/iG7L/ELhjQEhm5dMzuSY/wDjQbniK7mwatiylKWgIUgETAjP19zVOM/76v8A/qXP/I0MXKBaJZ7EahMrnJ+lJJfJtH4bw5XErpxtx4NKSguKUrJwcznHrVLhlFostqWHIEFKREkgTPOAfqMc4XZU60SptxTQUnSohRTKTgjG48KYatFPt9uTqmSdSoE+dWTQK3bXc3bKVf8AuLAGNhO8dB7U3etoZbQ2lSH9KnNRTknAhRPr96VQtbiiSCoASVARAA5dNomhKdUsrLhK1KG55GQagonTPemIO3XlTXC27d6/bRdkJZUFaiVaYOkxnziuWgbcuEG8eU02ST2gEqB5Hqcx9atft2nxBNk+HGzJ+QpjwzvRc6FuRa2zpQ05LSxJ0QsxJEEz6+xoKdCSCdS0bkqQBKSd+fPG/TpSpSQJjHUbVdpQnSQDOBJAid98fgohniJte0T8IFaCAQSfAfrj0rqOK3LbCGW9CG0ggJCZ3md/OldJQpTawSkZnaPET+GtN11n4RTCUWq3FNICChkyoynIMAzvPkaTovZrh1pcpu2k3K3GWV6kKAVIII2zO5Gatc26WXG21F6TJUkLOidRAlW4GB70Mou32e1ecZKW2w+AlJJyMbgie8PrVG3XWlttoQEtEEoKTlSfDcgg58M71jhudun+nx3/AJ8fq5uvh1hNsZAc1pSiQd8BXWcjwMZql7cu8QlSwCUJKiY1YMcjzwR4fSrPItnlILTiFqCTHZoVIUeUdZk7/vSt8y2x2amS2tISU6iuSFSSen2G9bYnKyYWLwDmqEhBGgCJATz2P7T60660btop7LSphUJSAQSMeB3Mx0+yzrKkxoMIKchS0pB9Jgbc+nOmnSslSnNPYq1aYPzd7UYI84ziluIuym00OB8surajQHHMjaRyn8wM1nkBLpdJBZKyQtJzgzjnO1GmFhx1DY1KATB0xAGJG24IiT151RS9C1NtykFMjtPljeCJjefUxA5QUU+t1SFLeC+zEwTBJOT+3oK6/dOOhTf+zSJTpSkgnpPqPrQFpDp/lJhQ3b5+nX7+1M8LvVcMuw+oKMJICJgkKG88uVa2phdsrQkTJCthqgAbT9as4OxGpsKk7qiEweUdMc+XKmuM3qeJPNvI1JShHZjWZOCoifGI+uaVaYcdt1kIJCCAFAgJk9Tz586iqpfcSEQSSdoPoNufn4URttC3EJalJV8zh+VJ6A8hkZ/CNxpTbig6C2U40mArEiCOWx/DUbh1fZiADMEgwDvsPbnQdeQocwrUZUVRM+dFaFqlBL/dWTICRIAgRv61biVg/wAKuENXRQpwo1JCcgCT18ZxSq2H5JW25JUASQdzt6nNXcqBVK7pgSSBiQJ3zRAhAyqQnOTucYx/fnUUxwuyVfvONhxtsIR2hU4SNiByBJ32o3FmxY3K7YqQ66mCtxGypExPt5/cNvxJ6xKlWaw2XE6VJKEqBT4yIJ9KBd3T17cKuLlet1cSqANhAwMbCid6EVE4Ow5VypUor138Sfw6zbtX3EQ88VFeuCgaZUvI9JryeoD5Ux55pzjS1HjF+Cox8Q5if+Y0jQM3FjeW47S6tn2kqVGt1tSQT5mlyRJCZjx51u8d/iT/ABizRb/CdjpcC9Xa6pwREQOtZfD22HbkJuiQ0Qc6og8s0S3Jord8EWqGSCYQpMDnMx96TCghBTAKtQM7gRPvv9KJdgN3DrbZOgGBIzA6/tQiruJTGxJn2/amYu7FalSpQXSqVd7VqP8AUnfP351cgBIUsJXkfLgDcQT6evWjXN02+0EMs9md1HVuKWCuzVKIJH9REj2NW9Ea3+HNK4UzcOpe1KSYIhKU7iSIM7DzFJa2mf5ffcZKiFEY9jz2HOPoaG2UlheoBI1pB3P9Ks+dVQ2UPBKiUrxEHaoNJVzxBu1KEhK2VoDaYAKko3AkAHkKTaUpKezIQJMq7yR99vzHXrt0HUJZy4JjaJwAIA6Z/NneJcKZ4da9o1dodOvQYQd469MGP7SElTfty8b/AJOpu6bcQsZJXPeA2InnHjy86T7VPYJS33BrUADuJic5xyxFBRKFQ0rXJAwYk+W/rWkjhfEHeHfFoYCbYJWrtEKQIBhKpE7QDRVLa3DziASltK1py1KSmSMGR0zuaPxO3YsOyDLiuyhJOoBSgTM4x0G9IJS4pKgFIUFGdPapkDmT4xz8+tcFqSl6ezKiAQQ4kBJ1DodoNBdxr+XOlStMIHdMknaZnMHbxFXRbqurVOgJCYJKlvIkEc4wfp+kRxEaCYSlUg94KJOytO8/sN81QvKbbSghpKAFJ72Vd45MA+v4KDtg+xY3EXTIXKdKoO0+OeXhXL51q8dBQ2prs2wnOcAACT49fvVWWzcJS0G1qWhMhSuQ39Rt9etR63WyhKlOpSZ/loRlQ5+m8x40z2b6dVwp9tntVFJSSQkJM6o5+WPtR7R1y0acaSy52T0KK0g6xpnGcAwSPXnQVq+HIQ+bhMCUJKdszjI59RUZdSpawNRQtCgtQiVAAmSnkfWg46bhT7jyEOodWVKcBJTk5xt7fvVVNXKGzcKWRoAIUMHJjwNVd0HQEtHQqFKUFlSlbyfTOwp/hXw90X2LnT2SW5RLpTJ1DmT0JIEVevYznX3750au0fc0wnUorUAMn9adTa390Cw4ytsq7xC29GqMCMb5NDvlixv1ssKQpkBJ0pVrTJSCRPPJNHd4obu+ZdbaSyjQlrRJOyuRgZg1Ajc2/wAI6W0nU4nJPMSJB849o3peThwkEzABz9OlFLynlBbpWoCAtWDjlHQ4qpLTmomEGcQDnI+gHr50ASSSSTJNStBXDEpsHLpN02ooSlRbG5kx9Kz6bolSpUoHeM/76v8A/qXP/I0ohpxyezQpUbwJpvjAJ41fx/8Akuf+RqtpeCz7QJR2moiTMCPbxoFtIR8+8kFOxHnXCSYk7YFddX2jq1xGpRMVWgMUF0NlAlSoQQBz5bdRHmZrrzDyNCFIMgQBpM7k/rXWBpwFgOfMO8E6SNsnn+eQnXnHTLitR6mr1gi2nGwCttSQdpBFeisv4fsrj+HlX63Xw+GXHNKSNMpKgOXh1rzgQoxiAcAnA966lOZCjME90SRUFSonGw5AbCjuWNwyQHUaJVp3mD5DNcW+oSkrUrEQVkgHn+eNMXvFLjiRh/SEyDCU7QAP0oO8PCQlJKm0JDzZUV5BHemfCOXPPWKd4s7arQ2LBDakalgoCYAJCfATHn9N1rW2dfYf+Gt3FHUklDaCso3iR4+n3FC1/Bl1vQUrCdP8xMEkHvfUEct/CtS+mbO9CbJAWhIIUYBA309MDJOM0a74jdXjQF1cqfbSswkmJ8fPP3qqEuPurUEy5AIKMhKsRzPT60ThPw4v20XYEAqC1qWUhI0npBOY5ydqlandwitsNgKkKBOB+/Ty/tOo1x19vhJsuyYLRCkqOkhQBz1jmeXKu8Xt7Fu8bTYlssLR3tCzCSFHJ1GRiOY/dC6bDKEdmUqQrOpMHMDE70zrS9XAVFx7SSBE6QdISPetnhDzSbK6U62ntNSdCkiTOQTJ/wAw2/asQBTi+alHJO/rTTo0W4QCpEKAkyAd5PnIHtUFnrvtHHlNjulavArBJMGIMRNRYcUSlaiVK/lkJkSobEyR/YVW0tlvPuoZTrS2klahvpBG3icD1pw25t+3tXmFG40pSkDvFH9QMjwMYqxSSndLSkNFISmZP/FsD+ketV1m5RnDyE/MP6kgc/Lr79aN8L2zDihOtv8AqUuE+O+0zOaWbbgg9oULCu6r+mf801EHsHWg6sXCihOlRBTjOKbtH/hOJpfCg+2lCzIiSezOJ3/BQFWDSrbtUuqLmnVEDT189p5UuyFKOjZWkiFECTHpyP5NR058eXDJf60eJXSeIFslAlhHZkSSk5JEbGeR/tgSbdy1faVfIBaOxIJAG2ZG21LGVTJ1gnfXhBmR58/erOvO3LYTcLUVJMpGkDV5eOfGq5q37ls69LA0JSmAEogHJ32qcMb13SAFIkqAhU48elBMujUUhWlMqjBidz40MAY0qgnEHH1oLOJS2tSDqOkkROJ6zVdZHywny/erIZedUUttLWqNRCUkmOtVcbW0socQpChulQgighdWoQpRIgDJ5D/Sq1KlBKlSpQPcaUf8YvwMD4lzH/caRp3jX++r/wD6hz/yNJUBE2z6m+0Sy4W4nUEmPeoUQgQMnJUdvIdabY4l2FoWUh2dCkyHIGZ5RSyHFSVqKd+aEkk+tW4C2zybG5SsjtCgnUkggExHPzNGvu1vFm6t7NxtlQKpSiQIJyDGB+xpdbyphSW0AbJ7NJPPfHUZ+1aTf8Q6OGCy+G7obcbCg5HzTmAOU+tZWMYiFEuEkzkc64TiNh0FcqVUa3CGeHuNJN8gkl0gkOBMJgcp6k+1KW1ypi4S+2yhSUnuoWCUmMwfL9qpa2yXwsrc7MIjOmdz50W1aaXem3eJQ2AoLKVaSdIJGTPMfmKWkh/h3FE2TV28plxfbuJVAcCIAKozGczy5UjcuXK3nLlaH2mlKLiAomBJkZiD+sVy9Q022EsxphBOZzBmavd8UN1aoY7PSEJSmdU7ADp4Vi8uXWTpqcePe+S6H3LeVtKKdZBGJHjv0296ElSlqX3gCsEqJ58/0pm7at0Nj4d3tIVkDkOv2pe3b7V9CI1ScjqK6XrpiKkkLJBIIMg1Yq1LBCShSQPl8Bv9KZLHwF60q40LTqCtPIieeJ+ldDfx92tNvutRKG4gK3Mb71FXtluWSXHAdSl4BSkmc7T4gT7GhXyy4UqUFYJkqBGozy+/rRru2ueEXaEutlpYb1jviYMiQRH70O/f7fsUK0BLSNKVoGV9J+0+HhUzvTVYvLBQeQ28wkwglaCATzGRByNvCtex4tauXBu+JoQ8+5E6mhAUAEg9Nh6E0vxXjqeJ2oZVblsB0OKhwSrBHTxpNlI7LvrlLaQoIVhJJPrO/gfarLhmuLBST2aUqSUSpKUzBG85JHPPtQHG8duSpaFzBnOrofzNaPBrVq5uQ3duLYaKdSFatOcAR1Pp061nqWppelRSpO2NiAfY88jnzqS7cAASDMmetMtL7ZCklRSs7T8pMcx/xffzrr1g42x2+khsgESQcHahWhQLhPaL0IzKomMVrE0VhYQpTmhIIGdRkE/3g1V8odHbaUb94IJB/wBKZQu3Zu2glxtbWSouIJGRzEH7VONv2l3dtK4e2lCC2ApKEae9J5R5Uv0ETC0lfaALAyCInyj+1NqsFusfEgtICgpUa8Y3Ax+SKTEIIMhRHLl60b4t9LOhKkdkoEaNIMe/3qKJw69PD3VlbalhaU90K07KSoHY9PrQ765N9crf0BB0pGmeiQMe1Et3mW7U62ytzUcz8ojpSiVlKSAEweqQatgrUoiVJOChExEmR9jTVgu1SUi6IADknuTjHgfGoEaldhOiZOqdox71cNoIBL7Y8CFftQeh/jizZtuKNvNAhVwkqWOUjE15qpUoOjcV6TjrQY4WvQo5ugCTue6vJ6k8zzqVKzfManivNVKlStMpUqVKC5JbSgoUQVCTB8SKoSSSSZJ3JqVKC4/2Kv8AMP1qlSpQdR8w8cVe2uHbV9LzC9DiZhUTGIqVKCXFw5cudo8oFURhIH0FHsrxdhcIuGUIU42O7rkiSN996lSgYvuJP8UV8XcpbLjRQhICcR3jkVnvgJfcA2CiPrUqUFUqKVSP9ab7EFsAqURLg3/4UyPqTUqUAmHFsup7NZTsrwkCQYpq8aTquVgQUaTA2UTOTUqUCKyRA1GCBiapUqUF3cOq3wYGdgKLdJDLhQjAMg+MKI/QVKlAvUBifGpUoJVlpASgj+pMn3I/SpUoK1t8BtWbmzvFPtpWWi3oJG0kg1KlFjM4i2lriN022NKEPLSkdACa9hwb+FuG3nCba4fS6XHEalELipUo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data:image/jpeg;base64,/9j/4AAQSkZJRgABAQAAAQABAAD/2wBDABQODxIPDRQSEBIXFRQYHjIhHhwcHj0sLiQySUBMS0dARkVQWnNiUFVtVkVGZIhlbXd7gYKBTmCNl4x9lnN+gXz/2wBDARUXFx4aHjshITt8U0ZTfHx8fHx8fHx8fHx8fHx8fHx8fHx8fHx8fHx8fHx8fHx8fHx8fHx8fHx8fHx8fHx8fHz/wAARCACkAQsDASIAAhEBAxEB/8QAGgAAAgMBAQAAAAAAAAAAAAAAAwQAAgUBBv/EAEIQAAEDAwIDBgUCBAMHAwUAAAECAxEABCESMQVBURMiYXGBkRQyobHwwdEGI0LhFXLxMzVSYnSCsiRDwkRTVHPi/8QAFwEBAQEBAAAAAAAAAAAAAAAAAAECA//EACARAQEBAAICAwEBAQAAAAAAAAABEQIhMUESUWFxAyL/2gAMAwEAAhEDEQA/AMr+JuMXF1xW4ZKyGGVKaS3JAxgkxvzpO+ubVyxtUNMtB7R/MUlBSQRj1ner8esLlniN5cONaWl3C9KpGZUazF6hpSrkkR5HP61Oqu44VFW5xMxyrlSpVRKf4c/ZtNuC7aS4onuk8seVIVfsXC12mnudalmt8OV43YiggkaVHJzIgCtC5sGm7NL/AMSl1akhRAPjnPXzFLIZt1W2ovAOxhJHPz9qXCyMKkiIg1bKzLBW0EJCoUULxGxO23I58/KquAoGlSClCu8AeXiPzp50MiFYMxzFMpd7aFKnWE6e6cuHlMz9uXjNELrwY5DHKqgUzbJZTdI7VQVbFSdaoO08+h3+tdvUN/ELVbpBZSsxBxEmPHbnQWtwsHtGAoJQCAY3MHJ+8UAPvNPLW0+4FGQVpUQVCrs3JbKoJQncJRtMid/CajqXGilOsDtAJSkwIBjPLl+tUVuC664Xn16lLhWomZxy9o8IoeqBCR686O4lb7rSVEZhCTzjBGPWtC3bPCn57XUHEE5EJkQc/wBszEVPeNTjbPkyEAg64BCSCZ28qjhJWQSCE4EbR4VstXlvcWt2p9KFOKd1la0ArAJTt7dKyQ046NSE6oTKtI2j/SaMtrgf8Qq4VYqtk2q3i46VJKVxmAIjSc4HvWEsiYTBCcSOfjtV40I1EDaBzBJyfDAP2oVBKsrAAx1NbH8OPWDKrn48M5SnQXWtYGc8jSHFXWXuJ3LttHYrcJRAgR5UClW+UAhWSMxyrW4jwF7hdr8S6tK06kpA0kAyCZ8YiseglSpXUpKjCRNBwAqMDerLQpswsQas2VMuhWxTmrP3DlwUqdg6RAgRV6AtJACjz28aKtwqGk5P9WZCj18/vVCo/OqdRECRiNvz+1UqC2kLV/LBycJO+/1qtWSickx9z5UYvuJbDYCShBxICoOfQ86ACVFJBSSCNiK2rf8AizituwhoPJWECApadSj5msdRSszITvy/b9q4UqSYJg/5qDa/iLiz93dv2TqUBli4WElIOo9475rGdRocKdQUBsobEU5xZSRxu+DidSfiXJ6xr5UmkJxmRzBMe1MFKlWWnSogZHiINVoJR0XTiWQyYLYMxpE+8UCpQXVHSRnIxNdEGE6tQkCDg+h5UOtJ7hIasTc9vJDSHNOjfVHOeWoUMJBtS0pAClEjugDx2/0roCkJCSlUEkrSJExy9M+9SzeXb3KHESdJkgcwM03xLiKL9TOhjQG29AClT7RG23pQLracYTLidImMpnvev1oxeQhot/DpSrTg65xMTih/Eqfa7NxasZO3eA5e0mifAvJtFLDSghQlKzutODECfOtfxm2TyYSbJPDTrQO1KVJTKROrkMDfbOKQgqt9ZgcgcAkxnzwPc+NVST2aEBOtSicAz0jA9fem2rRdy4tLEKUCASY1JzvIOeefKsyOnLnsm+hjxF7/AA5611JT2RQkaRuBjfzCT6Ump4OufzXVqShAgqM5wMVZTC23FMFlWsghWJIPT3j0jxqlo22FanVJ2wNQyCCPSMUTT3Drq0tLpTz7brjaWxgpglR9doz6Uq88n4lwWyltpcUElKhmPIfmaK78JbOrQQZnZIxsfGem/wC9BZctyi61IWZ7yQCIAmPfPpS9QnfVdtuHXXE1OGzaSsNQFHUlIzPWOhpR5pbDzjLqdLjailQ3ggwae4fxd/hqXezbaV2sAhaTiJzgjrQTdKXxBy7UEaluFyJUBJPgZG878qIClJDRwk6iBkiR08tjWtf37VzZqtda1O9sF6l4EAKESc8wOlC4bYIvXHkXJ7FaUdrrIEfMkRGw3NDv7NNrcraTJQEpKTyVKR3p5znE8996fglzfX/Em+zceUtgKlKSIAjA+9ZtMm6eYHZIUAkf8o50JrSjvrRqGQkcp/tVuBq+4em0a1peK+/ogojl5mlWHC0pSx0j9q4t1xz/AGji1/5lE04rhdy3apuXG9LOgOFRUJIJAECc7jpvWZs8rcvgJSnLx9KVGVq+YjHLHht9zXLxhTL+hzAA5bASRiglRWsBsEZgAZJqykwgajPMwZnb05+POtayiGlvFSkJAAIEDlO1dVbutE6mlyDuUmKq1cOsz2Syid451UDUokzG6iBMU6xXcoGoyFHaRy/PzFMsWybllawtSSjvOJSmRpG5Gd87eByKV06gVkgAYHjXe1Vp0pOlJEEDmJnPXIqCd0JBSYOxHPzqqtIUdJJHIkRXKlBocUcW1xviCmyRD7sweqiP1pAKIVq3PiJp7jGocW4iQYBuVpI694n9KQoHrDiBtH1OKEynSAkAAZE49KDdvG7uFvT3lRg7nH9qXo1rauXa1pbKQUIKzqMCBWfjJy+XtduYDXUpUqdIJgSYrZ4U/Z2D9yjiKQ8opCW1aApIjf5gegG3WgJaSq7fcCEhhxZIQSU4mYx7RWtRmEQSDuKN8W+pvs1vOLb0hOhSjEDb2rR4YixUHfjGUuuFUp1OFGOvlzpGxZbev2mllPZqVB1KgR50Wd3ASnQkzBnaMjr+1QpUptKjASJSDt4/rT3EGGm7xLFsphaFgFCmzqiScbnPn4bUrcMKZSC4SVK2Mzjn+lJ3NS9XHE6VFOiS8DjkFf32/wBd9Jd3dPM/CBtICkjSkYKSNwZ5QD9KUaXbG2KVBYWUxqIwMjxzim2FuXrqWiCtaRr1JgRAKjvtEnOxG2a1uTyzZOV7i7irJdotQZIuQykhzUvDkyee+/tSlvcmxDgt4e7RJSqZiPLy61W7S60UaUqSSj5gcqAwZ9siTSriEhIWg4V/STJH5+cpxGqdduy8+FANqWoAyoAEEbZ/v+1RDbDbRc7JQBWYWue6jlgb7560ol1SkEL74HzSJIHX0Pjzr0H8QXHDnLNv4YtFwuAhQbOMHqMj5cGd61ibjFaZTcOoKlfyvlGYMCPPkfpVrRt5t5t+3YW4jUBMahPTHOgMSVkLk6m1RPgkx+1Ms8Ses2hbhIUpp0qCiTjYR5YqKDxK6+NvXLgiCqJGmIgR1rV4abJuwBuVtl2FaUqQZJgwAf8AuG361ioBWNKVHTlSkztH3xTDLqWrlDihCkZXpRGnrgc+XTb0EEDFwpBS0orKgCUpPenHIb77+vSqq+JYcUdDna7kaTAMySfz9qsLvS6LhKFpSlOkKwZ/vk/SoS1xXiZU9cdghQAK1pKj3U9PGOvOk+y+QnW+0W48tQUpJAUnYTHXHQ/Qc6Cth497sHAkgkd07CZ+x9jRbtStLalrLilp74UCNKhIA3zAg/8AdTSOIJVws2gaBITp1FcaUgqMnGcrO0HFTteiLVncOIDqWHS1BJWEnTA3zEU3c31yu1+GeWEIgCD8xAAgRyHdG/Waq3xV5izTatHuaSCQIMmefrSjTCncIGpW8DkOpqoYdYXaI7UJgEwkzkZxNJklRkknlmiPrens3SoBOyVcqFUn6k32s2046rS0hS1dEiTV1J7FQS6gyMlJwZ6H8/Q0W0uDYP6ihLhKSlSFdOnnQbh5Vw+46oAFaiYHKnetdYGTJk1KlSqiVKlSge4ydfG74LVH/qHBJzHeNJEFJg71oceYea4veLdaWhLlw4UFSSAoajt13rPGkpIODyNBynRavstds0sd4ZEf0kTzEedDsVsoeV24SUFMd5M5kU6hm1u7p5bKBoATASCkAxn7VPa5MWetnrXtHLtSHFIKU93MiDBGR023FBOpD+pvS4hRJ2PdwDq2naPrRbx155RSt11SdlYxiekzz36H0vbMhxxsodQcjTpBEJMyBiOp64PnVNKhrt14WNTmo6o3xzI2ySPbApNCShRUpM6QSM+gI65rSLS3Xkpha16FDACQNwdxvJPL7zQfh27dsi4UBKvlJnYjkMx82R0q51qEUagdSJBSZkcq0uzub5lSmwXuzAQSTAM8xO5wD7YpYLaJ0st6yQUgOYgzg9NgPenBeXVm1rcCAHVbYJEHOxnnz6+8oFZv/BXCg4QtQnup2mCInaN87VRN6EoRpQhZAUCFiYncjxzyPLagu3AecV26QQVyVIgGPTBxRXOE3KLQ3WgFkJSpR1DGqIG87EHMUF0w4Ts5vClHJJmPISfccjVrfhgu2i5buICSYKV7g/nLx50rbgruG23UhSVrCZ6568996f4nw/4cNLBUpayQc/Nt4fN9/Pefi/rMLWhwSYQSUknMdfvRW0KuUrZBGtJKm0A48QDP5FaPCltpXcOvdi1qaLba3UawDKRGmD/SFZ85ODXLy5tkcUL1qULY0BClpa0BQ0AbciSDiBV9ansraMfB8Tt0cQAS0TKu9I05ByD4UXjIslqY/wAPQCo6u00EmTOOfSl+IXi7t9LqgjUhIElME+YJI3naqLtbhotzzMAagQCeUVDfQ5s0W1uHlOFRU0HAkoxJIxvncexxQWLS4uwhLTLi1LVlYQSBA548QT503f8ADby0aaL+uCrRBVOUgYH503rtjxp3htultoBLutThWmNlAd0iI/pHl51aT9ZqwFABKNMJlMSdQ5n82g0KtDgy7ZjiTar4oVawoLKkax8pAxHWKNx9yyefZcsEoDaWghYbb0DVJmfSPwUGc0FEkyQNtp1Z2rRes2WXrdDiihC2CoLgYOnVHnJAnx5UzZW99cWI+HYK0hKkqJWlMESdtwBI9uVZ5SqFKKSGx3TpxmZjOY/SKkuqu7YFToTbpcuApAUXEoKtEkzMb7GgsPPcOUpbaSHPlJUD3dwRH5tTlg44G1s2yHFrcKAdSkgbmEifGT6Uo+Xl3j5dZKHAshwpTOkg5nlyPSn4WTA1tP3Wp8ImRnSDyxQDKFYORzB2PhRy84pBAcxBmMzjM89zS5BSYIg1rr0jlSpXUJKzAgRkk7AVAexUhu4S46P5adzAOeWDTVuyzxLijLIJCVg6ihITkAnApAJUoASY/pEb55fnKtPh9vZO2j5uX0NOBQ7IFzPrAyMj6+NApxG1RavIQgnKZIKgYyRuPIH1pSrFKt1SMTnpVaDe/iriaL29WwLcoVbOuIKy4Vas8hy28d6yLdpt59KDqSkwCZnmB0rU4xwp/wCPvbpRSGjcL2kqyo7DrWMokSmCkTMGpLL4W/rUtk29txNKlFC22wsHUY1YIBIPjG1Hv3bK4v2nGWdFqEgKWUY3OPbnnbeshlZbuUOIUZEEkkA+O9bK7oIv13VsgtoWnCjoBKjEkwYgxTO00G6Qym6dDSQUapSdWlQgAlURPX60e0cIuUqdeLitBxgkmYEkZjbw3zSy7ldw84UtOPKWAC5pECNj8pJ8981G3wpQQoJDLYKXFSZPLc89tug5AVR18qWtTbCpTq1DQQeefEgHP9slK8Qpd2tCEypKykBOZBJj7x7Vqw3boUpotBxZCgVn5gZyPznSTh0qUpKQoOErWUkJKhmRzMe3rGLnWhWW2ezDUPOEd4Rienj+eVWFy8UhCe7uQlBOSccufn0oZ1N6QYSIwdBhY5GDvVktsqR37lQSNhokT71BdxxekEurSZIlaztiDAPT0xRnL58MqYfcBaWQlYSkd4JjY9R7edP/AMPMcKdcfRfvNKQEgILyy3GTtkeFJO2jDvFblq2eSWitQQlslRKQZGTg7daluLJtyCPcRtXuFpt2mFpuAod7He3368sUkD2sQNSSqCEjSZOx07cuXjmrXtoWHkJ0LhQEECCTzx9OVBZUouIAhZJAH/EDy5TyG1J46XlLLlaDPCH13LTCglOvWQVHIISTB5f0/v0oFzarsXGgopJWgqSI2Goggz0KTtuCc1Y390u5U6HlJdTqAncSCCCD4c9qH2z94oIfUtwtjTpG4AJO3Pc+9E6Eun23QlrRlS5GlXPbp1rjzx7cMpUlOkyStPMHGfbON6rBRcJU4Ep/mJWoH5jmDmuuaXbh1aDEiMK5BPekcx+ZimJexHlP3KAtWpTS16wknGojB9Bv1ijcRfsbqwt27VkJfTCnXNMlWDJJGYnOc52rNeUXZ7MqKE4lWMTiep/NhW7xlixYtmDw4MpXqBPZ3HaqAiY0SR4zMY32J1c9DzoUWilSCdW8xj0p20YlCnHQtsIHKTieY5QQfXykOcDft2nXEXLLDo7FQSFDUZ7smdttW2cZ2oN5cWy3tSGkJaCQlSGwCAYAJjHMTIxneoG+G3l+xZqas2WltAkZcGDjxz6D13rJbcbadadU4XNCkqShIwBMkZ2z4URFy42+tDTyDJKitSiPSac4Hw9N0m4Dr60M4AKE4VMzEkdByNJJ6LfsvaPu2rQUyyiJC1FQkADYlU+kfvFHfaF3Zv3q30pW7qcKCmSTqPOcbQB+1K37aW7q4Y7ZCezWRKkmVEY2E+WTjzmq2xtQR8SVuapJ5Rkc58Dy51FlI1cOd3StOoZjOx/I9qJc9i3dLDIStsQBkwcb70HUdOnETOwn3qoOi2NwpXwwUuMhEEqA9Ks9bi1UNSgs6QoGDCgRjcePP9aE3cvNL1odWFGJM7x/pTSb5RQlt1R0EABST8ozgjmMnxI50ChWkHAJEjfEjof9a4krUoJQMkwAkZM8qcVCApSI0uGA4lOAJOQNxt41ou3lsqzbW0Q5cNIZKQE7LGmfsqes0WRiPWz1vp7ZtSNW2ob0KvRXCbniDtq9f2wbtG3B2i9QSNKlDfmP0rQasv4aLYKzbyZ/+oUP/lU0xica4jcf4heshwgC4cGw21YH3rMwsgJTkkAJG/pWhx23eHFbpZYWlKnnSFaTCoWST7EUiq37KC+rTPJI1SOo5EetVFVJCm0qkJAkCR0z+taNsq5vEt2jSNKo0JcCjGMwOWf1ojPFm2+GBhLCypKVpK1AKA1aoHuazEreS8Fh3+Yn5SDJ8hFQaN1cOW6Q066TKQClsQoQIyZ3/vS9qLm4LvwKQ2UjUohXfgZmTnlyq1u82lTrt2ntdbcJUpIwrUCT4nJ8c8qM480Lt25YlluBq0AJkEDAAGJg8s+tVSl22thbSXPmKQQIGE4I25mT41Qu6+0QopEEkdT6/k+1VdfdudSnIUQASeYAwPvQgopc1DcGRmiDBxUauaYyBuNtxkDPXpUYShbjTbpKW1LAUoAHcic+XKrofQO92CFpUf5iYIg52zAx7ZqKWGCdLSBP9Q1ZGCME7GgPe2dqCg2pdHazp7QQOWBAM7kb03d2vDUcJloM/FBtskh2c41H5onfEfas59xDiyIU2jSkbkjYQD7fTaujhl47b/FJbSWiCqQtPLfE+G1WFAaaKnUJaeTqPMSI+lathw0Lbc+Ih4IGlsJWACNKlKzBMiMedJ2PD7h4rWghtbQ1QtJ5RPKOfOnmLRL/AHrrWlZUJAAEnadus1J3cPHYjLqLe7cZQypxlhxxKilQJUAAAYxyT65pBDIUkOBwpWE4Wvu+YM4OJ+xNGtn3AhOh5Z1OJT3WwQN8ch448M0V0XSEoDqi2jVlS1CFZzyAGBMEjzppOPWyKIs3bhtwdgsPkEwB3V4nB8N4/QVy9YVap7ISlC9S5VKSeYEbTtny6UYXqSyt1SiVqGlGpR0mDJiZgR1zND4kvt9PaOleoDTrxE7ncZGRB+mJNZPju9kFhDbhQEZGdJOlOJg58I8ehFAKlLTAWkajlAx6n33Jq5S2RoLZQpI7xEqVMdJECrsthKUBBSp5zIg5QPaPHefKjLqFMtIISpRURBI7pOfXHWfDzoTmpp3SgBK0zlJMiMGfaaO5bKb7rmsJ1SEAAnHj4CuKb/8AuOICVd5R0nc+m/n1xVywQKbEOqOhwACBgK25Dw+3Oa65eXlqtTbTzlvnKWl6R9PWmG7BD9k7cF/XpOkNJkEkbciPvvvmnkca+G4ULFxtxJXbqQEkYlROZ1CB6YrO/TV42eWLZ3hZ4izdPlTml1K1kwpRAIJ354rQ/iLjFtxUW3wzbjfZatWsJEzpiI8jSTVilbRWpZTBjBBHKcz40u0wXFpTIAKtM8veqyFUpi7tfhijvA6hODtS9WzBKIjvIUgn/mTnnz58x9hQ6s2rSsKmCNj0NQM2N6u11hDjiQrMJODTLN5bKcU44ynWVzJyYkmZPOs5zSTqQnSk46551u8R4km8tg2ElKu21g6Y04KQMGRH5NLJeh2/vr9PDzZuWzabcpTpUkwrROIyd4A29KubXgc91bcf/t//AKrMfvl3BS0QnSlsNEpATgZ/f3gVRdo0lUBRI9P3pgY/iG7L/ELhjQEhm5dMzuSY/wDjQbniK7mwatiylKWgIUgETAjP19zVOM/76v8A/qXP/I0MXKBaJZ7EahMrnJ+lJJfJtH4bw5XErpxtx4NKSguKUrJwcznHrVLhlFostqWHIEFKREkgTPOAfqMc4XZU60SptxTQUnSohRTKTgjG48KYatFPt9uTqmSdSoE+dWTQK3bXc3bKVf8AuLAGNhO8dB7U3etoZbQ2lSH9KnNRTknAhRPr96VQtbiiSCoASVARAA5dNomhKdUsrLhK1KG55GQagonTPemIO3XlTXC27d6/bRdkJZUFaiVaYOkxnziuWgbcuEG8eU02ST2gEqB5Hqcx9atft2nxBNk+HGzJ+QpjwzvRc6FuRa2zpQ05LSxJ0QsxJEEz6+xoKdCSCdS0bkqQBKSd+fPG/TpSpSQJjHUbVdpQnSQDOBJAid98fgohniJte0T8IFaCAQSfAfrj0rqOK3LbCGW9CG0ggJCZ3md/OldJQpTawSkZnaPET+GtN11n4RTCUWq3FNICChkyoynIMAzvPkaTovZrh1pcpu2k3K3GWV6kKAVIII2zO5Gatc26WXG21F6TJUkLOidRAlW4GB70Mou32e1ecZKW2w+AlJJyMbgie8PrVG3XWlttoQEtEEoKTlSfDcgg58M71jhudun+nx3/AJ8fq5uvh1hNsZAc1pSiQd8BXWcjwMZql7cu8QlSwCUJKiY1YMcjzwR4fSrPItnlILTiFqCTHZoVIUeUdZk7/vSt8y2x2amS2tISU6iuSFSSen2G9bYnKyYWLwDmqEhBGgCJATz2P7T60660btop7LSphUJSAQSMeB3Mx0+yzrKkxoMIKchS0pB9Jgbc+nOmnSslSnNPYq1aYPzd7UYI84ziluIuym00OB8surajQHHMjaRyn8wM1nkBLpdJBZKyQtJzgzjnO1GmFhx1DY1KATB0xAGJG24IiT151RS9C1NtykFMjtPljeCJjefUxA5QUU+t1SFLeC+zEwTBJOT+3oK6/dOOhTf+zSJTpSkgnpPqPrQFpDp/lJhQ3b5+nX7+1M8LvVcMuw+oKMJICJgkKG88uVa2phdsrQkTJCthqgAbT9as4OxGpsKk7qiEweUdMc+XKmuM3qeJPNvI1JShHZjWZOCoifGI+uaVaYcdt1kIJCCAFAgJk9Tz586iqpfcSEQSSdoPoNufn4URttC3EJalJV8zh+VJ6A8hkZ/CNxpTbig6C2U40mArEiCOWx/DUbh1fZiADMEgwDvsPbnQdeQocwrUZUVRM+dFaFqlBL/dWTICRIAgRv61biVg/wAKuENXRQpwo1JCcgCT18ZxSq2H5JW25JUASQdzt6nNXcqBVK7pgSSBiQJ3zRAhAyqQnOTucYx/fnUUxwuyVfvONhxtsIR2hU4SNiByBJ32o3FmxY3K7YqQ66mCtxGypExPt5/cNvxJ6xKlWaw2XE6VJKEqBT4yIJ9KBd3T17cKuLlet1cSqANhAwMbCid6EVE4Ow5VypUor138Sfw6zbtX3EQ88VFeuCgaZUvI9JryeoD5Ux55pzjS1HjF+Cox8Q5if+Y0jQM3FjeW47S6tn2kqVGt1tSQT5mlyRJCZjx51u8d/iT/ABizRb/CdjpcC9Xa6pwREQOtZfD22HbkJuiQ0Qc6og8s0S3Jord8EWqGSCYQpMDnMx96TCghBTAKtQM7gRPvv9KJdgN3DrbZOgGBIzA6/tQiruJTGxJn2/amYu7FalSpQXSqVd7VqP8AUnfP351cgBIUsJXkfLgDcQT6evWjXN02+0EMs9md1HVuKWCuzVKIJH9REj2NW9Ea3+HNK4UzcOpe1KSYIhKU7iSIM7DzFJa2mf5ffcZKiFEY9jz2HOPoaG2UlheoBI1pB3P9Ks+dVQ2UPBKiUrxEHaoNJVzxBu1KEhK2VoDaYAKko3AkAHkKTaUpKezIQJMq7yR99vzHXrt0HUJZy4JjaJwAIA6Z/NneJcKZ4da9o1dodOvQYQd469MGP7SElTfty8b/AJOpu6bcQsZJXPeA2InnHjy86T7VPYJS33BrUADuJic5xyxFBRKFQ0rXJAwYk+W/rWkjhfEHeHfFoYCbYJWrtEKQIBhKpE7QDRVLa3DziASltK1py1KSmSMGR0zuaPxO3YsOyDLiuyhJOoBSgTM4x0G9IJS4pKgFIUFGdPapkDmT4xz8+tcFqSl6ezKiAQQ4kBJ1DodoNBdxr+XOlStMIHdMknaZnMHbxFXRbqurVOgJCYJKlvIkEc4wfp+kRxEaCYSlUg94KJOytO8/sN81QvKbbSghpKAFJ72Vd45MA+v4KDtg+xY3EXTIXKdKoO0+OeXhXL51q8dBQ2prs2wnOcAACT49fvVWWzcJS0G1qWhMhSuQ39Rt9etR63WyhKlOpSZ/loRlQ5+m8x40z2b6dVwp9tntVFJSSQkJM6o5+WPtR7R1y0acaSy52T0KK0g6xpnGcAwSPXnQVq+HIQ+bhMCUJKdszjI59RUZdSpawNRQtCgtQiVAAmSnkfWg46bhT7jyEOodWVKcBJTk5xt7fvVVNXKGzcKWRoAIUMHJjwNVd0HQEtHQqFKUFlSlbyfTOwp/hXw90X2LnT2SW5RLpTJ1DmT0JIEVevYznX3750au0fc0wnUorUAMn9adTa390Cw4ytsq7xC29GqMCMb5NDvlixv1ssKQpkBJ0pVrTJSCRPPJNHd4obu+ZdbaSyjQlrRJOyuRgZg1Ajc2/wAI6W0nU4nJPMSJB849o3peThwkEzABz9OlFLynlBbpWoCAtWDjlHQ4qpLTmomEGcQDnI+gHr50ASSSSTJNStBXDEpsHLpN02ooSlRbG5kx9Kz6bolSpUoHeM/76v8A/qXP/I0ohpxyezQpUbwJpvjAJ41fx/8Akuf+RqtpeCz7QJR2moiTMCPbxoFtIR8+8kFOxHnXCSYk7YFddX2jq1xGpRMVWgMUF0NlAlSoQQBz5bdRHmZrrzDyNCFIMgQBpM7k/rXWBpwFgOfMO8E6SNsnn+eQnXnHTLitR6mr1gi2nGwCttSQdpBFeisv4fsrj+HlX63Xw+GXHNKSNMpKgOXh1rzgQoxiAcAnA966lOZCjME90SRUFSonGw5AbCjuWNwyQHUaJVp3mD5DNcW+oSkrUrEQVkgHn+eNMXvFLjiRh/SEyDCU7QAP0oO8PCQlJKm0JDzZUV5BHemfCOXPPWKd4s7arQ2LBDakalgoCYAJCfATHn9N1rW2dfYf+Gt3FHUklDaCso3iR4+n3FC1/Bl1vQUrCdP8xMEkHvfUEct/CtS+mbO9CbJAWhIIUYBA309MDJOM0a74jdXjQF1cqfbSswkmJ8fPP3qqEuPurUEy5AIKMhKsRzPT60ThPw4v20XYEAqC1qWUhI0npBOY5ydqlandwitsNgKkKBOB+/Ty/tOo1x19vhJsuyYLRCkqOkhQBz1jmeXKu8Xt7Fu8bTYlssLR3tCzCSFHJ1GRiOY/dC6bDKEdmUqQrOpMHMDE70zrS9XAVFx7SSBE6QdISPetnhDzSbK6U62ntNSdCkiTOQTJ/wAw2/asQBTi+alHJO/rTTo0W4QCpEKAkyAd5PnIHtUFnrvtHHlNjulavArBJMGIMRNRYcUSlaiVK/lkJkSobEyR/YVW0tlvPuoZTrS2klahvpBG3icD1pw25t+3tXmFG40pSkDvFH9QMjwMYqxSSndLSkNFISmZP/FsD+ketV1m5RnDyE/MP6kgc/Lr79aN8L2zDihOtv8AqUuE+O+0zOaWbbgg9oULCu6r+mf801EHsHWg6sXCihOlRBTjOKbtH/hOJpfCg+2lCzIiSezOJ3/BQFWDSrbtUuqLmnVEDT189p5UuyFKOjZWkiFECTHpyP5NR058eXDJf60eJXSeIFslAlhHZkSSk5JEbGeR/tgSbdy1faVfIBaOxIJAG2ZG21LGVTJ1gnfXhBmR58/erOvO3LYTcLUVJMpGkDV5eOfGq5q37ls69LA0JSmAEogHJ32qcMb13SAFIkqAhU48elBMujUUhWlMqjBidz40MAY0qgnEHH1oLOJS2tSDqOkkROJ6zVdZHywny/erIZedUUttLWqNRCUkmOtVcbW0socQpChulQgighdWoQpRIgDJ5D/Sq1KlBKlSpQPcaUf8YvwMD4lzH/caRp3jX++r/wD6hz/yNJUBE2z6m+0Sy4W4nUEmPeoUQgQMnJUdvIdabY4l2FoWUh2dCkyHIGZ5RSyHFSVqKd+aEkk+tW4C2zybG5SsjtCgnUkggExHPzNGvu1vFm6t7NxtlQKpSiQIJyDGB+xpdbyphSW0AbJ7NJPPfHUZ+1aTf8Q6OGCy+G7obcbCg5HzTmAOU+tZWMYiFEuEkzkc64TiNh0FcqVUa3CGeHuNJN8gkl0gkOBMJgcp6k+1KW1ypi4S+2yhSUnuoWCUmMwfL9qpa2yXwsrc7MIjOmdz50W1aaXem3eJQ2AoLKVaSdIJGTPMfmKWkh/h3FE2TV28plxfbuJVAcCIAKozGczy5UjcuXK3nLlaH2mlKLiAomBJkZiD+sVy9Q022EsxphBOZzBmavd8UN1aoY7PSEJSmdU7ADp4Vi8uXWTpqcePe+S6H3LeVtKKdZBGJHjv0296ElSlqX3gCsEqJ58/0pm7at0Nj4d3tIVkDkOv2pe3b7V9CI1ScjqK6XrpiKkkLJBIIMg1Yq1LBCShSQPl8Bv9KZLHwF60q40LTqCtPIieeJ+ldDfx92tNvutRKG4gK3Mb71FXtluWSXHAdSl4BSkmc7T4gT7GhXyy4UqUFYJkqBGozy+/rRru2ueEXaEutlpYb1jviYMiQRH70O/f7fsUK0BLSNKVoGV9J+0+HhUzvTVYvLBQeQ28wkwglaCATzGRByNvCtex4tauXBu+JoQ8+5E6mhAUAEg9Nh6E0vxXjqeJ2oZVblsB0OKhwSrBHTxpNlI7LvrlLaQoIVhJJPrO/gfarLhmuLBST2aUqSUSpKUzBG85JHPPtQHG8duSpaFzBnOrofzNaPBrVq5uQ3duLYaKdSFatOcAR1Pp061nqWppelRSpO2NiAfY88jnzqS7cAASDMmetMtL7ZCklRSs7T8pMcx/xffzrr1g42x2+khsgESQcHahWhQLhPaL0IzKomMVrE0VhYQpTmhIIGdRkE/3g1V8odHbaUb94IJB/wBKZQu3Zu2glxtbWSouIJGRzEH7VONv2l3dtK4e2lCC2ApKEae9J5R5Uv0ETC0lfaALAyCInyj+1NqsFusfEgtICgpUa8Y3Ax+SKTEIIMhRHLl60b4t9LOhKkdkoEaNIMe/3qKJw69PD3VlbalhaU90K07KSoHY9PrQ765N9crf0BB0pGmeiQMe1Et3mW7U62ytzUcz8ojpSiVlKSAEweqQatgrUoiVJOChExEmR9jTVgu1SUi6IADknuTjHgfGoEaldhOiZOqdox71cNoIBL7Y8CFftQeh/jizZtuKNvNAhVwkqWOUjE15qpUoOjcV6TjrQY4WvQo5ugCTue6vJ6k8zzqVKzfManivNVKlStMpUqVKC5JbSgoUQVCTB8SKoSSSSZJ3JqVKC4/2Kv8AMP1qlSpQdR8w8cVe2uHbV9LzC9DiZhUTGIqVKCXFw5cudo8oFURhIH0FHsrxdhcIuGUIU42O7rkiSN996lSgYvuJP8UV8XcpbLjRQhICcR3jkVnvgJfcA2CiPrUqUFUqKVSP9ab7EFsAqURLg3/4UyPqTUqUAmHFsup7NZTsrwkCQYpq8aTquVgQUaTA2UTOTUqUCKyRA1GCBiapUqUF3cOq3wYGdgKLdJDLhQjAMg+MKI/QVKlAvUBifGpUoJVlpASgj+pMn3I/SpUoK1t8BtWbmzvFPtpWWi3oJG0kg1KlFjM4i2lriN022NKEPLSkdACa9hwb+FuG3nCba4fS6XHEalELipUo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" name="AutoShape 10" descr="data:image/jpeg;base64,/9j/4AAQSkZJRgABAQAAAQABAAD/2wBDABQODxIPDRQSEBIXFRQYHjIhHhwcHj0sLiQySUBMS0dARkVQWnNiUFVtVkVGZIhlbXd7gYKBTmCNl4x9lnN+gXz/2wBDARUXFx4aHjshITt8U0ZTfHx8fHx8fHx8fHx8fHx8fHx8fHx8fHx8fHx8fHx8fHx8fHx8fHx8fHx8fHx8fHx8fHz/wAARCACkAQsDASIAAhEBAxEB/8QAGgAAAgMBAQAAAAAAAAAAAAAAAwQAAgUBBv/EAEIQAAEDAwIDBgUCBAMHAwUAAAECAxEABCESMQVBURMiYXGBkRQyobHwwdEGI0LhFXLxMzVSYnSCsiRDwkRTVHPi/8QAFwEBAQEBAAAAAAAAAAAAAAAAAAECA//EACARAQEBAAICAwEBAQAAAAAAAAABEQIhMUESUWFxAyL/2gAMAwEAAhEDEQA/AMr+JuMXF1xW4ZKyGGVKaS3JAxgkxvzpO+ubVyxtUNMtB7R/MUlBSQRj1ner8esLlniN5cONaWl3C9KpGZUazF6hpSrkkR5HP61Oqu44VFW5xMxyrlSpVRKf4c/ZtNuC7aS4onuk8seVIVfsXC12mnudalmt8OV43YiggkaVHJzIgCtC5sGm7NL/AMSl1akhRAPjnPXzFLIZt1W2ovAOxhJHPz9qXCyMKkiIg1bKzLBW0EJCoUULxGxO23I58/KquAoGlSClCu8AeXiPzp50MiFYMxzFMpd7aFKnWE6e6cuHlMz9uXjNELrwY5DHKqgUzbJZTdI7VQVbFSdaoO08+h3+tdvUN/ELVbpBZSsxBxEmPHbnQWtwsHtGAoJQCAY3MHJ+8UAPvNPLW0+4FGQVpUQVCrs3JbKoJQncJRtMid/CajqXGilOsDtAJSkwIBjPLl+tUVuC664Xn16lLhWomZxy9o8IoeqBCR686O4lb7rSVEZhCTzjBGPWtC3bPCn57XUHEE5EJkQc/wBszEVPeNTjbPkyEAg64BCSCZ28qjhJWQSCE4EbR4VstXlvcWt2p9KFOKd1la0ArAJTt7dKyQ046NSE6oTKtI2j/SaMtrgf8Qq4VYqtk2q3i46VJKVxmAIjSc4HvWEsiYTBCcSOfjtV40I1EDaBzBJyfDAP2oVBKsrAAx1NbH8OPWDKrn48M5SnQXWtYGc8jSHFXWXuJ3LttHYrcJRAgR5UClW+UAhWSMxyrW4jwF7hdr8S6tK06kpA0kAyCZ8YiseglSpXUpKjCRNBwAqMDerLQpswsQas2VMuhWxTmrP3DlwUqdg6RAgRV6AtJACjz28aKtwqGk5P9WZCj18/vVCo/OqdRECRiNvz+1UqC2kLV/LBycJO+/1qtWSickx9z5UYvuJbDYCShBxICoOfQ86ACVFJBSSCNiK2rf8AizituwhoPJWECApadSj5msdRSszITvy/b9q4UqSYJg/5qDa/iLiz93dv2TqUBli4WElIOo9475rGdRocKdQUBsobEU5xZSRxu+DidSfiXJ6xr5UmkJxmRzBMe1MFKlWWnSogZHiINVoJR0XTiWQyYLYMxpE+8UCpQXVHSRnIxNdEGE6tQkCDg+h5UOtJ7hIasTc9vJDSHNOjfVHOeWoUMJBtS0pAClEjugDx2/0roCkJCSlUEkrSJExy9M+9SzeXb3KHESdJkgcwM03xLiKL9TOhjQG29AClT7RG23pQLracYTLidImMpnvev1oxeQhot/DpSrTg65xMTih/Eqfa7NxasZO3eA5e0mifAvJtFLDSghQlKzutODECfOtfxm2TyYSbJPDTrQO1KVJTKROrkMDfbOKQgqt9ZgcgcAkxnzwPc+NVST2aEBOtSicAz0jA9fem2rRdy4tLEKUCASY1JzvIOeefKsyOnLnsm+hjxF7/AA5611JT2RQkaRuBjfzCT6Ump4OufzXVqShAgqM5wMVZTC23FMFlWsghWJIPT3j0jxqlo22FanVJ2wNQyCCPSMUTT3Drq0tLpTz7brjaWxgpglR9doz6Uq88n4lwWyltpcUElKhmPIfmaK78JbOrQQZnZIxsfGem/wC9BZctyi61IWZ7yQCIAmPfPpS9QnfVdtuHXXE1OGzaSsNQFHUlIzPWOhpR5pbDzjLqdLjailQ3ggwae4fxd/hqXezbaV2sAhaTiJzgjrQTdKXxBy7UEaluFyJUBJPgZG878qIClJDRwk6iBkiR08tjWtf37VzZqtda1O9sF6l4EAKESc8wOlC4bYIvXHkXJ7FaUdrrIEfMkRGw3NDv7NNrcraTJQEpKTyVKR3p5znE8996fglzfX/Em+zceUtgKlKSIAjA+9ZtMm6eYHZIUAkf8o50JrSjvrRqGQkcp/tVuBq+4em0a1peK+/ogojl5mlWHC0pSx0j9q4t1xz/AGji1/5lE04rhdy3apuXG9LOgOFRUJIJAECc7jpvWZs8rcvgJSnLx9KVGVq+YjHLHht9zXLxhTL+hzAA5bASRiglRWsBsEZgAZJqykwgajPMwZnb05+POtayiGlvFSkJAAIEDlO1dVbutE6mlyDuUmKq1cOsz2Syid451UDUokzG6iBMU6xXcoGoyFHaRy/PzFMsWybllawtSSjvOJSmRpG5Gd87eByKV06gVkgAYHjXe1Vp0pOlJEEDmJnPXIqCd0JBSYOxHPzqqtIUdJJHIkRXKlBocUcW1xviCmyRD7sweqiP1pAKIVq3PiJp7jGocW4iQYBuVpI694n9KQoHrDiBtH1OKEynSAkAAZE49KDdvG7uFvT3lRg7nH9qXo1rauXa1pbKQUIKzqMCBWfjJy+XtduYDXUpUqdIJgSYrZ4U/Z2D9yjiKQ8opCW1aApIjf5gegG3WgJaSq7fcCEhhxZIQSU4mYx7RWtRmEQSDuKN8W+pvs1vOLb0hOhSjEDb2rR4YixUHfjGUuuFUp1OFGOvlzpGxZbev2mllPZqVB1KgR50Wd3ASnQkzBnaMjr+1QpUptKjASJSDt4/rT3EGGm7xLFsphaFgFCmzqiScbnPn4bUrcMKZSC4SVK2Mzjn+lJ3NS9XHE6VFOiS8DjkFf32/wBd9Jd3dPM/CBtICkjSkYKSNwZ5QD9KUaXbG2KVBYWUxqIwMjxzim2FuXrqWiCtaRr1JgRAKjvtEnOxG2a1uTyzZOV7i7irJdotQZIuQykhzUvDkyee+/tSlvcmxDgt4e7RJSqZiPLy61W7S60UaUqSSj5gcqAwZ9siTSriEhIWg4V/STJH5+cpxGqdduy8+FANqWoAyoAEEbZ/v+1RDbDbRc7JQBWYWue6jlgb7560ol1SkEL74HzSJIHX0Pjzr0H8QXHDnLNv4YtFwuAhQbOMHqMj5cGd61ibjFaZTcOoKlfyvlGYMCPPkfpVrRt5t5t+3YW4jUBMahPTHOgMSVkLk6m1RPgkx+1Ms8Ses2hbhIUpp0qCiTjYR5YqKDxK6+NvXLgiCqJGmIgR1rV4abJuwBuVtl2FaUqQZJgwAf8AuG361ioBWNKVHTlSkztH3xTDLqWrlDihCkZXpRGnrgc+XTb0EEDFwpBS0orKgCUpPenHIb77+vSqq+JYcUdDna7kaTAMySfz9qsLvS6LhKFpSlOkKwZ/vk/SoS1xXiZU9cdghQAK1pKj3U9PGOvOk+y+QnW+0W48tQUpJAUnYTHXHQ/Qc6Cth497sHAkgkd07CZ+x9jRbtStLalrLilp74UCNKhIA3zAg/8AdTSOIJVws2gaBITp1FcaUgqMnGcrO0HFTteiLVncOIDqWHS1BJWEnTA3zEU3c31yu1+GeWEIgCD8xAAgRyHdG/Waq3xV5izTatHuaSCQIMmefrSjTCncIGpW8DkOpqoYdYXaI7UJgEwkzkZxNJklRkknlmiPrens3SoBOyVcqFUn6k32s2046rS0hS1dEiTV1J7FQS6gyMlJwZ6H8/Q0W0uDYP6ihLhKSlSFdOnnQbh5Vw+46oAFaiYHKnetdYGTJk1KlSqiVKlSge4ydfG74LVH/qHBJzHeNJEFJg71oceYea4veLdaWhLlw4UFSSAoajt13rPGkpIODyNBynRavstds0sd4ZEf0kTzEedDsVsoeV24SUFMd5M5kU6hm1u7p5bKBoATASCkAxn7VPa5MWetnrXtHLtSHFIKU93MiDBGR023FBOpD+pvS4hRJ2PdwDq2naPrRbx155RSt11SdlYxiekzz36H0vbMhxxsodQcjTpBEJMyBiOp64PnVNKhrt14WNTmo6o3xzI2ySPbApNCShRUpM6QSM+gI65rSLS3Xkpha16FDACQNwdxvJPL7zQfh27dsi4UBKvlJnYjkMx82R0q51qEUagdSJBSZkcq0uzub5lSmwXuzAQSTAM8xO5wD7YpYLaJ0st6yQUgOYgzg9NgPenBeXVm1rcCAHVbYJEHOxnnz6+8oFZv/BXCg4QtQnup2mCInaN87VRN6EoRpQhZAUCFiYncjxzyPLagu3AecV26QQVyVIgGPTBxRXOE3KLQ3WgFkJSpR1DGqIG87EHMUF0w4Ts5vClHJJmPISfccjVrfhgu2i5buICSYKV7g/nLx50rbgruG23UhSVrCZ6568996f4nw/4cNLBUpayQc/Nt4fN9/Pefi/rMLWhwSYQSUknMdfvRW0KuUrZBGtJKm0A48QDP5FaPCltpXcOvdi1qaLba3UawDKRGmD/SFZ85ODXLy5tkcUL1qULY0BClpa0BQ0AbciSDiBV9ansraMfB8Tt0cQAS0TKu9I05ByD4UXjIslqY/wAPQCo6u00EmTOOfSl+IXi7t9LqgjUhIElME+YJI3naqLtbhotzzMAagQCeUVDfQ5s0W1uHlOFRU0HAkoxJIxvncexxQWLS4uwhLTLi1LVlYQSBA548QT503f8ADby0aaL+uCrRBVOUgYH503rtjxp3htultoBLutThWmNlAd0iI/pHl51aT9ZqwFABKNMJlMSdQ5n82g0KtDgy7ZjiTar4oVawoLKkax8pAxHWKNx9yyefZcsEoDaWghYbb0DVJmfSPwUGc0FEkyQNtp1Z2rRes2WXrdDiihC2CoLgYOnVHnJAnx5UzZW99cWI+HYK0hKkqJWlMESdtwBI9uVZ5SqFKKSGx3TpxmZjOY/SKkuqu7YFToTbpcuApAUXEoKtEkzMb7GgsPPcOUpbaSHPlJUD3dwRH5tTlg44G1s2yHFrcKAdSkgbmEifGT6Uo+Xl3j5dZKHAshwpTOkg5nlyPSn4WTA1tP3Wp8ImRnSDyxQDKFYORzB2PhRy84pBAcxBmMzjM89zS5BSYIg1rr0jlSpXUJKzAgRkk7AVAexUhu4S46P5adzAOeWDTVuyzxLijLIJCVg6ihITkAnApAJUoASY/pEb55fnKtPh9vZO2j5uX0NOBQ7IFzPrAyMj6+NApxG1RavIQgnKZIKgYyRuPIH1pSrFKt1SMTnpVaDe/iriaL29WwLcoVbOuIKy4Vas8hy28d6yLdpt59KDqSkwCZnmB0rU4xwp/wCPvbpRSGjcL2kqyo7DrWMokSmCkTMGpLL4W/rUtk29txNKlFC22wsHUY1YIBIPjG1Hv3bK4v2nGWdFqEgKWUY3OPbnnbeshlZbuUOIUZEEkkA+O9bK7oIv13VsgtoWnCjoBKjEkwYgxTO00G6Qym6dDSQUapSdWlQgAlURPX60e0cIuUqdeLitBxgkmYEkZjbw3zSy7ldw84UtOPKWAC5pECNj8pJ8981G3wpQQoJDLYKXFSZPLc89tug5AVR18qWtTbCpTq1DQQeefEgHP9slK8Qpd2tCEypKykBOZBJj7x7Vqw3boUpotBxZCgVn5gZyPznSTh0qUpKQoOErWUkJKhmRzMe3rGLnWhWW2ezDUPOEd4Rienj+eVWFy8UhCe7uQlBOSccufn0oZ1N6QYSIwdBhY5GDvVktsqR37lQSNhokT71BdxxekEurSZIlaztiDAPT0xRnL58MqYfcBaWQlYSkd4JjY9R7edP/AMPMcKdcfRfvNKQEgILyy3GTtkeFJO2jDvFblq2eSWitQQlslRKQZGTg7daluLJtyCPcRtXuFpt2mFpuAod7He3368sUkD2sQNSSqCEjSZOx07cuXjmrXtoWHkJ0LhQEECCTzx9OVBZUouIAhZJAH/EDy5TyG1J46XlLLlaDPCH13LTCglOvWQVHIISTB5f0/v0oFzarsXGgopJWgqSI2Goggz0KTtuCc1Y390u5U6HlJdTqAncSCCCD4c9qH2z94oIfUtwtjTpG4AJO3Pc+9E6Eun23QlrRlS5GlXPbp1rjzx7cMpUlOkyStPMHGfbON6rBRcJU4Ep/mJWoH5jmDmuuaXbh1aDEiMK5BPekcx+ZimJexHlP3KAtWpTS16wknGojB9Bv1ijcRfsbqwt27VkJfTCnXNMlWDJJGYnOc52rNeUXZ7MqKE4lWMTiep/NhW7xlixYtmDw4MpXqBPZ3HaqAiY0SR4zMY32J1c9DzoUWilSCdW8xj0p20YlCnHQtsIHKTieY5QQfXykOcDft2nXEXLLDo7FQSFDUZ7smdttW2cZ2oN5cWy3tSGkJaCQlSGwCAYAJjHMTIxneoG+G3l+xZqas2WltAkZcGDjxz6D13rJbcbadadU4XNCkqShIwBMkZ2z4URFy42+tDTyDJKitSiPSac4Hw9N0m4Dr60M4AKE4VMzEkdByNJJ6LfsvaPu2rQUyyiJC1FQkADYlU+kfvFHfaF3Zv3q30pW7qcKCmSTqPOcbQB+1K37aW7q4Y7ZCezWRKkmVEY2E+WTjzmq2xtQR8SVuapJ5Rkc58Dy51FlI1cOd3StOoZjOx/I9qJc9i3dLDIStsQBkwcb70HUdOnETOwn3qoOi2NwpXwwUuMhEEqA9Ks9bi1UNSgs6QoGDCgRjcePP9aE3cvNL1odWFGJM7x/pTSb5RQlt1R0EABST8ozgjmMnxI50ChWkHAJEjfEjof9a4krUoJQMkwAkZM8qcVCApSI0uGA4lOAJOQNxt41ou3lsqzbW0Q5cNIZKQE7LGmfsqes0WRiPWz1vp7ZtSNW2ob0KvRXCbniDtq9f2wbtG3B2i9QSNKlDfmP0rQasv4aLYKzbyZ/+oUP/lU0xica4jcf4heshwgC4cGw21YH3rMwsgJTkkAJG/pWhx23eHFbpZYWlKnnSFaTCoWST7EUiq37KC+rTPJI1SOo5EetVFVJCm0qkJAkCR0z+taNsq5vEt2jSNKo0JcCjGMwOWf1ojPFm2+GBhLCypKVpK1AKA1aoHuazEreS8Fh3+Yn5SDJ8hFQaN1cOW6Q066TKQClsQoQIyZ3/vS9qLm4LvwKQ2UjUohXfgZmTnlyq1u82lTrt2ntdbcJUpIwrUCT4nJ8c8qM480Lt25YlluBq0AJkEDAAGJg8s+tVSl22thbSXPmKQQIGE4I25mT41Qu6+0QopEEkdT6/k+1VdfdudSnIUQASeYAwPvQgopc1DcGRmiDBxUauaYyBuNtxkDPXpUYShbjTbpKW1LAUoAHcic+XKrofQO92CFpUf5iYIg52zAx7ZqKWGCdLSBP9Q1ZGCME7GgPe2dqCg2pdHazp7QQOWBAM7kb03d2vDUcJloM/FBtskh2c41H5onfEfas59xDiyIU2jSkbkjYQD7fTaujhl47b/FJbSWiCqQtPLfE+G1WFAaaKnUJaeTqPMSI+lathw0Lbc+Ih4IGlsJWACNKlKzBMiMedJ2PD7h4rWghtbQ1QtJ5RPKOfOnmLRL/AHrrWlZUJAAEnadus1J3cPHYjLqLe7cZQypxlhxxKilQJUAAAYxyT65pBDIUkOBwpWE4Wvu+YM4OJ+xNGtn3AhOh5Z1OJT3WwQN8ch448M0V0XSEoDqi2jVlS1CFZzyAGBMEjzppOPWyKIs3bhtwdgsPkEwB3V4nB8N4/QVy9YVap7ISlC9S5VKSeYEbTtny6UYXqSyt1SiVqGlGpR0mDJiZgR1zND4kvt9PaOleoDTrxE7ncZGRB+mJNZPju9kFhDbhQEZGdJOlOJg58I8ehFAKlLTAWkajlAx6n33Jq5S2RoLZQpI7xEqVMdJECrsthKUBBSp5zIg5QPaPHefKjLqFMtIISpRURBI7pOfXHWfDzoTmpp3SgBK0zlJMiMGfaaO5bKb7rmsJ1SEAAnHj4CuKb/8AuOICVd5R0nc+m/n1xVywQKbEOqOhwACBgK25Dw+3Oa65eXlqtTbTzlvnKWl6R9PWmG7BD9k7cF/XpOkNJkEkbciPvvvmnkca+G4ULFxtxJXbqQEkYlROZ1CB6YrO/TV42eWLZ3hZ4izdPlTml1K1kwpRAIJ354rQ/iLjFtxUW3wzbjfZatWsJEzpiI8jSTVilbRWpZTBjBBHKcz40u0wXFpTIAKtM8veqyFUpi7tfhijvA6hODtS9WzBKIjvIUgn/mTnnz58x9hQ6s2rSsKmCNj0NQM2N6u11hDjiQrMJODTLN5bKcU44ynWVzJyYkmZPOs5zSTqQnSk46551u8R4km8tg2ElKu21g6Y04KQMGRH5NLJeh2/vr9PDzZuWzabcpTpUkwrROIyd4A29KubXgc91bcf/t//AKrMfvl3BS0QnSlsNEpATgZ/f3gVRdo0lUBRI9P3pgY/iG7L/ELhjQEhm5dMzuSY/wDjQbniK7mwatiylKWgIUgETAjP19zVOM/76v8A/qXP/I0MXKBaJZ7EahMrnJ+lJJfJtH4bw5XErpxtx4NKSguKUrJwcznHrVLhlFostqWHIEFKREkgTPOAfqMc4XZU60SptxTQUnSohRTKTgjG48KYatFPt9uTqmSdSoE+dWTQK3bXc3bKVf8AuLAGNhO8dB7U3etoZbQ2lSH9KnNRTknAhRPr96VQtbiiSCoASVARAA5dNomhKdUsrLhK1KG55GQagonTPemIO3XlTXC27d6/bRdkJZUFaiVaYOkxnziuWgbcuEG8eU02ST2gEqB5Hqcx9atft2nxBNk+HGzJ+QpjwzvRc6FuRa2zpQ05LSxJ0QsxJEEz6+xoKdCSCdS0bkqQBKSd+fPG/TpSpSQJjHUbVdpQnSQDOBJAid98fgohniJte0T8IFaCAQSfAfrj0rqOK3LbCGW9CG0ggJCZ3md/OldJQpTawSkZnaPET+GtN11n4RTCUWq3FNICChkyoynIMAzvPkaTovZrh1pcpu2k3K3GWV6kKAVIII2zO5Gatc26WXG21F6TJUkLOidRAlW4GB70Mou32e1ecZKW2w+AlJJyMbgie8PrVG3XWlttoQEtEEoKTlSfDcgg58M71jhudun+nx3/AJ8fq5uvh1hNsZAc1pSiQd8BXWcjwMZql7cu8QlSwCUJKiY1YMcjzwR4fSrPItnlILTiFqCTHZoVIUeUdZk7/vSt8y2x2amS2tISU6iuSFSSen2G9bYnKyYWLwDmqEhBGgCJATz2P7T60660btop7LSphUJSAQSMeB3Mx0+yzrKkxoMIKchS0pB9Jgbc+nOmnSslSnNPYq1aYPzd7UYI84ziluIuym00OB8surajQHHMjaRyn8wM1nkBLpdJBZKyQtJzgzjnO1GmFhx1DY1KATB0xAGJG24IiT151RS9C1NtykFMjtPljeCJjefUxA5QUU+t1SFLeC+zEwTBJOT+3oK6/dOOhTf+zSJTpSkgnpPqPrQFpDp/lJhQ3b5+nX7+1M8LvVcMuw+oKMJICJgkKG88uVa2phdsrQkTJCthqgAbT9as4OxGpsKk7qiEweUdMc+XKmuM3qeJPNvI1JShHZjWZOCoifGI+uaVaYcdt1kIJCCAFAgJk9Tz586iqpfcSEQSSdoPoNufn4URttC3EJalJV8zh+VJ6A8hkZ/CNxpTbig6C2U40mArEiCOWx/DUbh1fZiADMEgwDvsPbnQdeQocwrUZUVRM+dFaFqlBL/dWTICRIAgRv61biVg/wAKuENXRQpwo1JCcgCT18ZxSq2H5JW25JUASQdzt6nNXcqBVK7pgSSBiQJ3zRAhAyqQnOTucYx/fnUUxwuyVfvONhxtsIR2hU4SNiByBJ32o3FmxY3K7YqQ66mCtxGypExPt5/cNvxJ6xKlWaw2XE6VJKEqBT4yIJ9KBd3T17cKuLlet1cSqANhAwMbCid6EVE4Ow5VypUor138Sfw6zbtX3EQ88VFeuCgaZUvI9JryeoD5Ux55pzjS1HjF+Cox8Q5if+Y0jQM3FjeW47S6tn2kqVGt1tSQT5mlyRJCZjx51u8d/iT/ABizRb/CdjpcC9Xa6pwREQOtZfD22HbkJuiQ0Qc6og8s0S3Jord8EWqGSCYQpMDnMx96TCghBTAKtQM7gRPvv9KJdgN3DrbZOgGBIzA6/tQiruJTGxJn2/amYu7FalSpQXSqVd7VqP8AUnfP351cgBIUsJXkfLgDcQT6evWjXN02+0EMs9md1HVuKWCuzVKIJH9REj2NW9Ea3+HNK4UzcOpe1KSYIhKU7iSIM7DzFJa2mf5ffcZKiFEY9jz2HOPoaG2UlheoBI1pB3P9Ks+dVQ2UPBKiUrxEHaoNJVzxBu1KEhK2VoDaYAKko3AkAHkKTaUpKezIQJMq7yR99vzHXrt0HUJZy4JjaJwAIA6Z/NneJcKZ4da9o1dodOvQYQd469MGP7SElTfty8b/AJOpu6bcQsZJXPeA2InnHjy86T7VPYJS33BrUADuJic5xyxFBRKFQ0rXJAwYk+W/rWkjhfEHeHfFoYCbYJWrtEKQIBhKpE7QDRVLa3DziASltK1py1KSmSMGR0zuaPxO3YsOyDLiuyhJOoBSgTM4x0G9IJS4pKgFIUFGdPapkDmT4xz8+tcFqSl6ezKiAQQ4kBJ1DodoNBdxr+XOlStMIHdMknaZnMHbxFXRbqurVOgJCYJKlvIkEc4wfp+kRxEaCYSlUg94KJOytO8/sN81QvKbbSghpKAFJ72Vd45MA+v4KDtg+xY3EXTIXKdKoO0+OeXhXL51q8dBQ2prs2wnOcAACT49fvVWWzcJS0G1qWhMhSuQ39Rt9etR63WyhKlOpSZ/loRlQ5+m8x40z2b6dVwp9tntVFJSSQkJM6o5+WPtR7R1y0acaSy52T0KK0g6xpnGcAwSPXnQVq+HIQ+bhMCUJKdszjI59RUZdSpawNRQtCgtQiVAAmSnkfWg46bhT7jyEOodWVKcBJTk5xt7fvVVNXKGzcKWRoAIUMHJjwNVd0HQEtHQqFKUFlSlbyfTOwp/hXw90X2LnT2SW5RLpTJ1DmT0JIEVevYznX3750au0fc0wnUorUAMn9adTa390Cw4ytsq7xC29GqMCMb5NDvlixv1ssKQpkBJ0pVrTJSCRPPJNHd4obu+ZdbaSyjQlrRJOyuRgZg1Ajc2/wAI6W0nU4nJPMSJB849o3peThwkEzABz9OlFLynlBbpWoCAtWDjlHQ4qpLTmomEGcQDnI+gHr50ASSSSTJNStBXDEpsHLpN02ooSlRbG5kx9Kz6bolSpUoHeM/76v8A/qXP/I0ohpxyezQpUbwJpvjAJ41fx/8Akuf+RqtpeCz7QJR2moiTMCPbxoFtIR8+8kFOxHnXCSYk7YFddX2jq1xGpRMVWgMUF0NlAlSoQQBz5bdRHmZrrzDyNCFIMgQBpM7k/rXWBpwFgOfMO8E6SNsnn+eQnXnHTLitR6mr1gi2nGwCttSQdpBFeisv4fsrj+HlX63Xw+GXHNKSNMpKgOXh1rzgQoxiAcAnA966lOZCjME90SRUFSonGw5AbCjuWNwyQHUaJVp3mD5DNcW+oSkrUrEQVkgHn+eNMXvFLjiRh/SEyDCU7QAP0oO8PCQlJKm0JDzZUV5BHemfCOXPPWKd4s7arQ2LBDakalgoCYAJCfATHn9N1rW2dfYf+Gt3FHUklDaCso3iR4+n3FC1/Bl1vQUrCdP8xMEkHvfUEct/CtS+mbO9CbJAWhIIUYBA309MDJOM0a74jdXjQF1cqfbSswkmJ8fPP3qqEuPurUEy5AIKMhKsRzPT60ThPw4v20XYEAqC1qWUhI0npBOY5ydqlandwitsNgKkKBOB+/Ty/tOo1x19vhJsuyYLRCkqOkhQBz1jmeXKu8Xt7Fu8bTYlssLR3tCzCSFHJ1GRiOY/dC6bDKEdmUqQrOpMHMDE70zrS9XAVFx7SSBE6QdISPetnhDzSbK6U62ntNSdCkiTOQTJ/wAw2/asQBTi+alHJO/rTTo0W4QCpEKAkyAd5PnIHtUFnrvtHHlNjulavArBJMGIMRNRYcUSlaiVK/lkJkSobEyR/YVW0tlvPuoZTrS2klahvpBG3icD1pw25t+3tXmFG40pSkDvFH9QMjwMYqxSSndLSkNFISmZP/FsD+ketV1m5RnDyE/MP6kgc/Lr79aN8L2zDihOtv8AqUuE+O+0zOaWbbgg9oULCu6r+mf801EHsHWg6sXCihOlRBTjOKbtH/hOJpfCg+2lCzIiSezOJ3/BQFWDSrbtUuqLmnVEDT189p5UuyFKOjZWkiFECTHpyP5NR058eXDJf60eJXSeIFslAlhHZkSSk5JEbGeR/tgSbdy1faVfIBaOxIJAG2ZG21LGVTJ1gnfXhBmR58/erOvO3LYTcLUVJMpGkDV5eOfGq5q37ls69LA0JSmAEogHJ32qcMb13SAFIkqAhU48elBMujUUhWlMqjBidz40MAY0qgnEHH1oLOJS2tSDqOkkROJ6zVdZHywny/erIZedUUttLWqNRCUkmOtVcbW0socQpChulQgighdWoQpRIgDJ5D/Sq1KlBKlSpQPcaUf8YvwMD4lzH/caRp3jX++r/wD6hz/yNJUBE2z6m+0Sy4W4nUEmPeoUQgQMnJUdvIdabY4l2FoWUh2dCkyHIGZ5RSyHFSVqKd+aEkk+tW4C2zybG5SsjtCgnUkggExHPzNGvu1vFm6t7NxtlQKpSiQIJyDGB+xpdbyphSW0AbJ7NJPPfHUZ+1aTf8Q6OGCy+G7obcbCg5HzTmAOU+tZWMYiFEuEkzkc64TiNh0FcqVUa3CGeHuNJN8gkl0gkOBMJgcp6k+1KW1ypi4S+2yhSUnuoWCUmMwfL9qpa2yXwsrc7MIjOmdz50W1aaXem3eJQ2AoLKVaSdIJGTPMfmKWkh/h3FE2TV28plxfbuJVAcCIAKozGczy5UjcuXK3nLlaH2mlKLiAomBJkZiD+sVy9Q022EsxphBOZzBmavd8UN1aoY7PSEJSmdU7ADp4Vi8uXWTpqcePe+S6H3LeVtKKdZBGJHjv0296ElSlqX3gCsEqJ58/0pm7at0Nj4d3tIVkDkOv2pe3b7V9CI1ScjqK6XrpiKkkLJBIIMg1Yq1LBCShSQPl8Bv9KZLHwF60q40LTqCtPIieeJ+ldDfx92tNvutRKG4gK3Mb71FXtluWSXHAdSl4BSkmc7T4gT7GhXyy4UqUFYJkqBGozy+/rRru2ueEXaEutlpYb1jviYMiQRH70O/f7fsUK0BLSNKVoGV9J+0+HhUzvTVYvLBQeQ28wkwglaCATzGRByNvCtex4tauXBu+JoQ8+5E6mhAUAEg9Nh6E0vxXjqeJ2oZVblsB0OKhwSrBHTxpNlI7LvrlLaQoIVhJJPrO/gfarLhmuLBST2aUqSUSpKUzBG85JHPPtQHG8duSpaFzBnOrofzNaPBrVq5uQ3duLYaKdSFatOcAR1Pp061nqWppelRSpO2NiAfY88jnzqS7cAASDMmetMtL7ZCklRSs7T8pMcx/xffzrr1g42x2+khsgESQcHahWhQLhPaL0IzKomMVrE0VhYQpTmhIIGdRkE/3g1V8odHbaUb94IJB/wBKZQu3Zu2glxtbWSouIJGRzEH7VONv2l3dtK4e2lCC2ApKEae9J5R5Uv0ETC0lfaALAyCInyj+1NqsFusfEgtICgpUa8Y3Ax+SKTEIIMhRHLl60b4t9LOhKkdkoEaNIMe/3qKJw69PD3VlbalhaU90K07KSoHY9PrQ765N9crf0BB0pGmeiQMe1Et3mW7U62ytzUcz8ojpSiVlKSAEweqQatgrUoiVJOChExEmR9jTVgu1SUi6IADknuTjHgfGoEaldhOiZOqdox71cNoIBL7Y8CFftQeh/jizZtuKNvNAhVwkqWOUjE15qpUoOjcV6TjrQY4WvQo5ugCTue6vJ6k8zzqVKzfManivNVKlStMpUqVKC5JbSgoUQVCTB8SKoSSSSZJ3JqVKC4/2Kv8AMP1qlSpQdR8w8cVe2uHbV9LzC9DiZhUTGIqVKCXFw5cudo8oFURhIH0FHsrxdhcIuGUIU42O7rkiSN996lSgYvuJP8UV8XcpbLjRQhICcR3jkVnvgJfcA2CiPrUqUFUqKVSP9ab7EFsAqURLg3/4UyPqTUqUAmHFsup7NZTsrwkCQYpq8aTquVgQUaTA2UTOTUqUCKyRA1GCBiapUqUF3cOq3wYGdgKLdJDLhQjAMg+MKI/QVKlAvUBifGpUoJVlpASgj+pMn3I/SpUoK1t8BtWbmzvFPtpWWi3oJG0kg1KlFjM4i2lriN022NKEPLSkdACa9hwb+FuG3nCba4fS6XHEalELipUo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8" name="Picture 12" descr="File:Collusion (694309519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4273268" cy="3651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797152"/>
            <a:ext cx="626469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Impact</a:t>
            </a:r>
          </a:p>
          <a:p>
            <a:r>
              <a:rPr lang="en-US" dirty="0"/>
              <a:t>Our approach ensures that potential homebuyers and sellers have access to accurate information that will enable them to make data-driven decisions.</a:t>
            </a:r>
          </a:p>
        </p:txBody>
      </p:sp>
      <p:pic>
        <p:nvPicPr>
          <p:cNvPr id="8194" name="Picture 2" descr="Hands of young woman holding model hou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404664"/>
            <a:ext cx="5243967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76672"/>
            <a:ext cx="7380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>
                <a:solidFill>
                  <a:prstClr val="black"/>
                </a:solidFill>
              </a:rPr>
              <a:t>Exploring the Dataset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412776"/>
            <a:ext cx="23762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 Collection</a:t>
            </a:r>
          </a:p>
          <a:p>
            <a:r>
              <a:rPr lang="en-US" dirty="0"/>
              <a:t>We collected housing data from various sources including publicly available data, third-party agencies and private real estate companies.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7824" y="2636912"/>
            <a:ext cx="28083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 Preprocessing</a:t>
            </a:r>
          </a:p>
          <a:p>
            <a:r>
              <a:rPr lang="en-US" dirty="0"/>
              <a:t>Using Python, we cleaned and merged our data through a number of techniques like data normalization and data transformation.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6176" y="3534013"/>
            <a:ext cx="26642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 Visualization</a:t>
            </a:r>
          </a:p>
          <a:p>
            <a:r>
              <a:rPr lang="en-US" dirty="0"/>
              <a:t>To help us better understand key trends and patterns in the data, we explored them through visualizations like histograms and </a:t>
            </a:r>
            <a:r>
              <a:rPr lang="en-US" dirty="0" err="1"/>
              <a:t>scatterplots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1052736"/>
            <a:ext cx="62646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Feature Selection and </a:t>
            </a:r>
            <a:r>
              <a:rPr lang="en-US" sz="2800" b="1" dirty="0" err="1"/>
              <a:t>Engineeringture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1.    </a:t>
            </a:r>
            <a:r>
              <a:rPr lang="en-US" sz="2400" b="1" dirty="0"/>
              <a:t>Selection</a:t>
            </a:r>
          </a:p>
          <a:p>
            <a:r>
              <a:rPr lang="en-US" dirty="0"/>
              <a:t>Through trial and error, we identified the most significant features for predicting home prices such as location, square footage and number of bedrooms.   </a:t>
            </a:r>
          </a:p>
          <a:p>
            <a:endParaRPr lang="en-US" dirty="0"/>
          </a:p>
          <a:p>
            <a:r>
              <a:rPr lang="en-US" sz="2400" b="1" dirty="0"/>
              <a:t>2.    Feature Engineering</a:t>
            </a:r>
          </a:p>
          <a:p>
            <a:r>
              <a:rPr lang="en-US" dirty="0"/>
              <a:t>We also created new features like distance from nearest transportation hub, weather conditions and employment opportunities to improve model accuracy.</a:t>
            </a:r>
          </a:p>
          <a:p>
            <a:endParaRPr lang="en-US" dirty="0"/>
          </a:p>
          <a:p>
            <a:r>
              <a:rPr lang="en-US" sz="2400" b="1" dirty="0"/>
              <a:t>3.    Normalization and Scaling</a:t>
            </a:r>
          </a:p>
          <a:p>
            <a:r>
              <a:rPr lang="en-US" dirty="0"/>
              <a:t>To ensure that features were on the same scale, we used various techniques like standardization and min-max normalization.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340768"/>
            <a:ext cx="78488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Model Selection and Training</a:t>
            </a:r>
          </a:p>
          <a:p>
            <a:endParaRPr lang="en-US" sz="2800" b="1" dirty="0"/>
          </a:p>
          <a:p>
            <a:r>
              <a:rPr lang="en-US" sz="2000" b="1" dirty="0"/>
              <a:t>Linear Regression</a:t>
            </a:r>
          </a:p>
          <a:p>
            <a:r>
              <a:rPr lang="en-US" dirty="0"/>
              <a:t>Simple yet powerful, linear regression is a good starting point for predicting home prices.</a:t>
            </a:r>
          </a:p>
          <a:p>
            <a:endParaRPr lang="en-US" dirty="0"/>
          </a:p>
          <a:p>
            <a:r>
              <a:rPr lang="en-US" sz="2000" b="1" dirty="0"/>
              <a:t>K-Nearest Neighbor</a:t>
            </a:r>
          </a:p>
          <a:p>
            <a:r>
              <a:rPr lang="en-US" dirty="0"/>
              <a:t>This algorithm is best suited for small datasets, where we can use distance metrics to calculate the similarity between data points.</a:t>
            </a:r>
          </a:p>
          <a:p>
            <a:endParaRPr lang="en-US" dirty="0"/>
          </a:p>
          <a:p>
            <a:r>
              <a:rPr lang="en-US" sz="2000" b="1" dirty="0"/>
              <a:t>Random Forest</a:t>
            </a:r>
          </a:p>
          <a:p>
            <a:r>
              <a:rPr lang="en-US" dirty="0"/>
              <a:t>One of the most popular algorithms for regression, random forest can help us overcome the challenges of </a:t>
            </a:r>
            <a:r>
              <a:rPr lang="en-US" dirty="0" err="1"/>
              <a:t>overfitting</a:t>
            </a:r>
            <a:r>
              <a:rPr lang="en-US" dirty="0"/>
              <a:t> and </a:t>
            </a:r>
            <a:r>
              <a:rPr lang="en-US" dirty="0" err="1"/>
              <a:t>multicollinearity</a:t>
            </a:r>
            <a:r>
              <a:rPr lang="en-US" dirty="0"/>
              <a:t> in a big dataset.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79512" y="2348880"/>
            <a:ext cx="360040" cy="216024"/>
          </a:xfrm>
          <a:prstGeom prst="rightArrow">
            <a:avLst>
              <a:gd name="adj1" fmla="val 50000"/>
              <a:gd name="adj2" fmla="val 45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79512" y="3429000"/>
            <a:ext cx="360040" cy="216024"/>
          </a:xfrm>
          <a:prstGeom prst="rightArrow">
            <a:avLst>
              <a:gd name="adj1" fmla="val 50000"/>
              <a:gd name="adj2" fmla="val 45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9512" y="4653136"/>
            <a:ext cx="360040" cy="216024"/>
          </a:xfrm>
          <a:prstGeom prst="rightArrow">
            <a:avLst>
              <a:gd name="adj1" fmla="val 50000"/>
              <a:gd name="adj2" fmla="val 45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76672"/>
            <a:ext cx="711053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Model Evaluation and Fine-Tuning </a:t>
            </a:r>
            <a:endParaRPr lang="en-US" dirty="0"/>
          </a:p>
          <a:p>
            <a:r>
              <a:rPr lang="en-US" sz="2400" dirty="0"/>
              <a:t>Merits for performance evaluation</a:t>
            </a:r>
          </a:p>
          <a:p>
            <a:r>
              <a:rPr lang="en-US" sz="5400" b="1" dirty="0"/>
              <a:t>.</a:t>
            </a:r>
            <a:r>
              <a:rPr lang="en-US" sz="1600" b="1" dirty="0"/>
              <a:t>focus on the predictive capability of  a model  rather than how fast it takes to classify or built </a:t>
            </a:r>
            <a:r>
              <a:rPr lang="en-US" sz="1600" b="1" dirty="0" err="1"/>
              <a:t>models,scalability,etc</a:t>
            </a:r>
            <a:r>
              <a:rPr lang="en-US" sz="1600" b="1" dirty="0"/>
              <a:t>..</a:t>
            </a:r>
            <a:endParaRPr lang="en-US" sz="54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2400" b="1" dirty="0"/>
              <a:t>Evaluation Metrics</a:t>
            </a:r>
          </a:p>
          <a:p>
            <a:r>
              <a:rPr lang="en-US" dirty="0"/>
              <a:t>Accuracy, root mean squared error and R-squared are typical metrics for regression models that help us evaluate the performance of our model.</a:t>
            </a:r>
          </a:p>
          <a:p>
            <a:endParaRPr lang="en-US" b="1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971600" y="26369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          PREDICTED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ACTUAL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-yes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Class-no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Class-yes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</a:t>
                      </a:r>
                      <a:r>
                        <a:rPr lang="en-US" baseline="0" dirty="0"/>
                        <a:t>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b: 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Class-no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c:FP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d:</a:t>
                      </a:r>
                      <a:r>
                        <a:rPr lang="en-US" baseline="0" dirty="0"/>
                        <a:t> TN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3068960"/>
            <a:ext cx="68407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Fine-Tuning Parameters</a:t>
            </a:r>
          </a:p>
          <a:p>
            <a:r>
              <a:rPr lang="en-US" dirty="0"/>
              <a:t>We fine-tuned the parameters of our models to optimize their performance and avoid </a:t>
            </a:r>
            <a:r>
              <a:rPr lang="en-US" dirty="0" err="1"/>
              <a:t>overfitting</a:t>
            </a:r>
            <a:r>
              <a:rPr lang="en-US" dirty="0"/>
              <a:t> through techniques like cross-validation, regularization and grid search.</a:t>
            </a:r>
          </a:p>
        </p:txBody>
      </p:sp>
      <p:sp>
        <p:nvSpPr>
          <p:cNvPr id="4098" name="AutoShape 2" descr="PA230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PA230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PA230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PA230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PA230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AutoShape 12" descr="PA230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AutoShape 14" descr="data:image/jpeg;base64,/9j/4AAQSkZJRgABAQAAAQABAAD/2wBDABQODxIPDRQSEBIXFRQYHjIhHhwcHj0sLiQySUBMS0dARkVQWnNiUFVtVkVGZIhlbXd7gYKBTmCNl4x9lnN+gXz/2wBDARUXFx4aHjshITt8U0ZTfHx8fHx8fHx8fHx8fHx8fHx8fHx8fHx8fHx8fHx8fHx8fHx8fHx8fHx8fHx8fHx8fHz/wAARCACpANIDASIAAhEBAxEB/8QAGwABAAIDAQEAAAAAAAAAAAAAAAEDAgUGBAf/xAAuEAACAgEDAwMCBgIDAAAAAAAAAQIRAwQSIQUxQRNRYSIyBiNxgaHBFDRSkbH/xAAVAQEBAAAAAAAAAAAAAAAAAAAAAf/EABYRAQEBAAAAAAAAAAAAAAAAAAABIf/aAAwDAQACEQMRAD8A7MAAAAAAAAAAAAAAAAAAAAAAAAAAAAAAAAAAAAAAAAAAAAAAAAAAAAAAAAAAAAAAAAAAAAAAAAAEAAFAAAAAAABAAAAAFAAAAAAAAAAAAAQAAUAAQAAAABQABAAAAxyTjjhKc3UYq2/Yk034o1EsPTNsHTyTUf7/AKFGu6l1vUajdHST9LHdWvuf7+DzdO69l0V+tJ5Mf/Fu238GkxTnju3wPUUknVNfavLIO40P4g02q4yL0Zt0ou3f8G3Pl8ZywzUk3vfn2Oj6R+IHjfo528lu3OU+xR1oK8OfFnjuw5Izj7xdlgAAFAAAAAAAAAAAAAQAAAABQABAIJIAM13VdHDXaf05unF7ov5NgzzahfSwPn/UcEtLmeGS5T7+6PHupt/sjp+raL18iyXU0q/U53Lp5Y2oyi1z5AQa5Tdy9ya8RdRXd+5VTrjyzOE1bT+1fyBtOm9Yz6NxqbjhT+2vuO10WvxazEpwe23W1tWfOW0/zKv2R6NJqMmDPHM5PdF38AfQtRqcOlx78+RQj8+TUZPxNgUvy8GSUE6cm6OY1uvy6zUynmnvalx7V8GCyxnJNvbFvlImjvNB1LT6+LeCT3R7xfdHrPnmGWTFmUsE2nHlSTo6fpPXoajZh1P05are+zf9FG8ABQAAAAAAAQAAAABQABAAAEMpyRtFxi0BqdXp7vg0mr0qb+pdjq8mO0a7U6VO+AON1Gmljkvb4PIoNpXds6bU6Vxb4NXl02xfSuEnwBroOXqKr4fBdbS3KnT89hjgoRjbpvu/YycEsripXF9n4YGLbtOu/iyVKnzdNexH1NuDf2+GQ3OS3Px5A9Hq7ko0k49q70WPbJp4m0m6e7w/1PLb4k41z2RZDK1Ha/sl8EG86Z13Lo2sGe8uO+HfKXwdVg1GLU41kwzjOL8o+fxcZ4dqjUoK3JPuerQazJotRenyXap2uGWDuwU6TP8A5Onhlqm1yvkuKAAAAAAACAACgACAAAIBJAGLRTOFl7MWgNZqNOnfBqNZp/TjKT7Lk6WcLNV1bA5aPMoq3sZBxs8m6cn7k3F4UkvrT5+TGSpttdv5MYvbXP8A2UW5VBRhKDt19XhpkONZEk1T8+Ccc4KM4yjbl2fsPoeFqn6if7MCKk7i29sedt/+GUVkeNy7qHCl2oxlGD21K1dP3Qk1uajJv5YGU80na4Tfei7Sp7kzzwhbs9+kx7ppAdj0b/Qj+rPeebQY/S0mOPmrPSUAAAAAAAAAAAAAAAEAgkAQQyQBXJHlzx+lnsaKcsLTA4zqmijDJOeJVfNI1cocpHXa7S7r4Of1OlcZXQGu4XL4LIZtrbpW/JEoNL9yPSbntjT44AseRRg0sae7s33RXGNsyScq3dy2ELAnFC2bvpOl35U2uEeLS6dya4Ok0GFY4KkEbPH2RYVwXBYFAAAABQAAAAAAAAABAAAEAAAYSVmZDA8mbEpI1mq0SknwbxxspniTA47VaFxvg8TxfmPfF9vDo7HPpFJPg1mfptvhAaWGnfserDp+aSs92Ppsr5ujY6fQqFcBFOi0lU2jb4obUjHHiUV2PRGNASkZkIkKAAAACgAAAAAAAAAAAAIBBIAgEgDGiGjIAVuFmDxJ+C+iKAoWFLwZqFFlCgIUSaJAAkAAAAAAKAAAAAAAAAAAAAgAAAAAAAKBBIIIBIKAAAAAAAAAAAA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2" name="AutoShape 16" descr="data:image/jpeg;base64,/9j/4AAQSkZJRgABAQAAAQABAAD/2wBDABQODxIPDRQSEBIXFRQYHjIhHhwcHj0sLiQySUBMS0dARkVQWnNiUFVtVkVGZIhlbXd7gYKBTmCNl4x9lnN+gXz/2wBDARUXFx4aHjshITt8U0ZTfHx8fHx8fHx8fHx8fHx8fHx8fHx8fHx8fHx8fHx8fHx8fHx8fHx8fHx8fHx8fHx8fHz/wAARCACpANIDASIAAhEBAxEB/8QAGwABAAIDAQEAAAAAAAAAAAAAAAEDAgUGBAf/xAAuEAACAgEDAwMCBgIDAAAAAAAAAQIRAwQSIQUxQRNRYSIyBiNxgaHBFDRSkbH/xAAVAQEBAAAAAAAAAAAAAAAAAAAAAf/EABYRAQEBAAAAAAAAAAAAAAAAAAABIf/aAAwDAQACEQMRAD8A7MAAAAAAAAAAAAAAAAAAAAAAAAAAAAAAAAAAAAAAAAAAAAAAAAAAAAAAAAAAAAAAAAAAAAAAAAAEAAFAAAAAAABAAAAAFAAAAAAAAAAAAAQAAUAAQAAAABQABAAAAxyTjjhKc3UYq2/Yk034o1EsPTNsHTyTUf7/AKFGu6l1vUajdHST9LHdWvuf7+DzdO69l0V+tJ5Mf/Fu238GkxTnju3wPUUknVNfavLIO40P4g02q4yL0Zt0ou3f8G3Pl8ZywzUk3vfn2Oj6R+IHjfo528lu3OU+xR1oK8OfFnjuw5Izj7xdlgAAFAAAAAAAAAAAAAQAAAABQABAIJIAM13VdHDXaf05unF7ov5NgzzahfSwPn/UcEtLmeGS5T7+6PHupt/sjp+raL18iyXU0q/U53Lp5Y2oyi1z5AQa5Tdy9ya8RdRXd+5VTrjyzOE1bT+1fyBtOm9Yz6NxqbjhT+2vuO10WvxazEpwe23W1tWfOW0/zKv2R6NJqMmDPHM5PdF38AfQtRqcOlx78+RQj8+TUZPxNgUvy8GSUE6cm6OY1uvy6zUynmnvalx7V8GCyxnJNvbFvlImjvNB1LT6+LeCT3R7xfdHrPnmGWTFmUsE2nHlSTo6fpPXoajZh1P05are+zf9FG8ABQAAAAAAAQAAAABQABAAAEMpyRtFxi0BqdXp7vg0mr0qb+pdjq8mO0a7U6VO+AON1Gmljkvb4PIoNpXds6bU6Vxb4NXl02xfSuEnwBroOXqKr4fBdbS3KnT89hjgoRjbpvu/YycEsripXF9n4YGLbtOu/iyVKnzdNexH1NuDf2+GQ3OS3Px5A9Hq7ko0k49q70WPbJp4m0m6e7w/1PLb4k41z2RZDK1Ha/sl8EG86Z13Lo2sGe8uO+HfKXwdVg1GLU41kwzjOL8o+fxcZ4dqjUoK3JPuerQazJotRenyXap2uGWDuwU6TP8A5Onhlqm1yvkuKAAAAAAACAACgACAAAIBJAGLRTOFl7MWgNZqNOnfBqNZp/TjKT7Lk6WcLNV1bA5aPMoq3sZBxs8m6cn7k3F4UkvrT5+TGSpttdv5MYvbXP8A2UW5VBRhKDt19XhpkONZEk1T8+Ccc4KM4yjbl2fsPoeFqn6if7MCKk7i29sedt/+GUVkeNy7qHCl2oxlGD21K1dP3Qk1uajJv5YGU80na4Tfei7Sp7kzzwhbs9+kx7ppAdj0b/Qj+rPeebQY/S0mOPmrPSUAAAAAAAAAAAAAAAEAgkAQQyQBXJHlzx+lnsaKcsLTA4zqmijDJOeJVfNI1cocpHXa7S7r4Of1OlcZXQGu4XL4LIZtrbpW/JEoNL9yPSbntjT44AseRRg0sae7s33RXGNsyScq3dy2ELAnFC2bvpOl35U2uEeLS6dya4Ok0GFY4KkEbPH2RYVwXBYFAAAABQAAAAAAAAABAAAEAAAYSVmZDA8mbEpI1mq0SknwbxxspniTA47VaFxvg8TxfmPfF9vDo7HPpFJPg1mfptvhAaWGnfserDp+aSs92Ppsr5ujY6fQqFcBFOi0lU2jb4obUjHHiUV2PRGNASkZkIkKAAAACgAAAAAAAAAAAAIBBIAgEgDGiGjIAVuFmDxJ+C+iKAoWFLwZqFFlCgIUSaJAAkAAAAAAKAAAAAAAAAAAAAgAAAAAAAKBBIIIBIKAAAAAAAAAAAA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AutoShape 18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BQODxIPDRQSEBIXFRQYHjIhHhwcHj0sLiQySUBMS0dARkVQWnNiUFVtVkVGZIhlbXd7gYKBTmCNl4x9lnN+gXz/2wBDARUXFx4aHjshITt8U0ZTfHx8fHx8fHx8fHx8fHx8fHx8fHx8fHx8fHx8fHx8fHx8fHx8fHx8fHx8fHx8fHx8fHz/wAARCACpANIDASIAAhEBAxEB/8QAGwABAAEFAQAAAAAAAAAAAAAAAAECAwQFBgf/xAAuEAACAgEDAwMCBgIDAAAAAAAAAQIRAwQSIQUxQRNRYSIyBiNxgaHBFDRSkbH/xAAVAQEBAAAAAAAAAAAAAAAAAAAAAf/EABYRAQEBAAAAAAAAAAAAAAAAAAABIf/aAAwDAQACEQMRAD8A7MAAAAAAAAAAAAAAAAAAAAAAAAAAAAAAAAAAAAAAAAAAAAAAAAAAAAAAAAAAAAAAAAAAAAAAAEAAgkAFAAAAABAAIAAAkAFAAAAAAAAAAAQACCQAUQACAAAJABRAAIAAAkoyTjjhKc3UYq2/YqNN+KNRLD0zbB08k1H+/wChRrupdb1Go3R0k/Sx3Vr7n+/gxundey6K/Wk8mP8A4t22/g0mKc8d2+B6ikk6pr7V5ZB2+h6/ptVxkXozbpRdu/4NueYRnLDNSTe9+fY6PpH4geN+jnbyW7c5T7FHWAt4c+LPHdhyRnH3i7LgEgAoAAAAAAAAAACAAQAABIAKIABAAABmu6ro4a7T+nN04vdF/JsGY2oX0sDz/qOCWlzPDJcp9/dGHupt/sjp+raL18iyXU0q/U53Lp5Y2oyi1z5AQa5Tdy9ya8RdRXd+5ap1x5ZXCatp/av5A2nTesZ9G41Nxwp/bX3HaaPXYtZiU4Pbbra2rPOm0/zKv2RkaTUZMGeOZye6Lv4A9B1Gpw6XHvz5FCPz5NRk/EuBS/LwZJQTpybo5nW6/LrNTKeae9qXHtXwULLGck29sW+UiaO70HUdPr4t4ZfVHvF90ZZ57hlkxZlLBNpx5Uk6Om6V12Go2YdT9OWq3vs3/RRvQAUAAAAAEAAgAACQAUQACAAADLOSNovFLQGp1enu+DSavSpv6l2OryY7RrtTpU74A43UaaWOS9vgxFBtK7tnTanSuLfBq8um2L6Vwk+ANdBy9RVfD4L1tLcqdPz2GOChGNum+79ipwSyuKlcX2fhgUtu067+LJUqfN017EfU24N/b4ZDc5Lc/HkDI9XclGknHtXei49smnibSbp7vD/UxbfEnGueyLkMrUdr+yXwQbzpnXMujawZ7y474d8pfB1WDUYtTjWTDOM4vyjz+LjPDtUalBW5J9zK0GsyaLUXp8l2qdrhlg7sFjSZ/wDI08MtU2uV8l8oAAAAAIABBIAKIABAAAAAAUtFmcLL7KWgNZqNOnfBqNZp/TjKT7Lk6WcLNV1bA5aPMoq3sZBxs8m6cn7k3F4UkvrT5+SmSpttdv5KYvbXP/ZRdyqCjCUHbr6vDTIcayJJqn58E45wUZxlG3Ls/YfQ8LVP1E/2YEVJ3Ft7Y87b/wDCqKyPG5d1DhS7UUyjB7alaun7oSa3NRk38sCqeaTtcJvvRe0qe5Mx4Qt2Z+kx7ppAdj0b/Qj+rM8xtBj9LSY4+asySgAAAAAAAAAAAAAgAEAAACGSALckYueP0szGizlhaYHGdU0UYZJzxKr5pGrlDlI67XaXdfBz+p0rjK6A13C5fBchm2tulb8kSg0v3I9Jue2NPjgC48ijBpY093Zvui3GNsqScq3dy7CFgTihbN30nS78qbXCMLS6dya4Ok0GFY4KkEbPH2RWUQXBWFAABIAKAAAAAAAAIABAAAAAACiSsrIYGJmxKSNZqtEpJ8G8cbLM8SYHHarQuN8GE8X5j3xfbw6Oxz6RST4NZn6bb4QGlhp37GVh0/NJWZ2Ppsr5ujY6fQqFcBFnRaSqbRt8UNqRTjxKK7GRGNASkVBAKAACQAUAAAAAAAAAABAAIAAAAACKIaKgBbcLKHiT8F+iKAsLCl4K1Ci5QoCFEmiQAAAAAASACgAAAAAAAAAAIABAAAAAASACiAAQASCgAAAAAAAAAAAA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0"/>
            <a:ext cx="4499992" cy="29154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5576" y="4725144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Compare Models</a:t>
            </a:r>
          </a:p>
          <a:p>
            <a:r>
              <a:rPr lang="en-US" dirty="0"/>
              <a:t>We compared the performance of different models to understand which ones are best suited for predicting house prices.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629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Algerian</vt:lpstr>
      <vt:lpstr>Arial</vt:lpstr>
      <vt:lpstr>Calibri</vt:lpstr>
      <vt:lpstr>Office Theme</vt:lpstr>
      <vt:lpstr>Predicting House Prices using Machine Learning IBM AI  GROUP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ECELAB5</dc:creator>
  <cp:lastModifiedBy>Srinidhi M</cp:lastModifiedBy>
  <cp:revision>12</cp:revision>
  <dcterms:created xsi:type="dcterms:W3CDTF">2023-09-30T06:31:14Z</dcterms:created>
  <dcterms:modified xsi:type="dcterms:W3CDTF">2023-09-30T13:37:37Z</dcterms:modified>
</cp:coreProperties>
</file>