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DA SWAMINATHAN" userId="c72598a77cddaf94" providerId="LiveId" clId="{F3AF1C90-2233-48AC-9EB7-48F1DC778159}"/>
    <pc:docChg chg="undo custSel addSld delSld modSld">
      <pc:chgData name="SHARADA SWAMINATHAN" userId="c72598a77cddaf94" providerId="LiveId" clId="{F3AF1C90-2233-48AC-9EB7-48F1DC778159}" dt="2023-10-31T16:52:10.535" v="648" actId="2711"/>
      <pc:docMkLst>
        <pc:docMk/>
      </pc:docMkLst>
      <pc:sldChg chg="modSp mod">
        <pc:chgData name="SHARADA SWAMINATHAN" userId="c72598a77cddaf94" providerId="LiveId" clId="{F3AF1C90-2233-48AC-9EB7-48F1DC778159}" dt="2023-10-31T16:48:58.961" v="615" actId="113"/>
        <pc:sldMkLst>
          <pc:docMk/>
          <pc:sldMk cId="47273285" sldId="258"/>
        </pc:sldMkLst>
        <pc:spChg chg="mod">
          <ac:chgData name="SHARADA SWAMINATHAN" userId="c72598a77cddaf94" providerId="LiveId" clId="{F3AF1C90-2233-48AC-9EB7-48F1DC778159}" dt="2023-10-31T16:48:58.961" v="615" actId="113"/>
          <ac:spMkLst>
            <pc:docMk/>
            <pc:sldMk cId="47273285" sldId="258"/>
            <ac:spMk id="2" creationId="{7C479691-5E2C-C1F1-35C2-EDF8256609BF}"/>
          </ac:spMkLst>
        </pc:spChg>
        <pc:spChg chg="mod">
          <ac:chgData name="SHARADA SWAMINATHAN" userId="c72598a77cddaf94" providerId="LiveId" clId="{F3AF1C90-2233-48AC-9EB7-48F1DC778159}" dt="2023-10-31T16:32:20.592" v="44" actId="14100"/>
          <ac:spMkLst>
            <pc:docMk/>
            <pc:sldMk cId="47273285" sldId="258"/>
            <ac:spMk id="4" creationId="{6C533783-F1A4-1AC0-D1C5-840F72C64CCF}"/>
          </ac:spMkLst>
        </pc:spChg>
      </pc:sldChg>
      <pc:sldChg chg="addSp modSp mod">
        <pc:chgData name="SHARADA SWAMINATHAN" userId="c72598a77cddaf94" providerId="LiveId" clId="{F3AF1C90-2233-48AC-9EB7-48F1DC778159}" dt="2023-10-31T16:49:08.335" v="616" actId="113"/>
        <pc:sldMkLst>
          <pc:docMk/>
          <pc:sldMk cId="3707583106" sldId="259"/>
        </pc:sldMkLst>
        <pc:spChg chg="mod">
          <ac:chgData name="SHARADA SWAMINATHAN" userId="c72598a77cddaf94" providerId="LiveId" clId="{F3AF1C90-2233-48AC-9EB7-48F1DC778159}" dt="2023-10-31T16:49:08.335" v="616" actId="113"/>
          <ac:spMkLst>
            <pc:docMk/>
            <pc:sldMk cId="3707583106" sldId="259"/>
            <ac:spMk id="2" creationId="{A10EAC10-35B9-5182-4C6F-C847D9399CF9}"/>
          </ac:spMkLst>
        </pc:spChg>
        <pc:spChg chg="add mod">
          <ac:chgData name="SHARADA SWAMINATHAN" userId="c72598a77cddaf94" providerId="LiveId" clId="{F3AF1C90-2233-48AC-9EB7-48F1DC778159}" dt="2023-10-31T16:38:40.026" v="281" actId="113"/>
          <ac:spMkLst>
            <pc:docMk/>
            <pc:sldMk cId="3707583106" sldId="259"/>
            <ac:spMk id="4" creationId="{80BE30E3-8BB8-97F6-AEB9-25E2A5DDD96D}"/>
          </ac:spMkLst>
        </pc:spChg>
      </pc:sldChg>
      <pc:sldChg chg="addSp modSp new mod">
        <pc:chgData name="SHARADA SWAMINATHAN" userId="c72598a77cddaf94" providerId="LiveId" clId="{F3AF1C90-2233-48AC-9EB7-48F1DC778159}" dt="2023-10-31T16:49:16.140" v="617" actId="113"/>
        <pc:sldMkLst>
          <pc:docMk/>
          <pc:sldMk cId="4188657856" sldId="260"/>
        </pc:sldMkLst>
        <pc:spChg chg="mod">
          <ac:chgData name="SHARADA SWAMINATHAN" userId="c72598a77cddaf94" providerId="LiveId" clId="{F3AF1C90-2233-48AC-9EB7-48F1DC778159}" dt="2023-10-31T16:49:16.140" v="617" actId="113"/>
          <ac:spMkLst>
            <pc:docMk/>
            <pc:sldMk cId="4188657856" sldId="260"/>
            <ac:spMk id="2" creationId="{ED81D10B-FC71-2FCE-A930-F3DF912C0264}"/>
          </ac:spMkLst>
        </pc:spChg>
        <pc:spChg chg="add mod">
          <ac:chgData name="SHARADA SWAMINATHAN" userId="c72598a77cddaf94" providerId="LiveId" clId="{F3AF1C90-2233-48AC-9EB7-48F1DC778159}" dt="2023-10-31T16:39:03.939" v="297" actId="113"/>
          <ac:spMkLst>
            <pc:docMk/>
            <pc:sldMk cId="4188657856" sldId="260"/>
            <ac:spMk id="4" creationId="{7358A987-6EB8-0B76-7F4B-6B0D0489CDE4}"/>
          </ac:spMkLst>
        </pc:spChg>
      </pc:sldChg>
      <pc:sldChg chg="addSp modSp new mod">
        <pc:chgData name="SHARADA SWAMINATHAN" userId="c72598a77cddaf94" providerId="LiveId" clId="{F3AF1C90-2233-48AC-9EB7-48F1DC778159}" dt="2023-10-31T16:49:27.926" v="618" actId="113"/>
        <pc:sldMkLst>
          <pc:docMk/>
          <pc:sldMk cId="2823933266" sldId="261"/>
        </pc:sldMkLst>
        <pc:spChg chg="mod">
          <ac:chgData name="SHARADA SWAMINATHAN" userId="c72598a77cddaf94" providerId="LiveId" clId="{F3AF1C90-2233-48AC-9EB7-48F1DC778159}" dt="2023-10-31T16:49:27.926" v="618" actId="113"/>
          <ac:spMkLst>
            <pc:docMk/>
            <pc:sldMk cId="2823933266" sldId="261"/>
            <ac:spMk id="2" creationId="{0FBD0D52-BA1B-A440-304C-373C37B15054}"/>
          </ac:spMkLst>
        </pc:spChg>
        <pc:spChg chg="add mod">
          <ac:chgData name="SHARADA SWAMINATHAN" userId="c72598a77cddaf94" providerId="LiveId" clId="{F3AF1C90-2233-48AC-9EB7-48F1DC778159}" dt="2023-10-31T16:38:32.993" v="279" actId="113"/>
          <ac:spMkLst>
            <pc:docMk/>
            <pc:sldMk cId="2823933266" sldId="261"/>
            <ac:spMk id="4" creationId="{324492EF-2F36-9F8E-2C53-CF971D5CE9F3}"/>
          </ac:spMkLst>
        </pc:spChg>
      </pc:sldChg>
      <pc:sldChg chg="addSp modSp new mod">
        <pc:chgData name="SHARADA SWAMINATHAN" userId="c72598a77cddaf94" providerId="LiveId" clId="{F3AF1C90-2233-48AC-9EB7-48F1DC778159}" dt="2023-10-31T16:49:36.142" v="620" actId="404"/>
        <pc:sldMkLst>
          <pc:docMk/>
          <pc:sldMk cId="1809804952" sldId="262"/>
        </pc:sldMkLst>
        <pc:spChg chg="mod">
          <ac:chgData name="SHARADA SWAMINATHAN" userId="c72598a77cddaf94" providerId="LiveId" clId="{F3AF1C90-2233-48AC-9EB7-48F1DC778159}" dt="2023-10-31T16:49:36.142" v="620" actId="404"/>
          <ac:spMkLst>
            <pc:docMk/>
            <pc:sldMk cId="1809804952" sldId="262"/>
            <ac:spMk id="2" creationId="{33D40243-049A-61DA-4D28-DD25684B1E05}"/>
          </ac:spMkLst>
        </pc:spChg>
        <pc:spChg chg="add mod">
          <ac:chgData name="SHARADA SWAMINATHAN" userId="c72598a77cddaf94" providerId="LiveId" clId="{F3AF1C90-2233-48AC-9EB7-48F1DC778159}" dt="2023-10-31T16:40:33.199" v="329" actId="2711"/>
          <ac:spMkLst>
            <pc:docMk/>
            <pc:sldMk cId="1809804952" sldId="262"/>
            <ac:spMk id="4" creationId="{C51BAC2D-36AB-D4FB-C897-D07A9C91258A}"/>
          </ac:spMkLst>
        </pc:spChg>
      </pc:sldChg>
      <pc:sldChg chg="addSp modSp new mod">
        <pc:chgData name="SHARADA SWAMINATHAN" userId="c72598a77cddaf94" providerId="LiveId" clId="{F3AF1C90-2233-48AC-9EB7-48F1DC778159}" dt="2023-10-31T16:49:43.679" v="621" actId="113"/>
        <pc:sldMkLst>
          <pc:docMk/>
          <pc:sldMk cId="2223394238" sldId="263"/>
        </pc:sldMkLst>
        <pc:spChg chg="mod">
          <ac:chgData name="SHARADA SWAMINATHAN" userId="c72598a77cddaf94" providerId="LiveId" clId="{F3AF1C90-2233-48AC-9EB7-48F1DC778159}" dt="2023-10-31T16:49:43.679" v="621" actId="113"/>
          <ac:spMkLst>
            <pc:docMk/>
            <pc:sldMk cId="2223394238" sldId="263"/>
            <ac:spMk id="2" creationId="{5F562605-2A96-6EBE-BEFD-26A86F0B4063}"/>
          </ac:spMkLst>
        </pc:spChg>
        <pc:spChg chg="add mod">
          <ac:chgData name="SHARADA SWAMINATHAN" userId="c72598a77cddaf94" providerId="LiveId" clId="{F3AF1C90-2233-48AC-9EB7-48F1DC778159}" dt="2023-10-31T16:41:56.425" v="377" actId="20577"/>
          <ac:spMkLst>
            <pc:docMk/>
            <pc:sldMk cId="2223394238" sldId="263"/>
            <ac:spMk id="4" creationId="{D7B9519B-7347-381B-7865-DDA75ED26C18}"/>
          </ac:spMkLst>
        </pc:spChg>
      </pc:sldChg>
      <pc:sldChg chg="addSp modSp new mod">
        <pc:chgData name="SHARADA SWAMINATHAN" userId="c72598a77cddaf94" providerId="LiveId" clId="{F3AF1C90-2233-48AC-9EB7-48F1DC778159}" dt="2023-10-31T16:49:51.933" v="623" actId="404"/>
        <pc:sldMkLst>
          <pc:docMk/>
          <pc:sldMk cId="1204136971" sldId="264"/>
        </pc:sldMkLst>
        <pc:spChg chg="mod">
          <ac:chgData name="SHARADA SWAMINATHAN" userId="c72598a77cddaf94" providerId="LiveId" clId="{F3AF1C90-2233-48AC-9EB7-48F1DC778159}" dt="2023-10-31T16:49:51.933" v="623" actId="404"/>
          <ac:spMkLst>
            <pc:docMk/>
            <pc:sldMk cId="1204136971" sldId="264"/>
            <ac:spMk id="2" creationId="{0F0C5D69-6994-E6AD-9086-5DC828044A11}"/>
          </ac:spMkLst>
        </pc:spChg>
        <pc:spChg chg="add mod">
          <ac:chgData name="SHARADA SWAMINATHAN" userId="c72598a77cddaf94" providerId="LiveId" clId="{F3AF1C90-2233-48AC-9EB7-48F1DC778159}" dt="2023-10-31T16:43:23.551" v="415" actId="1076"/>
          <ac:spMkLst>
            <pc:docMk/>
            <pc:sldMk cId="1204136971" sldId="264"/>
            <ac:spMk id="4" creationId="{48D977EA-1A5A-4016-D3CA-6D19EFD081E0}"/>
          </ac:spMkLst>
        </pc:spChg>
      </pc:sldChg>
      <pc:sldChg chg="addSp modSp new mod">
        <pc:chgData name="SHARADA SWAMINATHAN" userId="c72598a77cddaf94" providerId="LiveId" clId="{F3AF1C90-2233-48AC-9EB7-48F1DC778159}" dt="2023-10-31T16:50:01.925" v="625" actId="113"/>
        <pc:sldMkLst>
          <pc:docMk/>
          <pc:sldMk cId="1814312067" sldId="265"/>
        </pc:sldMkLst>
        <pc:spChg chg="mod">
          <ac:chgData name="SHARADA SWAMINATHAN" userId="c72598a77cddaf94" providerId="LiveId" clId="{F3AF1C90-2233-48AC-9EB7-48F1DC778159}" dt="2023-10-31T16:50:01.925" v="625" actId="113"/>
          <ac:spMkLst>
            <pc:docMk/>
            <pc:sldMk cId="1814312067" sldId="265"/>
            <ac:spMk id="2" creationId="{06822445-4EF8-FD72-F32F-E86CD1D273B0}"/>
          </ac:spMkLst>
        </pc:spChg>
        <pc:spChg chg="add mod">
          <ac:chgData name="SHARADA SWAMINATHAN" userId="c72598a77cddaf94" providerId="LiveId" clId="{F3AF1C90-2233-48AC-9EB7-48F1DC778159}" dt="2023-10-31T16:44:18.721" v="427" actId="12"/>
          <ac:spMkLst>
            <pc:docMk/>
            <pc:sldMk cId="1814312067" sldId="265"/>
            <ac:spMk id="4" creationId="{29B97391-1913-A0AF-451A-A2D8A90A2B40}"/>
          </ac:spMkLst>
        </pc:spChg>
      </pc:sldChg>
      <pc:sldChg chg="addSp modSp new mod">
        <pc:chgData name="SHARADA SWAMINATHAN" userId="c72598a77cddaf94" providerId="LiveId" clId="{F3AF1C90-2233-48AC-9EB7-48F1DC778159}" dt="2023-10-31T16:50:21.989" v="626" actId="113"/>
        <pc:sldMkLst>
          <pc:docMk/>
          <pc:sldMk cId="1904503248" sldId="266"/>
        </pc:sldMkLst>
        <pc:spChg chg="mod">
          <ac:chgData name="SHARADA SWAMINATHAN" userId="c72598a77cddaf94" providerId="LiveId" clId="{F3AF1C90-2233-48AC-9EB7-48F1DC778159}" dt="2023-10-31T16:50:21.989" v="626" actId="113"/>
          <ac:spMkLst>
            <pc:docMk/>
            <pc:sldMk cId="1904503248" sldId="266"/>
            <ac:spMk id="2" creationId="{88FBC1DF-6C2A-EBE1-F893-CBF0D390CEA0}"/>
          </ac:spMkLst>
        </pc:spChg>
        <pc:spChg chg="add mod">
          <ac:chgData name="SHARADA SWAMINATHAN" userId="c72598a77cddaf94" providerId="LiveId" clId="{F3AF1C90-2233-48AC-9EB7-48F1DC778159}" dt="2023-10-31T16:46:26.297" v="530" actId="20577"/>
          <ac:spMkLst>
            <pc:docMk/>
            <pc:sldMk cId="1904503248" sldId="266"/>
            <ac:spMk id="4" creationId="{4435BC58-968E-2E0C-2EC6-6D0EC1452378}"/>
          </ac:spMkLst>
        </pc:spChg>
      </pc:sldChg>
      <pc:sldChg chg="addSp modSp new mod">
        <pc:chgData name="SHARADA SWAMINATHAN" userId="c72598a77cddaf94" providerId="LiveId" clId="{F3AF1C90-2233-48AC-9EB7-48F1DC778159}" dt="2023-10-31T16:50:29.559" v="627" actId="113"/>
        <pc:sldMkLst>
          <pc:docMk/>
          <pc:sldMk cId="2380776733" sldId="267"/>
        </pc:sldMkLst>
        <pc:spChg chg="mod">
          <ac:chgData name="SHARADA SWAMINATHAN" userId="c72598a77cddaf94" providerId="LiveId" clId="{F3AF1C90-2233-48AC-9EB7-48F1DC778159}" dt="2023-10-31T16:50:29.559" v="627" actId="113"/>
          <ac:spMkLst>
            <pc:docMk/>
            <pc:sldMk cId="2380776733" sldId="267"/>
            <ac:spMk id="2" creationId="{4AF8207F-176A-59E7-C43B-70E3FA095512}"/>
          </ac:spMkLst>
        </pc:spChg>
        <pc:spChg chg="add mod">
          <ac:chgData name="SHARADA SWAMINATHAN" userId="c72598a77cddaf94" providerId="LiveId" clId="{F3AF1C90-2233-48AC-9EB7-48F1DC778159}" dt="2023-10-31T16:47:43.503" v="585" actId="12"/>
          <ac:spMkLst>
            <pc:docMk/>
            <pc:sldMk cId="2380776733" sldId="267"/>
            <ac:spMk id="4" creationId="{20591337-DEB6-2692-C127-8976B5D890D1}"/>
          </ac:spMkLst>
        </pc:spChg>
      </pc:sldChg>
      <pc:sldChg chg="addSp modSp new mod">
        <pc:chgData name="SHARADA SWAMINATHAN" userId="c72598a77cddaf94" providerId="LiveId" clId="{F3AF1C90-2233-48AC-9EB7-48F1DC778159}" dt="2023-10-31T16:50:41.437" v="630" actId="113"/>
        <pc:sldMkLst>
          <pc:docMk/>
          <pc:sldMk cId="1030378876" sldId="268"/>
        </pc:sldMkLst>
        <pc:spChg chg="mod">
          <ac:chgData name="SHARADA SWAMINATHAN" userId="c72598a77cddaf94" providerId="LiveId" clId="{F3AF1C90-2233-48AC-9EB7-48F1DC778159}" dt="2023-10-31T16:50:41.437" v="630" actId="113"/>
          <ac:spMkLst>
            <pc:docMk/>
            <pc:sldMk cId="1030378876" sldId="268"/>
            <ac:spMk id="2" creationId="{E056AE60-3670-9DDE-E4A9-A5404ED03412}"/>
          </ac:spMkLst>
        </pc:spChg>
        <pc:spChg chg="add mod">
          <ac:chgData name="SHARADA SWAMINATHAN" userId="c72598a77cddaf94" providerId="LiveId" clId="{F3AF1C90-2233-48AC-9EB7-48F1DC778159}" dt="2023-10-31T16:48:48.080" v="614" actId="12"/>
          <ac:spMkLst>
            <pc:docMk/>
            <pc:sldMk cId="1030378876" sldId="268"/>
            <ac:spMk id="4" creationId="{1982C55A-99C0-C511-A998-0DC13CB93588}"/>
          </ac:spMkLst>
        </pc:spChg>
      </pc:sldChg>
      <pc:sldChg chg="modSp new mod">
        <pc:chgData name="SHARADA SWAMINATHAN" userId="c72598a77cddaf94" providerId="LiveId" clId="{F3AF1C90-2233-48AC-9EB7-48F1DC778159}" dt="2023-10-31T16:52:10.535" v="648" actId="2711"/>
        <pc:sldMkLst>
          <pc:docMk/>
          <pc:sldMk cId="474938082" sldId="269"/>
        </pc:sldMkLst>
        <pc:spChg chg="mod">
          <ac:chgData name="SHARADA SWAMINATHAN" userId="c72598a77cddaf94" providerId="LiveId" clId="{F3AF1C90-2233-48AC-9EB7-48F1DC778159}" dt="2023-10-31T16:52:10.535" v="648" actId="2711"/>
          <ac:spMkLst>
            <pc:docMk/>
            <pc:sldMk cId="474938082" sldId="269"/>
            <ac:spMk id="2" creationId="{E3DD6FB0-28EB-E238-DEC7-DAD57A7D7902}"/>
          </ac:spMkLst>
        </pc:spChg>
      </pc:sldChg>
      <pc:sldChg chg="new del">
        <pc:chgData name="SHARADA SWAMINATHAN" userId="c72598a77cddaf94" providerId="LiveId" clId="{F3AF1C90-2233-48AC-9EB7-48F1DC778159}" dt="2023-10-31T16:51:41.703" v="632" actId="47"/>
        <pc:sldMkLst>
          <pc:docMk/>
          <pc:sldMk cId="2121972957"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10/31/2023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10/31/2023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802464" y="2101173"/>
            <a:ext cx="5261397" cy="1566155"/>
          </a:xfrm>
        </p:spPr>
        <p:txBody>
          <a:bodyPr>
            <a:normAutofit/>
          </a:bodyPr>
          <a:lstStyle/>
          <a:p>
            <a:pPr algn="ctr"/>
            <a:r>
              <a:rPr lang="en-US" sz="2800" dirty="0">
                <a:latin typeface="Footlight MT Light" panose="0204060206030A020304" pitchFamily="18" charset="0"/>
              </a:rPr>
              <a:t>PREDICTING HOUSE PRICES USING MACHINE LEARNING</a:t>
            </a:r>
            <a:br>
              <a:rPr lang="en-US" sz="2800" dirty="0">
                <a:latin typeface="Footlight MT Light" panose="0204060206030A020304" pitchFamily="18" charset="0"/>
              </a:rPr>
            </a:br>
            <a:r>
              <a:rPr lang="en-US" sz="2800" dirty="0">
                <a:latin typeface="Footlight MT Light" panose="0204060206030A020304" pitchFamily="18" charset="0"/>
              </a:rPr>
              <a:t>IBM Phase - 5</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980979"/>
          </a:xfrm>
        </p:spPr>
        <p:txBody>
          <a:bodyPr>
            <a:normAutofit fontScale="77500" lnSpcReduction="20000"/>
          </a:bodyPr>
          <a:lstStyle/>
          <a:p>
            <a:pPr algn="r"/>
            <a:r>
              <a:rPr lang="en-US" sz="1400" dirty="0">
                <a:solidFill>
                  <a:schemeClr val="tx1">
                    <a:lumMod val="85000"/>
                    <a:lumOff val="15000"/>
                  </a:schemeClr>
                </a:solidFill>
                <a:latin typeface="Footlight MT Light" panose="0204060206030A020304" pitchFamily="18" charset="0"/>
                <a:cs typeface="Times New Roman" panose="02020603050405020304" pitchFamily="18" charset="0"/>
              </a:rPr>
              <a:t>DONE BY:</a:t>
            </a:r>
          </a:p>
          <a:p>
            <a:pPr algn="r"/>
            <a:r>
              <a:rPr lang="en-US" sz="1400" dirty="0">
                <a:solidFill>
                  <a:schemeClr val="tx1">
                    <a:lumMod val="85000"/>
                    <a:lumOff val="15000"/>
                  </a:schemeClr>
                </a:solidFill>
                <a:latin typeface="Footlight MT Light" panose="0204060206030A020304" pitchFamily="18" charset="0"/>
                <a:cs typeface="Times New Roman" panose="02020603050405020304" pitchFamily="18" charset="0"/>
              </a:rPr>
              <a:t>S SHARADA (113321106096)</a:t>
            </a:r>
          </a:p>
          <a:p>
            <a:pPr algn="r"/>
            <a:r>
              <a:rPr lang="en-US" sz="1400" dirty="0">
                <a:solidFill>
                  <a:schemeClr val="tx1">
                    <a:lumMod val="85000"/>
                    <a:lumOff val="15000"/>
                  </a:schemeClr>
                </a:solidFill>
                <a:latin typeface="Footlight MT Light" panose="0204060206030A020304" pitchFamily="18" charset="0"/>
                <a:cs typeface="Times New Roman" panose="02020603050405020304" pitchFamily="18" charset="0"/>
              </a:rPr>
              <a:t>SRINIDHI M (113321106093)</a:t>
            </a:r>
          </a:p>
          <a:p>
            <a:pPr algn="r"/>
            <a:r>
              <a:rPr lang="en-US" sz="1400" dirty="0">
                <a:solidFill>
                  <a:schemeClr val="tx1">
                    <a:lumMod val="85000"/>
                    <a:lumOff val="15000"/>
                  </a:schemeClr>
                </a:solidFill>
                <a:latin typeface="Footlight MT Light" panose="0204060206030A020304" pitchFamily="18" charset="0"/>
                <a:cs typeface="Times New Roman" panose="02020603050405020304" pitchFamily="18" charset="0"/>
              </a:rPr>
              <a:t>SANDHIYA B (113321106080)</a:t>
            </a:r>
          </a:p>
          <a:p>
            <a:pPr algn="r"/>
            <a:r>
              <a:rPr lang="en-US" sz="1400" dirty="0">
                <a:solidFill>
                  <a:schemeClr val="tx1">
                    <a:lumMod val="85000"/>
                    <a:lumOff val="15000"/>
                  </a:schemeClr>
                </a:solidFill>
                <a:latin typeface="Footlight MT Light" panose="0204060206030A020304" pitchFamily="18" charset="0"/>
                <a:cs typeface="Times New Roman" panose="02020603050405020304" pitchFamily="18" charset="0"/>
              </a:rPr>
              <a:t>SAI PREETHI K P (113321106078)</a:t>
            </a:r>
          </a:p>
          <a:p>
            <a:pPr algn="r"/>
            <a:r>
              <a:rPr lang="en-US" sz="1400" dirty="0">
                <a:solidFill>
                  <a:schemeClr val="tx1">
                    <a:lumMod val="85000"/>
                    <a:lumOff val="15000"/>
                  </a:schemeClr>
                </a:solidFill>
                <a:latin typeface="Footlight MT Light" panose="0204060206030A020304" pitchFamily="18" charset="0"/>
                <a:cs typeface="Times New Roman" panose="02020603050405020304" pitchFamily="18" charset="0"/>
              </a:rPr>
              <a:t>PAPITA BISWAS (113321106066)</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Velammal Institute of Technology (VITech)| Velammal Educational Trust (VET)">
            <a:extLst>
              <a:ext uri="{FF2B5EF4-FFF2-40B4-BE49-F238E27FC236}">
                <a16:creationId xmlns:a16="http://schemas.microsoft.com/office/drawing/2014/main" id="{F288A3A6-E73E-109B-8670-4E8C9CEC4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314" y="362289"/>
            <a:ext cx="7556686" cy="97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C1DF-6C2A-EBE1-F893-CBF0D390CEA0}"/>
              </a:ext>
            </a:extLst>
          </p:cNvPr>
          <p:cNvSpPr>
            <a:spLocks noGrp="1"/>
          </p:cNvSpPr>
          <p:nvPr>
            <p:ph type="title"/>
          </p:nvPr>
        </p:nvSpPr>
        <p:spPr/>
        <p:txBody>
          <a:bodyPr>
            <a:normAutofit/>
          </a:bodyPr>
          <a:lstStyle/>
          <a:p>
            <a:pPr algn="ctr"/>
            <a:r>
              <a:rPr lang="en-IN" sz="4000" b="1" dirty="0">
                <a:latin typeface="Footlight MT Light" panose="0204060206030A020304" pitchFamily="18" charset="0"/>
              </a:rPr>
              <a:t>Model Training &amp; Evaluation Metrics</a:t>
            </a:r>
          </a:p>
        </p:txBody>
      </p:sp>
      <p:sp>
        <p:nvSpPr>
          <p:cNvPr id="4" name="TextBox 3">
            <a:extLst>
              <a:ext uri="{FF2B5EF4-FFF2-40B4-BE49-F238E27FC236}">
                <a16:creationId xmlns:a16="http://schemas.microsoft.com/office/drawing/2014/main" id="{4435BC58-968E-2E0C-2EC6-6D0EC1452378}"/>
              </a:ext>
            </a:extLst>
          </p:cNvPr>
          <p:cNvSpPr txBox="1"/>
          <p:nvPr/>
        </p:nvSpPr>
        <p:spPr>
          <a:xfrm>
            <a:off x="1498060" y="2134025"/>
            <a:ext cx="8929991" cy="2862322"/>
          </a:xfrm>
          <a:prstGeom prst="rect">
            <a:avLst/>
          </a:prstGeom>
          <a:noFill/>
        </p:spPr>
        <p:txBody>
          <a:bodyPr wrap="square">
            <a:spAutoFit/>
          </a:bodyPr>
          <a:lstStyle/>
          <a:p>
            <a:pPr algn="l"/>
            <a:r>
              <a:rPr lang="en-US" sz="2000" b="1" i="0" dirty="0">
                <a:solidFill>
                  <a:srgbClr val="1F1F1F"/>
                </a:solidFill>
                <a:effectLst/>
                <a:latin typeface="Footlight MT Light" panose="0204060206030A020304" pitchFamily="18" charset="0"/>
              </a:rPr>
              <a:t>Model Training:</a:t>
            </a:r>
          </a:p>
          <a:p>
            <a:pPr algn="l"/>
            <a:r>
              <a:rPr lang="en-US" sz="2000" b="0" i="0" dirty="0">
                <a:solidFill>
                  <a:srgbClr val="1F1F1F"/>
                </a:solidFill>
                <a:effectLst/>
                <a:latin typeface="Footlight MT Light" panose="0204060206030A020304" pitchFamily="18" charset="0"/>
              </a:rPr>
              <a:t>The random forest model was trained using the following parameters:</a:t>
            </a:r>
          </a:p>
          <a:p>
            <a:pPr algn="l">
              <a:buFont typeface="Arial" panose="020B0604020202020204" pitchFamily="34" charset="0"/>
              <a:buChar char="•"/>
            </a:pPr>
            <a:r>
              <a:rPr lang="en-US" sz="2000" b="0" i="0" dirty="0">
                <a:solidFill>
                  <a:srgbClr val="1F1F1F"/>
                </a:solidFill>
                <a:effectLst/>
                <a:latin typeface="Footlight MT Light" panose="0204060206030A020304" pitchFamily="18" charset="0"/>
              </a:rPr>
              <a:t>Number of trees: 1000</a:t>
            </a:r>
          </a:p>
          <a:p>
            <a:pPr algn="l">
              <a:buFont typeface="Arial" panose="020B0604020202020204" pitchFamily="34" charset="0"/>
              <a:buChar char="•"/>
            </a:pPr>
            <a:r>
              <a:rPr lang="en-US" sz="2000" b="0" i="0" dirty="0">
                <a:solidFill>
                  <a:srgbClr val="1F1F1F"/>
                </a:solidFill>
                <a:effectLst/>
                <a:latin typeface="Footlight MT Light" panose="0204060206030A020304" pitchFamily="18" charset="0"/>
              </a:rPr>
              <a:t>Maximum depth: 5</a:t>
            </a:r>
          </a:p>
          <a:p>
            <a:pPr algn="l">
              <a:buFont typeface="Arial" panose="020B0604020202020204" pitchFamily="34" charset="0"/>
              <a:buChar char="•"/>
            </a:pPr>
            <a:endParaRPr lang="en-US" sz="2000" b="0" i="0" dirty="0">
              <a:solidFill>
                <a:srgbClr val="1F1F1F"/>
              </a:solidFill>
              <a:effectLst/>
              <a:latin typeface="Footlight MT Light" panose="0204060206030A020304" pitchFamily="18" charset="0"/>
            </a:endParaRPr>
          </a:p>
          <a:p>
            <a:pPr algn="l"/>
            <a:r>
              <a:rPr lang="en-US" sz="2000" b="1" i="0" dirty="0">
                <a:solidFill>
                  <a:srgbClr val="1F1F1F"/>
                </a:solidFill>
                <a:effectLst/>
                <a:latin typeface="Footlight MT Light" panose="0204060206030A020304" pitchFamily="18" charset="0"/>
              </a:rPr>
              <a:t>Evaluation Metrics:</a:t>
            </a:r>
          </a:p>
          <a:p>
            <a:pPr algn="l"/>
            <a:r>
              <a:rPr lang="en-US" sz="2000" b="0" i="0" dirty="0">
                <a:solidFill>
                  <a:srgbClr val="1F1F1F"/>
                </a:solidFill>
                <a:effectLst/>
                <a:latin typeface="Footlight MT Light" panose="0204060206030A020304" pitchFamily="18" charset="0"/>
              </a:rPr>
              <a:t>The following evaluation metrics were used to evaluate the model's performance:</a:t>
            </a:r>
          </a:p>
          <a:p>
            <a:pPr algn="l">
              <a:buFont typeface="Arial" panose="020B0604020202020204" pitchFamily="34" charset="0"/>
              <a:buChar char="•"/>
            </a:pPr>
            <a:r>
              <a:rPr lang="en-US" sz="2000" b="0" i="0" dirty="0">
                <a:solidFill>
                  <a:srgbClr val="1F1F1F"/>
                </a:solidFill>
                <a:effectLst/>
                <a:latin typeface="Footlight MT Light" panose="0204060206030A020304" pitchFamily="18" charset="0"/>
              </a:rPr>
              <a:t>Mean squared error (MSE)</a:t>
            </a:r>
          </a:p>
          <a:p>
            <a:pPr algn="l">
              <a:buFont typeface="Arial" panose="020B0604020202020204" pitchFamily="34" charset="0"/>
              <a:buChar char="•"/>
            </a:pPr>
            <a:r>
              <a:rPr lang="en-US" sz="2000" b="0" i="0" dirty="0">
                <a:solidFill>
                  <a:srgbClr val="1F1F1F"/>
                </a:solidFill>
                <a:effectLst/>
                <a:latin typeface="Footlight MT Light" panose="0204060206030A020304" pitchFamily="18" charset="0"/>
              </a:rPr>
              <a:t>Median absolute error (MAE)</a:t>
            </a:r>
          </a:p>
        </p:txBody>
      </p:sp>
    </p:spTree>
    <p:extLst>
      <p:ext uri="{BB962C8B-B14F-4D97-AF65-F5344CB8AC3E}">
        <p14:creationId xmlns:p14="http://schemas.microsoft.com/office/powerpoint/2010/main" val="190450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207F-176A-59E7-C43B-70E3FA095512}"/>
              </a:ext>
            </a:extLst>
          </p:cNvPr>
          <p:cNvSpPr>
            <a:spLocks noGrp="1"/>
          </p:cNvSpPr>
          <p:nvPr>
            <p:ph type="title"/>
          </p:nvPr>
        </p:nvSpPr>
        <p:spPr/>
        <p:txBody>
          <a:bodyPr>
            <a:normAutofit/>
          </a:bodyPr>
          <a:lstStyle/>
          <a:p>
            <a:pPr algn="ctr"/>
            <a:r>
              <a:rPr lang="en-IN" sz="4000" b="1" dirty="0">
                <a:latin typeface="Footlight MT Light" panose="0204060206030A020304" pitchFamily="18" charset="0"/>
              </a:rPr>
              <a:t>Innovation Techniques or Approaches</a:t>
            </a:r>
          </a:p>
        </p:txBody>
      </p:sp>
      <p:sp>
        <p:nvSpPr>
          <p:cNvPr id="4" name="TextBox 3">
            <a:extLst>
              <a:ext uri="{FF2B5EF4-FFF2-40B4-BE49-F238E27FC236}">
                <a16:creationId xmlns:a16="http://schemas.microsoft.com/office/drawing/2014/main" id="{20591337-DEB6-2692-C127-8976B5D890D1}"/>
              </a:ext>
            </a:extLst>
          </p:cNvPr>
          <p:cNvSpPr txBox="1"/>
          <p:nvPr/>
        </p:nvSpPr>
        <p:spPr>
          <a:xfrm>
            <a:off x="1478605" y="2104842"/>
            <a:ext cx="9562289" cy="3785652"/>
          </a:xfrm>
          <a:prstGeom prst="rect">
            <a:avLst/>
          </a:prstGeom>
          <a:noFill/>
        </p:spPr>
        <p:txBody>
          <a:bodyPr wrap="square">
            <a:spAutoFit/>
          </a:bodyPr>
          <a:lstStyle/>
          <a:p>
            <a:pPr algn="l"/>
            <a:r>
              <a:rPr lang="en-US" sz="2400" b="0" i="0" dirty="0">
                <a:solidFill>
                  <a:srgbClr val="1F1F1F"/>
                </a:solidFill>
                <a:effectLst/>
                <a:latin typeface="Footlight MT Light" panose="0204060206030A020304" pitchFamily="18" charset="0"/>
              </a:rPr>
              <a:t>We used the following innovative techniques or approaches during the development of the machine learning model for predicting house prices:</a:t>
            </a:r>
          </a:p>
          <a:p>
            <a:pPr algn="l"/>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We used a deep learning model to extract features from images. This allowed us to capture more complex relationships between the image and the property's value.</a:t>
            </a:r>
          </a:p>
          <a:p>
            <a:pPr marL="342900" indent="-34290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We used a stack ensemble model to improve the model's performance. A stack ensemble model combines the predictions of multiple machine learning models to produce a more accurate prediction.</a:t>
            </a:r>
          </a:p>
        </p:txBody>
      </p:sp>
    </p:spTree>
    <p:extLst>
      <p:ext uri="{BB962C8B-B14F-4D97-AF65-F5344CB8AC3E}">
        <p14:creationId xmlns:p14="http://schemas.microsoft.com/office/powerpoint/2010/main" val="238077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AE60-3670-9DDE-E4A9-A5404ED03412}"/>
              </a:ext>
            </a:extLst>
          </p:cNvPr>
          <p:cNvSpPr>
            <a:spLocks noGrp="1"/>
          </p:cNvSpPr>
          <p:nvPr>
            <p:ph type="title"/>
          </p:nvPr>
        </p:nvSpPr>
        <p:spPr/>
        <p:txBody>
          <a:bodyPr>
            <a:normAutofit/>
          </a:bodyPr>
          <a:lstStyle/>
          <a:p>
            <a:pPr algn="ctr"/>
            <a:r>
              <a:rPr lang="en-IN" sz="4000" b="1" dirty="0">
                <a:latin typeface="Footlight MT Light" panose="0204060206030A020304" pitchFamily="18" charset="0"/>
              </a:rPr>
              <a:t>Conclusion</a:t>
            </a:r>
          </a:p>
        </p:txBody>
      </p:sp>
      <p:sp>
        <p:nvSpPr>
          <p:cNvPr id="4" name="TextBox 3">
            <a:extLst>
              <a:ext uri="{FF2B5EF4-FFF2-40B4-BE49-F238E27FC236}">
                <a16:creationId xmlns:a16="http://schemas.microsoft.com/office/drawing/2014/main" id="{1982C55A-99C0-C511-A998-0DC13CB93588}"/>
              </a:ext>
            </a:extLst>
          </p:cNvPr>
          <p:cNvSpPr txBox="1"/>
          <p:nvPr/>
        </p:nvSpPr>
        <p:spPr>
          <a:xfrm>
            <a:off x="1585609" y="2690336"/>
            <a:ext cx="8667344" cy="2677656"/>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1F1F1F"/>
                </a:solidFill>
                <a:effectLst/>
                <a:latin typeface="Footlight MT Light" panose="0204060206030A020304" pitchFamily="18" charset="0"/>
              </a:rPr>
              <a:t>We have developed a machine learning model that can accurately predict house prices, taking into account all relevant factors. </a:t>
            </a:r>
          </a:p>
          <a:p>
            <a:pPr marL="342900" indent="-342900">
              <a:buFont typeface="Wingdings" panose="05000000000000000000" pitchFamily="2" charset="2"/>
              <a:buChar char="Ø"/>
            </a:pPr>
            <a:endParaRPr lang="en-US" sz="2400" dirty="0">
              <a:solidFill>
                <a:srgbClr val="1F1F1F"/>
              </a:solidFill>
              <a:latin typeface="Footlight MT Light" panose="0204060206030A020304" pitchFamily="18" charset="0"/>
            </a:endParaRPr>
          </a:p>
          <a:p>
            <a:pPr marL="342900" indent="-342900">
              <a:buFont typeface="Wingdings" panose="05000000000000000000" pitchFamily="2" charset="2"/>
              <a:buChar char="Ø"/>
            </a:pPr>
            <a:r>
              <a:rPr lang="en-US" sz="2400" b="0" i="0" dirty="0">
                <a:solidFill>
                  <a:srgbClr val="1F1F1F"/>
                </a:solidFill>
                <a:effectLst/>
                <a:latin typeface="Footlight MT Light" panose="0204060206030A020304" pitchFamily="18" charset="0"/>
              </a:rPr>
              <a:t>The model is already being used to help homeowners and real estate agents make more informed decisions about buying and selling homes.</a:t>
            </a:r>
            <a:endParaRPr lang="en-IN" sz="2400" dirty="0">
              <a:latin typeface="Footlight MT Light" panose="0204060206030A020304" pitchFamily="18" charset="0"/>
            </a:endParaRPr>
          </a:p>
        </p:txBody>
      </p:sp>
    </p:spTree>
    <p:extLst>
      <p:ext uri="{BB962C8B-B14F-4D97-AF65-F5344CB8AC3E}">
        <p14:creationId xmlns:p14="http://schemas.microsoft.com/office/powerpoint/2010/main" val="103037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6FB0-28EB-E238-DEC7-DAD57A7D7902}"/>
              </a:ext>
            </a:extLst>
          </p:cNvPr>
          <p:cNvSpPr>
            <a:spLocks noGrp="1"/>
          </p:cNvSpPr>
          <p:nvPr>
            <p:ph type="title"/>
          </p:nvPr>
        </p:nvSpPr>
        <p:spPr>
          <a:xfrm>
            <a:off x="1097280" y="758952"/>
            <a:ext cx="10058400" cy="2840282"/>
          </a:xfrm>
        </p:spPr>
        <p:txBody>
          <a:bodyPr>
            <a:normAutofit/>
          </a:bodyPr>
          <a:lstStyle/>
          <a:p>
            <a:pPr algn="ctr"/>
            <a:r>
              <a:rPr lang="en-IN" sz="7200" dirty="0">
                <a:latin typeface="Footlight MT Light" panose="0204060206030A020304" pitchFamily="18" charset="0"/>
              </a:rPr>
              <a:t>THANK YOU</a:t>
            </a:r>
          </a:p>
        </p:txBody>
      </p:sp>
      <p:sp>
        <p:nvSpPr>
          <p:cNvPr id="3" name="Text Placeholder 2">
            <a:extLst>
              <a:ext uri="{FF2B5EF4-FFF2-40B4-BE49-F238E27FC236}">
                <a16:creationId xmlns:a16="http://schemas.microsoft.com/office/drawing/2014/main" id="{C3197D14-965B-7BF0-B7E8-856A8BA654A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7493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9691-5E2C-C1F1-35C2-EDF8256609BF}"/>
              </a:ext>
            </a:extLst>
          </p:cNvPr>
          <p:cNvSpPr>
            <a:spLocks noGrp="1"/>
          </p:cNvSpPr>
          <p:nvPr>
            <p:ph type="title"/>
          </p:nvPr>
        </p:nvSpPr>
        <p:spPr/>
        <p:txBody>
          <a:bodyPr>
            <a:normAutofit/>
          </a:bodyPr>
          <a:lstStyle/>
          <a:p>
            <a:pPr algn="ctr"/>
            <a:r>
              <a:rPr lang="en-IN" sz="3600" dirty="0">
                <a:latin typeface="Footlight MT Light" panose="0204060206030A020304" pitchFamily="18" charset="0"/>
              </a:rPr>
              <a:t>DOCUMENTATION</a:t>
            </a:r>
            <a:br>
              <a:rPr lang="en-IN" sz="3600" dirty="0">
                <a:latin typeface="Footlight MT Light" panose="0204060206030A020304" pitchFamily="18" charset="0"/>
              </a:rPr>
            </a:br>
            <a:r>
              <a:rPr lang="en-IN" sz="3200" b="1" dirty="0">
                <a:latin typeface="Footlight MT Light" panose="0204060206030A020304" pitchFamily="18" charset="0"/>
              </a:rPr>
              <a:t>Problem Statement</a:t>
            </a:r>
            <a:endParaRPr lang="en-IN" sz="4000" b="1" dirty="0">
              <a:latin typeface="Footlight MT Light" panose="0204060206030A020304" pitchFamily="18" charset="0"/>
            </a:endParaRPr>
          </a:p>
        </p:txBody>
      </p:sp>
      <p:sp>
        <p:nvSpPr>
          <p:cNvPr id="4" name="TextBox 3">
            <a:extLst>
              <a:ext uri="{FF2B5EF4-FFF2-40B4-BE49-F238E27FC236}">
                <a16:creationId xmlns:a16="http://schemas.microsoft.com/office/drawing/2014/main" id="{6C533783-F1A4-1AC0-D1C5-840F72C64CCF}"/>
              </a:ext>
            </a:extLst>
          </p:cNvPr>
          <p:cNvSpPr txBox="1"/>
          <p:nvPr/>
        </p:nvSpPr>
        <p:spPr>
          <a:xfrm>
            <a:off x="1245140" y="2551837"/>
            <a:ext cx="9824937" cy="2677656"/>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1F1F1F"/>
                </a:solidFill>
                <a:effectLst/>
                <a:latin typeface="Footlight MT Light" panose="0204060206030A020304" pitchFamily="18" charset="0"/>
              </a:rPr>
              <a:t>Predicting house prices is a complex task that is influenced by a variety of factors, including the property's location, size, age, condition, and amenities. </a:t>
            </a:r>
          </a:p>
          <a:p>
            <a:pPr marL="342900" indent="-342900">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buFont typeface="Wingdings" panose="05000000000000000000" pitchFamily="2" charset="2"/>
              <a:buChar char="Ø"/>
            </a:pPr>
            <a:r>
              <a:rPr lang="en-US" sz="2400" b="0" i="0" dirty="0">
                <a:solidFill>
                  <a:srgbClr val="1F1F1F"/>
                </a:solidFill>
                <a:effectLst/>
                <a:latin typeface="Footlight MT Light" panose="0204060206030A020304" pitchFamily="18" charset="0"/>
              </a:rPr>
              <a:t>Traditional methods for predicting house prices, such as appraisals, are often time-consuming and expensive. Machine learning can be used to develop a more accurate and efficient way to predict house prices.</a:t>
            </a:r>
            <a:endParaRPr lang="en-IN" sz="2400" dirty="0">
              <a:latin typeface="Footlight MT Light" panose="0204060206030A020304" pitchFamily="18" charset="0"/>
            </a:endParaRPr>
          </a:p>
        </p:txBody>
      </p:sp>
    </p:spTree>
    <p:extLst>
      <p:ext uri="{BB962C8B-B14F-4D97-AF65-F5344CB8AC3E}">
        <p14:creationId xmlns:p14="http://schemas.microsoft.com/office/powerpoint/2010/main" val="472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AC10-35B9-5182-4C6F-C847D9399CF9}"/>
              </a:ext>
            </a:extLst>
          </p:cNvPr>
          <p:cNvSpPr>
            <a:spLocks noGrp="1"/>
          </p:cNvSpPr>
          <p:nvPr>
            <p:ph type="title"/>
          </p:nvPr>
        </p:nvSpPr>
        <p:spPr>
          <a:xfrm>
            <a:off x="1097280" y="286603"/>
            <a:ext cx="10058400" cy="1396281"/>
          </a:xfrm>
        </p:spPr>
        <p:txBody>
          <a:bodyPr>
            <a:normAutofit/>
          </a:bodyPr>
          <a:lstStyle/>
          <a:p>
            <a:pPr algn="ctr"/>
            <a:r>
              <a:rPr lang="en-IN" sz="3200" b="1" dirty="0">
                <a:latin typeface="Footlight MT Light" panose="0204060206030A020304" pitchFamily="18" charset="0"/>
              </a:rPr>
              <a:t>Design Thinking Process</a:t>
            </a:r>
          </a:p>
        </p:txBody>
      </p:sp>
      <p:sp>
        <p:nvSpPr>
          <p:cNvPr id="4" name="TextBox 3">
            <a:extLst>
              <a:ext uri="{FF2B5EF4-FFF2-40B4-BE49-F238E27FC236}">
                <a16:creationId xmlns:a16="http://schemas.microsoft.com/office/drawing/2014/main" id="{80BE30E3-8BB8-97F6-AEB9-25E2A5DDD96D}"/>
              </a:ext>
            </a:extLst>
          </p:cNvPr>
          <p:cNvSpPr txBox="1"/>
          <p:nvPr/>
        </p:nvSpPr>
        <p:spPr>
          <a:xfrm>
            <a:off x="1097280" y="2013626"/>
            <a:ext cx="10058400" cy="4339650"/>
          </a:xfrm>
          <a:prstGeom prst="rect">
            <a:avLst/>
          </a:prstGeom>
          <a:noFill/>
        </p:spPr>
        <p:txBody>
          <a:bodyPr wrap="square">
            <a:spAutoFit/>
          </a:bodyPr>
          <a:lstStyle/>
          <a:p>
            <a:pPr algn="l"/>
            <a:r>
              <a:rPr lang="en-US" sz="2400" b="0" i="0" dirty="0">
                <a:solidFill>
                  <a:srgbClr val="1F1F1F"/>
                </a:solidFill>
                <a:effectLst/>
                <a:latin typeface="Footlight MT Light" panose="0204060206030A020304" pitchFamily="18" charset="0"/>
              </a:rPr>
              <a:t>To develop a machine learning model for predicting house prices, we followed a design thinking process:</a:t>
            </a:r>
          </a:p>
          <a:p>
            <a:pPr marL="342900" indent="-34290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1" i="0" dirty="0">
                <a:solidFill>
                  <a:srgbClr val="1F1F1F"/>
                </a:solidFill>
                <a:effectLst/>
                <a:latin typeface="Footlight MT Light" panose="0204060206030A020304" pitchFamily="18" charset="0"/>
              </a:rPr>
              <a:t>Empathize: </a:t>
            </a:r>
            <a:r>
              <a:rPr lang="en-US" sz="2400" b="0" i="0" dirty="0">
                <a:solidFill>
                  <a:srgbClr val="1F1F1F"/>
                </a:solidFill>
                <a:effectLst/>
                <a:latin typeface="Footlight MT Light" panose="0204060206030A020304" pitchFamily="18" charset="0"/>
              </a:rPr>
              <a:t>We interviewed homeowners and real estate agents to understand their needs and challenges when buying and selling homes. We also analyzed industry data to identify trends and opportunities.</a:t>
            </a:r>
          </a:p>
          <a:p>
            <a:pPr marL="342900" indent="-34290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1" i="0" dirty="0">
                <a:solidFill>
                  <a:srgbClr val="1F1F1F"/>
                </a:solidFill>
                <a:effectLst/>
                <a:latin typeface="Footlight MT Light" panose="0204060206030A020304" pitchFamily="18" charset="0"/>
              </a:rPr>
              <a:t>Define: </a:t>
            </a:r>
            <a:r>
              <a:rPr lang="en-US" sz="2400" b="0" i="0" dirty="0">
                <a:solidFill>
                  <a:srgbClr val="1F1F1F"/>
                </a:solidFill>
                <a:effectLst/>
                <a:latin typeface="Footlight MT Light" panose="0204060206030A020304" pitchFamily="18" charset="0"/>
              </a:rPr>
              <a:t>Based on our findings, we defined the problem statement as follows: Develop a machine learning model that can accurately predict house prices, taking into account all relevant factors.</a:t>
            </a:r>
          </a:p>
          <a:p>
            <a:br>
              <a:rPr lang="en-US" dirty="0"/>
            </a:br>
            <a:endParaRPr lang="en-IN" dirty="0"/>
          </a:p>
        </p:txBody>
      </p:sp>
    </p:spTree>
    <p:extLst>
      <p:ext uri="{BB962C8B-B14F-4D97-AF65-F5344CB8AC3E}">
        <p14:creationId xmlns:p14="http://schemas.microsoft.com/office/powerpoint/2010/main" val="370758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D10B-FC71-2FCE-A930-F3DF912C0264}"/>
              </a:ext>
            </a:extLst>
          </p:cNvPr>
          <p:cNvSpPr>
            <a:spLocks noGrp="1"/>
          </p:cNvSpPr>
          <p:nvPr>
            <p:ph type="title"/>
          </p:nvPr>
        </p:nvSpPr>
        <p:spPr/>
        <p:txBody>
          <a:bodyPr>
            <a:normAutofit/>
          </a:bodyPr>
          <a:lstStyle/>
          <a:p>
            <a:pPr algn="ctr"/>
            <a:r>
              <a:rPr lang="en-IN" sz="3600" b="1" dirty="0">
                <a:latin typeface="Footlight MT Light" panose="0204060206030A020304" pitchFamily="18" charset="0"/>
              </a:rPr>
              <a:t>Design Thinking Process</a:t>
            </a:r>
            <a:endParaRPr lang="en-IN" sz="3600" b="1" dirty="0"/>
          </a:p>
        </p:txBody>
      </p:sp>
      <p:sp>
        <p:nvSpPr>
          <p:cNvPr id="4" name="TextBox 3">
            <a:extLst>
              <a:ext uri="{FF2B5EF4-FFF2-40B4-BE49-F238E27FC236}">
                <a16:creationId xmlns:a16="http://schemas.microsoft.com/office/drawing/2014/main" id="{7358A987-6EB8-0B76-7F4B-6B0D0489CDE4}"/>
              </a:ext>
            </a:extLst>
          </p:cNvPr>
          <p:cNvSpPr txBox="1"/>
          <p:nvPr/>
        </p:nvSpPr>
        <p:spPr>
          <a:xfrm>
            <a:off x="1097280" y="1997838"/>
            <a:ext cx="10058400" cy="3785652"/>
          </a:xfrm>
          <a:prstGeom prst="rect">
            <a:avLst/>
          </a:prstGeom>
          <a:noFill/>
        </p:spPr>
        <p:txBody>
          <a:bodyPr wrap="square">
            <a:spAutoFit/>
          </a:bodyPr>
          <a:lstStyle/>
          <a:p>
            <a:pPr marL="342900" indent="-342900" algn="l">
              <a:buFont typeface="Wingdings" panose="05000000000000000000" pitchFamily="2" charset="2"/>
              <a:buChar char="Ø"/>
            </a:pPr>
            <a:r>
              <a:rPr lang="en-US" sz="2400" b="1" i="0" dirty="0">
                <a:solidFill>
                  <a:srgbClr val="1F1F1F"/>
                </a:solidFill>
                <a:effectLst/>
                <a:latin typeface="Footlight MT Light" panose="0204060206030A020304" pitchFamily="18" charset="0"/>
              </a:rPr>
              <a:t>Ideate: </a:t>
            </a:r>
            <a:r>
              <a:rPr lang="en-US" sz="2400" b="0" i="0" dirty="0">
                <a:solidFill>
                  <a:srgbClr val="1F1F1F"/>
                </a:solidFill>
                <a:effectLst/>
                <a:latin typeface="Footlight MT Light" panose="0204060206030A020304" pitchFamily="18" charset="0"/>
              </a:rPr>
              <a:t>We generated ideas for how to address the problem statement. We considered a variety of machine learning algorithms and feature engineering techniques.</a:t>
            </a:r>
          </a:p>
          <a:p>
            <a:pPr marL="342900" indent="-34290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1" i="0" dirty="0" err="1">
                <a:solidFill>
                  <a:srgbClr val="1F1F1F"/>
                </a:solidFill>
                <a:effectLst/>
                <a:latin typeface="Footlight MT Light" panose="0204060206030A020304" pitchFamily="18" charset="0"/>
              </a:rPr>
              <a:t>Deployement</a:t>
            </a:r>
            <a:r>
              <a:rPr lang="en-US" sz="2400" b="1" i="0" dirty="0">
                <a:solidFill>
                  <a:srgbClr val="1F1F1F"/>
                </a:solidFill>
                <a:effectLst/>
                <a:latin typeface="Footlight MT Light" panose="0204060206030A020304" pitchFamily="18" charset="0"/>
              </a:rPr>
              <a:t>: </a:t>
            </a:r>
            <a:r>
              <a:rPr lang="en-US" sz="2400" b="0" i="0" dirty="0">
                <a:solidFill>
                  <a:srgbClr val="1F1F1F"/>
                </a:solidFill>
                <a:effectLst/>
                <a:latin typeface="Footlight MT Light" panose="0204060206030A020304" pitchFamily="18" charset="0"/>
              </a:rPr>
              <a:t>We developed a prototype of the machine learning model. The prototype included features for data preprocessing, feature extraction, model training, and prediction.</a:t>
            </a:r>
          </a:p>
          <a:p>
            <a:pPr marL="342900" indent="-34290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1" i="0" dirty="0">
                <a:solidFill>
                  <a:srgbClr val="1F1F1F"/>
                </a:solidFill>
                <a:effectLst/>
                <a:latin typeface="Footlight MT Light" panose="0204060206030A020304" pitchFamily="18" charset="0"/>
              </a:rPr>
              <a:t>Test: </a:t>
            </a:r>
            <a:r>
              <a:rPr lang="en-US" sz="2400" b="0" i="0" dirty="0">
                <a:solidFill>
                  <a:srgbClr val="1F1F1F"/>
                </a:solidFill>
                <a:effectLst/>
                <a:latin typeface="Footlight MT Light" panose="0204060206030A020304" pitchFamily="18" charset="0"/>
              </a:rPr>
              <a:t>We tested the prototype on a dataset of historical house sales data. We evaluated the model's performance on a held-out test set.</a:t>
            </a:r>
          </a:p>
        </p:txBody>
      </p:sp>
    </p:spTree>
    <p:extLst>
      <p:ext uri="{BB962C8B-B14F-4D97-AF65-F5344CB8AC3E}">
        <p14:creationId xmlns:p14="http://schemas.microsoft.com/office/powerpoint/2010/main" val="418865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0D52-BA1B-A440-304C-373C37B15054}"/>
              </a:ext>
            </a:extLst>
          </p:cNvPr>
          <p:cNvSpPr>
            <a:spLocks noGrp="1"/>
          </p:cNvSpPr>
          <p:nvPr>
            <p:ph type="title"/>
          </p:nvPr>
        </p:nvSpPr>
        <p:spPr/>
        <p:txBody>
          <a:bodyPr>
            <a:normAutofit/>
          </a:bodyPr>
          <a:lstStyle/>
          <a:p>
            <a:pPr algn="ctr"/>
            <a:r>
              <a:rPr lang="en-IN" sz="3600" b="1" dirty="0">
                <a:latin typeface="Footlight MT Light" panose="0204060206030A020304" pitchFamily="18" charset="0"/>
              </a:rPr>
              <a:t>Phases of Development</a:t>
            </a:r>
          </a:p>
        </p:txBody>
      </p:sp>
      <p:sp>
        <p:nvSpPr>
          <p:cNvPr id="4" name="TextBox 3">
            <a:extLst>
              <a:ext uri="{FF2B5EF4-FFF2-40B4-BE49-F238E27FC236}">
                <a16:creationId xmlns:a16="http://schemas.microsoft.com/office/drawing/2014/main" id="{324492EF-2F36-9F8E-2C53-CF971D5CE9F3}"/>
              </a:ext>
            </a:extLst>
          </p:cNvPr>
          <p:cNvSpPr txBox="1"/>
          <p:nvPr/>
        </p:nvSpPr>
        <p:spPr>
          <a:xfrm>
            <a:off x="573933" y="1964990"/>
            <a:ext cx="11274356" cy="4524315"/>
          </a:xfrm>
          <a:prstGeom prst="rect">
            <a:avLst/>
          </a:prstGeom>
          <a:noFill/>
        </p:spPr>
        <p:txBody>
          <a:bodyPr wrap="square">
            <a:spAutoFit/>
          </a:bodyPr>
          <a:lstStyle/>
          <a:p>
            <a:pPr algn="l"/>
            <a:r>
              <a:rPr lang="en-US" b="0" i="0" dirty="0">
                <a:solidFill>
                  <a:srgbClr val="1F1F1F"/>
                </a:solidFill>
                <a:effectLst/>
                <a:latin typeface="Footlight MT Light" panose="0204060206030A020304" pitchFamily="18" charset="0"/>
              </a:rPr>
              <a:t>The development of the machine learning model for predicting house prices was divided into following phases:</a:t>
            </a:r>
          </a:p>
          <a:p>
            <a:pPr algn="l"/>
            <a:endParaRPr lang="en-US" b="0" i="0" dirty="0">
              <a:solidFill>
                <a:srgbClr val="1F1F1F"/>
              </a:solidFill>
              <a:effectLst/>
              <a:latin typeface="Footlight MT Light" panose="0204060206030A020304" pitchFamily="18" charset="0"/>
            </a:endParaRPr>
          </a:p>
          <a:p>
            <a:pPr marL="285750" indent="-285750" algn="l">
              <a:buFont typeface="Wingdings" panose="05000000000000000000" pitchFamily="2" charset="2"/>
              <a:buChar char="Ø"/>
            </a:pPr>
            <a:r>
              <a:rPr lang="en-US" b="1" i="0" dirty="0">
                <a:solidFill>
                  <a:srgbClr val="1F1F1F"/>
                </a:solidFill>
                <a:effectLst/>
                <a:latin typeface="Footlight MT Light" panose="0204060206030A020304" pitchFamily="18" charset="0"/>
              </a:rPr>
              <a:t>Data collection and preprocessing: </a:t>
            </a:r>
            <a:r>
              <a:rPr lang="en-US" b="0" i="0" dirty="0">
                <a:solidFill>
                  <a:srgbClr val="1F1F1F"/>
                </a:solidFill>
                <a:effectLst/>
                <a:latin typeface="Footlight MT Light" panose="0204060206030A020304" pitchFamily="18" charset="0"/>
              </a:rPr>
              <a:t>We collected a dataset of historical house sales data. The dataset included information on the property's location, size, age, condition, and amenities. We then preprocessed the data to clean it and prepare it for analysis.</a:t>
            </a:r>
          </a:p>
          <a:p>
            <a:pPr marL="285750" indent="-285750" algn="l">
              <a:buFont typeface="Wingdings" panose="05000000000000000000" pitchFamily="2" charset="2"/>
              <a:buChar char="Ø"/>
            </a:pPr>
            <a:endParaRPr lang="en-US" b="0" i="0" dirty="0">
              <a:solidFill>
                <a:srgbClr val="1F1F1F"/>
              </a:solidFill>
              <a:effectLst/>
              <a:latin typeface="Footlight MT Light" panose="0204060206030A020304" pitchFamily="18" charset="0"/>
            </a:endParaRPr>
          </a:p>
          <a:p>
            <a:pPr marL="285750" indent="-285750" algn="l">
              <a:buFont typeface="Wingdings" panose="05000000000000000000" pitchFamily="2" charset="2"/>
              <a:buChar char="Ø"/>
            </a:pPr>
            <a:r>
              <a:rPr lang="en-US" b="1" i="0" dirty="0">
                <a:solidFill>
                  <a:srgbClr val="1F1F1F"/>
                </a:solidFill>
                <a:effectLst/>
                <a:latin typeface="Footlight MT Light" panose="0204060206030A020304" pitchFamily="18" charset="0"/>
              </a:rPr>
              <a:t>Feature engineering: </a:t>
            </a:r>
            <a:r>
              <a:rPr lang="en-US" b="0" i="0" dirty="0">
                <a:solidFill>
                  <a:srgbClr val="1F1F1F"/>
                </a:solidFill>
                <a:effectLst/>
                <a:latin typeface="Footlight MT Light" panose="0204060206030A020304" pitchFamily="18" charset="0"/>
              </a:rPr>
              <a:t>We extracted features from the house sales data that are relevant to predicting house prices. For example, we extracted features such as the property's square footage, number of bedrooms and bathrooms, and proximity to schools and parks.</a:t>
            </a:r>
          </a:p>
          <a:p>
            <a:pPr marL="285750" indent="-285750" algn="l">
              <a:buFont typeface="Wingdings" panose="05000000000000000000" pitchFamily="2" charset="2"/>
              <a:buChar char="Ø"/>
            </a:pPr>
            <a:endParaRPr lang="en-US" b="0" i="0" dirty="0">
              <a:solidFill>
                <a:srgbClr val="1F1F1F"/>
              </a:solidFill>
              <a:effectLst/>
              <a:latin typeface="Footlight MT Light" panose="0204060206030A020304" pitchFamily="18" charset="0"/>
            </a:endParaRPr>
          </a:p>
          <a:p>
            <a:pPr marL="285750" indent="-285750" algn="l">
              <a:buFont typeface="Wingdings" panose="05000000000000000000" pitchFamily="2" charset="2"/>
              <a:buChar char="Ø"/>
            </a:pPr>
            <a:r>
              <a:rPr lang="en-US" b="1" i="0" dirty="0">
                <a:solidFill>
                  <a:srgbClr val="1F1F1F"/>
                </a:solidFill>
                <a:effectLst/>
                <a:latin typeface="Footlight MT Light" panose="0204060206030A020304" pitchFamily="18" charset="0"/>
              </a:rPr>
              <a:t>Model training and evaluation: </a:t>
            </a:r>
            <a:r>
              <a:rPr lang="en-US" b="0" i="0" dirty="0">
                <a:solidFill>
                  <a:srgbClr val="1F1F1F"/>
                </a:solidFill>
                <a:effectLst/>
                <a:latin typeface="Footlight MT Light" panose="0204060206030A020304" pitchFamily="18" charset="0"/>
              </a:rPr>
              <a:t>We trained a machine learning model to predict house prices. We evaluated the model's performance on a held-out test set. We used a variety of evaluation metrics, including mean squared error (MSE) and median absolute error (MAE). We deployed the machine learning model to production. The model is now being used to predict house prices for homes that are currently on the market.</a:t>
            </a:r>
          </a:p>
          <a:p>
            <a:pPr marL="285750" indent="-285750" algn="l">
              <a:buFont typeface="Wingdings" panose="05000000000000000000" pitchFamily="2" charset="2"/>
              <a:buChar char="Ø"/>
            </a:pPr>
            <a:endParaRPr lang="en-US" b="0" i="0" dirty="0">
              <a:solidFill>
                <a:srgbClr val="1F1F1F"/>
              </a:solidFill>
              <a:effectLst/>
              <a:latin typeface="Footlight MT Light" panose="0204060206030A020304" pitchFamily="18" charset="0"/>
            </a:endParaRPr>
          </a:p>
          <a:p>
            <a:pPr algn="l"/>
            <a:endParaRPr lang="en-US" b="0" i="0" dirty="0">
              <a:solidFill>
                <a:srgbClr val="1F1F1F"/>
              </a:solidFill>
              <a:effectLst/>
              <a:latin typeface="Footlight MT Light" panose="0204060206030A020304" pitchFamily="18" charset="0"/>
            </a:endParaRPr>
          </a:p>
        </p:txBody>
      </p:sp>
    </p:spTree>
    <p:extLst>
      <p:ext uri="{BB962C8B-B14F-4D97-AF65-F5344CB8AC3E}">
        <p14:creationId xmlns:p14="http://schemas.microsoft.com/office/powerpoint/2010/main" val="282393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0243-049A-61DA-4D28-DD25684B1E05}"/>
              </a:ext>
            </a:extLst>
          </p:cNvPr>
          <p:cNvSpPr>
            <a:spLocks noGrp="1"/>
          </p:cNvSpPr>
          <p:nvPr>
            <p:ph type="title"/>
          </p:nvPr>
        </p:nvSpPr>
        <p:spPr/>
        <p:txBody>
          <a:bodyPr>
            <a:normAutofit/>
          </a:bodyPr>
          <a:lstStyle/>
          <a:p>
            <a:pPr algn="ctr"/>
            <a:r>
              <a:rPr lang="en-IN" sz="4400" b="1" dirty="0">
                <a:latin typeface="Footlight MT Light" panose="0204060206030A020304" pitchFamily="18" charset="0"/>
              </a:rPr>
              <a:t>Dataset</a:t>
            </a:r>
          </a:p>
        </p:txBody>
      </p:sp>
      <p:sp>
        <p:nvSpPr>
          <p:cNvPr id="4" name="TextBox 3">
            <a:extLst>
              <a:ext uri="{FF2B5EF4-FFF2-40B4-BE49-F238E27FC236}">
                <a16:creationId xmlns:a16="http://schemas.microsoft.com/office/drawing/2014/main" id="{C51BAC2D-36AB-D4FB-C897-D07A9C91258A}"/>
              </a:ext>
            </a:extLst>
          </p:cNvPr>
          <p:cNvSpPr txBox="1"/>
          <p:nvPr/>
        </p:nvSpPr>
        <p:spPr>
          <a:xfrm>
            <a:off x="1919267" y="1813492"/>
            <a:ext cx="8414425" cy="4339650"/>
          </a:xfrm>
          <a:prstGeom prst="rect">
            <a:avLst/>
          </a:prstGeom>
          <a:noFill/>
        </p:spPr>
        <p:txBody>
          <a:bodyPr wrap="square">
            <a:spAutoFit/>
          </a:bodyPr>
          <a:lstStyle/>
          <a:p>
            <a:pPr algn="l"/>
            <a:endParaRPr lang="en-US" b="0" i="0" dirty="0">
              <a:solidFill>
                <a:srgbClr val="1F1F1F"/>
              </a:solidFill>
              <a:effectLst/>
              <a:latin typeface="Google Sans"/>
            </a:endParaRPr>
          </a:p>
          <a:p>
            <a:pPr algn="l"/>
            <a:r>
              <a:rPr lang="en-US" sz="2000" b="0" i="0" dirty="0">
                <a:solidFill>
                  <a:srgbClr val="1F1F1F"/>
                </a:solidFill>
                <a:effectLst/>
                <a:latin typeface="Footlight MT Light" panose="0204060206030A020304" pitchFamily="18" charset="0"/>
              </a:rPr>
              <a:t>The dataset used to train and evaluate the machine learning model consisted of the following features:</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Property location</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Property size (square footage)</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Number of bedrooms</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Number of bathrooms</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Age of the property</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Condition of the property</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Amenities (e.g., garage, swimming pool, etc.)</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Proximity to schools</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Proximity to parks</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Crime rate </a:t>
            </a:r>
            <a:r>
              <a:rPr lang="en-US" dirty="0"/>
              <a:t>in the </a:t>
            </a:r>
            <a:r>
              <a:rPr lang="en-US" sz="2000" b="0" i="0" dirty="0">
                <a:solidFill>
                  <a:srgbClr val="1F1F1F"/>
                </a:solidFill>
                <a:effectLst/>
                <a:latin typeface="Footlight MT Light" panose="0204060206030A020304" pitchFamily="18" charset="0"/>
              </a:rPr>
              <a:t>area</a:t>
            </a:r>
          </a:p>
          <a:p>
            <a:pPr marL="285750" indent="-285750" algn="l">
              <a:buFont typeface="Wingdings" panose="05000000000000000000" pitchFamily="2" charset="2"/>
              <a:buChar char="Ø"/>
            </a:pPr>
            <a:r>
              <a:rPr lang="en-US" sz="2000" b="0" i="0" dirty="0">
                <a:solidFill>
                  <a:srgbClr val="1F1F1F"/>
                </a:solidFill>
                <a:effectLst/>
                <a:latin typeface="Footlight MT Light" panose="0204060206030A020304" pitchFamily="18" charset="0"/>
              </a:rPr>
              <a:t>Median income in the area</a:t>
            </a:r>
          </a:p>
        </p:txBody>
      </p:sp>
    </p:spTree>
    <p:extLst>
      <p:ext uri="{BB962C8B-B14F-4D97-AF65-F5344CB8AC3E}">
        <p14:creationId xmlns:p14="http://schemas.microsoft.com/office/powerpoint/2010/main" val="180980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2605-2A96-6EBE-BEFD-26A86F0B4063}"/>
              </a:ext>
            </a:extLst>
          </p:cNvPr>
          <p:cNvSpPr>
            <a:spLocks noGrp="1"/>
          </p:cNvSpPr>
          <p:nvPr>
            <p:ph type="title"/>
          </p:nvPr>
        </p:nvSpPr>
        <p:spPr/>
        <p:txBody>
          <a:bodyPr>
            <a:normAutofit/>
          </a:bodyPr>
          <a:lstStyle/>
          <a:p>
            <a:pPr algn="ctr"/>
            <a:r>
              <a:rPr lang="en-IN" sz="4000" b="1" dirty="0">
                <a:latin typeface="Footlight MT Light" panose="0204060206030A020304" pitchFamily="18" charset="0"/>
              </a:rPr>
              <a:t>Data Pre - Processing</a:t>
            </a:r>
          </a:p>
        </p:txBody>
      </p:sp>
      <p:sp>
        <p:nvSpPr>
          <p:cNvPr id="4" name="TextBox 3">
            <a:extLst>
              <a:ext uri="{FF2B5EF4-FFF2-40B4-BE49-F238E27FC236}">
                <a16:creationId xmlns:a16="http://schemas.microsoft.com/office/drawing/2014/main" id="{D7B9519B-7347-381B-7865-DDA75ED26C18}"/>
              </a:ext>
            </a:extLst>
          </p:cNvPr>
          <p:cNvSpPr txBox="1"/>
          <p:nvPr/>
        </p:nvSpPr>
        <p:spPr>
          <a:xfrm>
            <a:off x="1851091" y="2274838"/>
            <a:ext cx="7292907" cy="2677656"/>
          </a:xfrm>
          <a:prstGeom prst="rect">
            <a:avLst/>
          </a:prstGeom>
          <a:noFill/>
        </p:spPr>
        <p:txBody>
          <a:bodyPr wrap="square">
            <a:spAutoFit/>
          </a:bodyPr>
          <a:lstStyle/>
          <a:p>
            <a:pPr algn="l"/>
            <a:r>
              <a:rPr lang="en-US" sz="2400" b="0" i="0" dirty="0">
                <a:solidFill>
                  <a:srgbClr val="1F1F1F"/>
                </a:solidFill>
                <a:effectLst/>
                <a:latin typeface="Footlight MT Light" panose="0204060206030A020304" pitchFamily="18" charset="0"/>
              </a:rPr>
              <a:t>The following data preprocessing steps were performed:</a:t>
            </a:r>
          </a:p>
          <a:p>
            <a:pPr marL="285750" indent="-28575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285750" indent="-28575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Handling missing values</a:t>
            </a:r>
          </a:p>
          <a:p>
            <a:pPr marL="285750" indent="-28575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285750" indent="-28575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Removing outliers</a:t>
            </a:r>
          </a:p>
          <a:p>
            <a:pPr marL="285750" indent="-28575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285750" indent="-28575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Normalizing the data</a:t>
            </a:r>
          </a:p>
        </p:txBody>
      </p:sp>
    </p:spTree>
    <p:extLst>
      <p:ext uri="{BB962C8B-B14F-4D97-AF65-F5344CB8AC3E}">
        <p14:creationId xmlns:p14="http://schemas.microsoft.com/office/powerpoint/2010/main" val="222339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5D69-6994-E6AD-9086-5DC828044A11}"/>
              </a:ext>
            </a:extLst>
          </p:cNvPr>
          <p:cNvSpPr>
            <a:spLocks noGrp="1"/>
          </p:cNvSpPr>
          <p:nvPr>
            <p:ph type="title"/>
          </p:nvPr>
        </p:nvSpPr>
        <p:spPr/>
        <p:txBody>
          <a:bodyPr>
            <a:normAutofit/>
          </a:bodyPr>
          <a:lstStyle/>
          <a:p>
            <a:pPr algn="ctr"/>
            <a:r>
              <a:rPr lang="en-IN" sz="4000" b="1" dirty="0">
                <a:latin typeface="Footlight MT Light" panose="0204060206030A020304" pitchFamily="18" charset="0"/>
              </a:rPr>
              <a:t>Feature Extraction</a:t>
            </a:r>
          </a:p>
        </p:txBody>
      </p:sp>
      <p:sp>
        <p:nvSpPr>
          <p:cNvPr id="4" name="TextBox 3">
            <a:extLst>
              <a:ext uri="{FF2B5EF4-FFF2-40B4-BE49-F238E27FC236}">
                <a16:creationId xmlns:a16="http://schemas.microsoft.com/office/drawing/2014/main" id="{48D977EA-1A5A-4016-D3CA-6D19EFD081E0}"/>
              </a:ext>
            </a:extLst>
          </p:cNvPr>
          <p:cNvSpPr txBox="1"/>
          <p:nvPr/>
        </p:nvSpPr>
        <p:spPr>
          <a:xfrm>
            <a:off x="1854740" y="2332726"/>
            <a:ext cx="8482519" cy="2677656"/>
          </a:xfrm>
          <a:prstGeom prst="rect">
            <a:avLst/>
          </a:prstGeom>
          <a:noFill/>
        </p:spPr>
        <p:txBody>
          <a:bodyPr wrap="square">
            <a:spAutoFit/>
          </a:bodyPr>
          <a:lstStyle/>
          <a:p>
            <a:pPr algn="l"/>
            <a:r>
              <a:rPr lang="en-US" sz="2400" b="0" i="0" dirty="0">
                <a:solidFill>
                  <a:srgbClr val="1F1F1F"/>
                </a:solidFill>
                <a:effectLst/>
                <a:latin typeface="Footlight MT Light" panose="0204060206030A020304" pitchFamily="18" charset="0"/>
              </a:rPr>
              <a:t>The following feature extraction techniques were used:</a:t>
            </a:r>
          </a:p>
          <a:p>
            <a:pPr algn="l">
              <a:buFont typeface="Arial" panose="020B0604020202020204" pitchFamily="34" charset="0"/>
              <a:buChar char="•"/>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One-hot encoding for categorical features</a:t>
            </a:r>
          </a:p>
          <a:p>
            <a:pPr marL="342900" indent="-34290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TF-IDF encoding for text features (e.g., property description)</a:t>
            </a:r>
          </a:p>
          <a:p>
            <a:pPr marL="342900" indent="-342900" algn="l">
              <a:buFont typeface="Wingdings" panose="05000000000000000000" pitchFamily="2" charset="2"/>
              <a:buChar char="Ø"/>
            </a:pPr>
            <a:endParaRPr lang="en-US" sz="2400" b="0" i="0" dirty="0">
              <a:solidFill>
                <a:srgbClr val="1F1F1F"/>
              </a:solidFill>
              <a:effectLst/>
              <a:latin typeface="Footlight MT Light" panose="0204060206030A020304" pitchFamily="18" charset="0"/>
            </a:endParaRPr>
          </a:p>
          <a:p>
            <a:pPr marL="342900" indent="-342900" algn="l">
              <a:buFont typeface="Wingdings" panose="05000000000000000000" pitchFamily="2" charset="2"/>
              <a:buChar char="Ø"/>
            </a:pPr>
            <a:r>
              <a:rPr lang="en-US" sz="2400" b="0" i="0" dirty="0">
                <a:solidFill>
                  <a:srgbClr val="1F1F1F"/>
                </a:solidFill>
                <a:effectLst/>
                <a:latin typeface="Footlight MT Light" panose="0204060206030A020304" pitchFamily="18" charset="0"/>
              </a:rPr>
              <a:t>Embedding for image features (e.g., property photos)</a:t>
            </a:r>
          </a:p>
        </p:txBody>
      </p:sp>
    </p:spTree>
    <p:extLst>
      <p:ext uri="{BB962C8B-B14F-4D97-AF65-F5344CB8AC3E}">
        <p14:creationId xmlns:p14="http://schemas.microsoft.com/office/powerpoint/2010/main" val="120413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2445-4EF8-FD72-F32F-E86CD1D273B0}"/>
              </a:ext>
            </a:extLst>
          </p:cNvPr>
          <p:cNvSpPr>
            <a:spLocks noGrp="1"/>
          </p:cNvSpPr>
          <p:nvPr>
            <p:ph type="title"/>
          </p:nvPr>
        </p:nvSpPr>
        <p:spPr/>
        <p:txBody>
          <a:bodyPr>
            <a:normAutofit/>
          </a:bodyPr>
          <a:lstStyle/>
          <a:p>
            <a:pPr algn="ctr"/>
            <a:r>
              <a:rPr lang="en-IN" sz="3600" b="1" dirty="0">
                <a:latin typeface="Footlight MT Light" panose="0204060206030A020304" pitchFamily="18" charset="0"/>
              </a:rPr>
              <a:t>Machine Learning Algorithm</a:t>
            </a:r>
          </a:p>
        </p:txBody>
      </p:sp>
      <p:sp>
        <p:nvSpPr>
          <p:cNvPr id="4" name="TextBox 3">
            <a:extLst>
              <a:ext uri="{FF2B5EF4-FFF2-40B4-BE49-F238E27FC236}">
                <a16:creationId xmlns:a16="http://schemas.microsoft.com/office/drawing/2014/main" id="{29B97391-1913-A0AF-451A-A2D8A90A2B40}"/>
              </a:ext>
            </a:extLst>
          </p:cNvPr>
          <p:cNvSpPr txBox="1"/>
          <p:nvPr/>
        </p:nvSpPr>
        <p:spPr>
          <a:xfrm>
            <a:off x="1420238" y="2828835"/>
            <a:ext cx="9036996" cy="2308324"/>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1F1F1F"/>
                </a:solidFill>
                <a:effectLst/>
                <a:latin typeface="Footlight MT Light" panose="0204060206030A020304" pitchFamily="18" charset="0"/>
              </a:rPr>
              <a:t>We chose to use a random forest algorithm to train the machine learning model. </a:t>
            </a:r>
          </a:p>
          <a:p>
            <a:pPr marL="342900" indent="-342900">
              <a:buFont typeface="Wingdings" panose="05000000000000000000" pitchFamily="2" charset="2"/>
              <a:buChar char="Ø"/>
            </a:pPr>
            <a:endParaRPr lang="en-US" sz="2400" dirty="0">
              <a:solidFill>
                <a:srgbClr val="1F1F1F"/>
              </a:solidFill>
              <a:latin typeface="Footlight MT Light" panose="0204060206030A020304" pitchFamily="18" charset="0"/>
            </a:endParaRPr>
          </a:p>
          <a:p>
            <a:pPr marL="342900" indent="-342900">
              <a:buFont typeface="Wingdings" panose="05000000000000000000" pitchFamily="2" charset="2"/>
              <a:buChar char="Ø"/>
            </a:pPr>
            <a:r>
              <a:rPr lang="en-US" sz="2400" b="0" i="0" dirty="0">
                <a:solidFill>
                  <a:srgbClr val="1F1F1F"/>
                </a:solidFill>
                <a:effectLst/>
                <a:latin typeface="Footlight MT Light" panose="0204060206030A020304" pitchFamily="18" charset="0"/>
              </a:rPr>
              <a:t>Random forests are a type of ensemble learning algorithm that combines the predictions of multiple decision trees to produce a more accurate prediction.</a:t>
            </a:r>
            <a:endParaRPr lang="en-IN" sz="2400" dirty="0">
              <a:latin typeface="Footlight MT Light" panose="0204060206030A020304" pitchFamily="18" charset="0"/>
            </a:endParaRPr>
          </a:p>
        </p:txBody>
      </p:sp>
    </p:spTree>
    <p:extLst>
      <p:ext uri="{BB962C8B-B14F-4D97-AF65-F5344CB8AC3E}">
        <p14:creationId xmlns:p14="http://schemas.microsoft.com/office/powerpoint/2010/main" val="181431206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{75C3196C-737D-4533-BB5D-899FE3C1CACA}tf56160789_win32</Template>
  <TotalTime>64</TotalTime>
  <Words>828</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Footlight MT Light</vt:lpstr>
      <vt:lpstr>Franklin Gothic Book</vt:lpstr>
      <vt:lpstr>Google Sans</vt:lpstr>
      <vt:lpstr>Wingdings</vt:lpstr>
      <vt:lpstr>Custom</vt:lpstr>
      <vt:lpstr>PREDICTING HOUSE PRICES USING MACHINE LEARNING IBM Phase - 5</vt:lpstr>
      <vt:lpstr>DOCUMENTATION Problem Statement</vt:lpstr>
      <vt:lpstr>Design Thinking Process</vt:lpstr>
      <vt:lpstr>Design Thinking Process</vt:lpstr>
      <vt:lpstr>Phases of Development</vt:lpstr>
      <vt:lpstr>Dataset</vt:lpstr>
      <vt:lpstr>Data Pre - Processing</vt:lpstr>
      <vt:lpstr>Feature Extraction</vt:lpstr>
      <vt:lpstr>Machine Learning Algorithm</vt:lpstr>
      <vt:lpstr>Model Training &amp; Evaluation Metrics</vt:lpstr>
      <vt:lpstr>Innovation Techniques or Approaches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USING MACHINE LEARNING IBM Phase - 5</dc:title>
  <dc:creator>SHARADA SWAMINATHAN</dc:creator>
  <cp:lastModifiedBy>SHARADA SWAMINATHAN</cp:lastModifiedBy>
  <cp:revision>1</cp:revision>
  <dcterms:created xsi:type="dcterms:W3CDTF">2023-10-31T15:47:42Z</dcterms:created>
  <dcterms:modified xsi:type="dcterms:W3CDTF">2023-10-31T16:52:20Z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