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Etna Sans Serif" panose="020B0604020202020204" charset="0"/>
      <p:regular r:id="rId7"/>
    </p:embeddedFont>
    <p:embeddedFont>
      <p:font typeface="Fredoka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6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1366">
                <a:alpha val="100000"/>
              </a:srgbClr>
            </a:gs>
            <a:gs pos="100000">
              <a:srgbClr val="060E28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5145" y="537315"/>
            <a:ext cx="3405285" cy="2617813"/>
          </a:xfrm>
          <a:custGeom>
            <a:avLst/>
            <a:gdLst/>
            <a:ahLst/>
            <a:cxnLst/>
            <a:rect l="l" t="t" r="r" b="b"/>
            <a:pathLst>
              <a:path w="3405285" h="2617813">
                <a:moveTo>
                  <a:pt x="0" y="0"/>
                </a:moveTo>
                <a:lnTo>
                  <a:pt x="3405286" y="0"/>
                </a:lnTo>
                <a:lnTo>
                  <a:pt x="3405286" y="2617813"/>
                </a:lnTo>
                <a:lnTo>
                  <a:pt x="0" y="261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905243" y="0"/>
            <a:ext cx="11536316" cy="2469493"/>
            <a:chOff x="0" y="0"/>
            <a:chExt cx="15381755" cy="3292658"/>
          </a:xfrm>
        </p:grpSpPr>
        <p:sp>
          <p:nvSpPr>
            <p:cNvPr id="4" name="TextBox 4"/>
            <p:cNvSpPr txBox="1"/>
            <p:nvPr/>
          </p:nvSpPr>
          <p:spPr>
            <a:xfrm>
              <a:off x="0" y="342900"/>
              <a:ext cx="15381755" cy="2500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73"/>
                </a:lnSpc>
              </a:pPr>
              <a:r>
                <a:rPr lang="en-US" sz="8555" spc="-299">
                  <a:solidFill>
                    <a:srgbClr val="FFFFFF"/>
                  </a:solidFill>
                  <a:latin typeface="Etna Sans Serif"/>
                  <a:ea typeface="Etna Sans Serif"/>
                  <a:cs typeface="Etna Sans Serif"/>
                  <a:sym typeface="Etna Sans Serif"/>
                </a:rPr>
                <a:t>AI - BASED SYMPTOM CHECKER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522535"/>
              <a:ext cx="15381755" cy="1770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14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274258" y="7066474"/>
            <a:ext cx="6048000" cy="6205970"/>
          </a:xfrm>
          <a:custGeom>
            <a:avLst/>
            <a:gdLst/>
            <a:ahLst/>
            <a:cxnLst/>
            <a:rect l="l" t="t" r="r" b="b"/>
            <a:pathLst>
              <a:path w="6048000" h="6205970">
                <a:moveTo>
                  <a:pt x="0" y="0"/>
                </a:moveTo>
                <a:lnTo>
                  <a:pt x="6048000" y="0"/>
                </a:lnTo>
                <a:lnTo>
                  <a:pt x="6048000" y="6205971"/>
                </a:lnTo>
                <a:lnTo>
                  <a:pt x="0" y="6205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859424" y="964326"/>
            <a:ext cx="5829606" cy="5988172"/>
          </a:xfrm>
          <a:custGeom>
            <a:avLst/>
            <a:gdLst/>
            <a:ahLst/>
            <a:cxnLst/>
            <a:rect l="l" t="t" r="r" b="b"/>
            <a:pathLst>
              <a:path w="5829606" h="5988172">
                <a:moveTo>
                  <a:pt x="0" y="0"/>
                </a:moveTo>
                <a:lnTo>
                  <a:pt x="5829605" y="0"/>
                </a:lnTo>
                <a:lnTo>
                  <a:pt x="5829605" y="5988171"/>
                </a:lnTo>
                <a:lnTo>
                  <a:pt x="0" y="59881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272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956020" y="-1868238"/>
            <a:ext cx="6048000" cy="6205970"/>
          </a:xfrm>
          <a:custGeom>
            <a:avLst/>
            <a:gdLst/>
            <a:ahLst/>
            <a:cxnLst/>
            <a:rect l="l" t="t" r="r" b="b"/>
            <a:pathLst>
              <a:path w="6048000" h="6205970">
                <a:moveTo>
                  <a:pt x="0" y="0"/>
                </a:moveTo>
                <a:lnTo>
                  <a:pt x="6048000" y="0"/>
                </a:lnTo>
                <a:lnTo>
                  <a:pt x="6048000" y="6205970"/>
                </a:lnTo>
                <a:lnTo>
                  <a:pt x="0" y="6205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065748" y="1101633"/>
            <a:ext cx="7301211" cy="863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9BB0B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For Common Diseases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669911" y="2205755"/>
            <a:ext cx="7301211" cy="3240473"/>
            <a:chOff x="0" y="0"/>
            <a:chExt cx="1308295" cy="58065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08295" cy="580656"/>
            </a:xfrm>
            <a:custGeom>
              <a:avLst/>
              <a:gdLst/>
              <a:ahLst/>
              <a:cxnLst/>
              <a:rect l="l" t="t" r="r" b="b"/>
              <a:pathLst>
                <a:path w="1308295" h="580656">
                  <a:moveTo>
                    <a:pt x="78467" y="0"/>
                  </a:moveTo>
                  <a:lnTo>
                    <a:pt x="1229828" y="0"/>
                  </a:lnTo>
                  <a:cubicBezTo>
                    <a:pt x="1273164" y="0"/>
                    <a:pt x="1308295" y="35131"/>
                    <a:pt x="1308295" y="78467"/>
                  </a:cubicBezTo>
                  <a:lnTo>
                    <a:pt x="1308295" y="502190"/>
                  </a:lnTo>
                  <a:cubicBezTo>
                    <a:pt x="1308295" y="545525"/>
                    <a:pt x="1273164" y="580656"/>
                    <a:pt x="1229828" y="580656"/>
                  </a:cubicBezTo>
                  <a:lnTo>
                    <a:pt x="78467" y="580656"/>
                  </a:lnTo>
                  <a:cubicBezTo>
                    <a:pt x="35131" y="580656"/>
                    <a:pt x="0" y="545525"/>
                    <a:pt x="0" y="502190"/>
                  </a:cubicBezTo>
                  <a:lnTo>
                    <a:pt x="0" y="78467"/>
                  </a:lnTo>
                  <a:cubicBezTo>
                    <a:pt x="0" y="35131"/>
                    <a:pt x="35131" y="0"/>
                    <a:pt x="78467" y="0"/>
                  </a:cubicBezTo>
                  <a:close/>
                </a:path>
              </a:pathLst>
            </a:custGeom>
            <a:solidFill>
              <a:srgbClr val="FFFFFF">
                <a:alpha val="84706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08295" cy="618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970181" y="2457625"/>
            <a:ext cx="6459819" cy="837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860"/>
              </a:lnSpc>
            </a:pPr>
            <a:r>
              <a:rPr lang="en-US" sz="4900" dirty="0">
                <a:solidFill>
                  <a:srgbClr val="2D3F4E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Problem Statement: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021757" y="3479027"/>
            <a:ext cx="7786923" cy="237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7886" lvl="1" indent="-368943" algn="l">
              <a:lnSpc>
                <a:spcPts val="4784"/>
              </a:lnSpc>
              <a:spcBef>
                <a:spcPct val="0"/>
              </a:spcBef>
              <a:buFont typeface="Arial"/>
              <a:buChar char="•"/>
            </a:pPr>
            <a:r>
              <a:rPr lang="en-US" sz="3417" dirty="0">
                <a:solidFill>
                  <a:srgbClr val="3AADE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Early detection of diseases.</a:t>
            </a:r>
          </a:p>
          <a:p>
            <a:pPr marL="737886" lvl="1" indent="-368943" algn="l">
              <a:lnSpc>
                <a:spcPts val="4784"/>
              </a:lnSpc>
              <a:spcBef>
                <a:spcPct val="0"/>
              </a:spcBef>
              <a:buFont typeface="Arial"/>
              <a:buChar char="•"/>
            </a:pPr>
            <a:r>
              <a:rPr lang="en-US" sz="3417" dirty="0">
                <a:solidFill>
                  <a:srgbClr val="3AADE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Limited access to healthcare professionals.</a:t>
            </a:r>
          </a:p>
          <a:p>
            <a:pPr algn="l">
              <a:lnSpc>
                <a:spcPts val="4784"/>
              </a:lnSpc>
              <a:spcBef>
                <a:spcPct val="0"/>
              </a:spcBef>
            </a:pPr>
            <a:endParaRPr lang="en-US" sz="3417" dirty="0">
              <a:solidFill>
                <a:srgbClr val="3AADED"/>
              </a:solidFill>
              <a:latin typeface="Etna Sans Serif"/>
              <a:ea typeface="Etna Sans Serif"/>
              <a:cs typeface="Etna Sans Serif"/>
              <a:sym typeface="Etna Sans Serif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2208031" y="2191255"/>
            <a:ext cx="5475900" cy="3240473"/>
            <a:chOff x="0" y="0"/>
            <a:chExt cx="1031387" cy="61034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31387" cy="610344"/>
            </a:xfrm>
            <a:custGeom>
              <a:avLst/>
              <a:gdLst/>
              <a:ahLst/>
              <a:cxnLst/>
              <a:rect l="l" t="t" r="r" b="b"/>
              <a:pathLst>
                <a:path w="1031387" h="610344">
                  <a:moveTo>
                    <a:pt x="104622" y="0"/>
                  </a:moveTo>
                  <a:lnTo>
                    <a:pt x="926764" y="0"/>
                  </a:lnTo>
                  <a:cubicBezTo>
                    <a:pt x="954512" y="0"/>
                    <a:pt x="981123" y="11023"/>
                    <a:pt x="1000744" y="30643"/>
                  </a:cubicBezTo>
                  <a:cubicBezTo>
                    <a:pt x="1020364" y="50264"/>
                    <a:pt x="1031387" y="76875"/>
                    <a:pt x="1031387" y="104622"/>
                  </a:cubicBezTo>
                  <a:lnTo>
                    <a:pt x="1031387" y="505721"/>
                  </a:lnTo>
                  <a:cubicBezTo>
                    <a:pt x="1031387" y="533469"/>
                    <a:pt x="1020364" y="560080"/>
                    <a:pt x="1000744" y="579701"/>
                  </a:cubicBezTo>
                  <a:cubicBezTo>
                    <a:pt x="981123" y="599321"/>
                    <a:pt x="954512" y="610344"/>
                    <a:pt x="926764" y="610344"/>
                  </a:cubicBezTo>
                  <a:lnTo>
                    <a:pt x="104622" y="610344"/>
                  </a:lnTo>
                  <a:cubicBezTo>
                    <a:pt x="76875" y="610344"/>
                    <a:pt x="50264" y="599321"/>
                    <a:pt x="30643" y="579701"/>
                  </a:cubicBezTo>
                  <a:cubicBezTo>
                    <a:pt x="11023" y="560080"/>
                    <a:pt x="0" y="533469"/>
                    <a:pt x="0" y="505721"/>
                  </a:cubicBezTo>
                  <a:lnTo>
                    <a:pt x="0" y="104622"/>
                  </a:lnTo>
                  <a:cubicBezTo>
                    <a:pt x="0" y="76875"/>
                    <a:pt x="11023" y="50264"/>
                    <a:pt x="30643" y="30643"/>
                  </a:cubicBezTo>
                  <a:cubicBezTo>
                    <a:pt x="50264" y="11023"/>
                    <a:pt x="76875" y="0"/>
                    <a:pt x="104622" y="0"/>
                  </a:cubicBezTo>
                  <a:close/>
                </a:path>
              </a:pathLst>
            </a:custGeom>
            <a:solidFill>
              <a:srgbClr val="FFFFFF">
                <a:alpha val="84706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1031387" cy="6674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831074" y="2416821"/>
            <a:ext cx="7075615" cy="76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3"/>
              </a:lnSpc>
            </a:pPr>
            <a:r>
              <a:rPr lang="en-US" sz="4566">
                <a:solidFill>
                  <a:srgbClr val="2D3F4E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Data Set: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53277" y="3257069"/>
            <a:ext cx="5185408" cy="223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2156" lvl="1" indent="-276078" algn="l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2D3F4E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Title</a:t>
            </a:r>
            <a:r>
              <a:rPr lang="en-US" sz="2557">
                <a:solidFill>
                  <a:srgbClr val="3AADE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: Symptom-Disease Association Dataset</a:t>
            </a:r>
          </a:p>
          <a:p>
            <a:pPr marL="552156" lvl="1" indent="-276078" algn="l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2D3F4E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Source</a:t>
            </a:r>
            <a:r>
              <a:rPr lang="en-US" sz="2557">
                <a:solidFill>
                  <a:srgbClr val="3AADE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: National Health Portal of India</a:t>
            </a:r>
          </a:p>
          <a:p>
            <a:pPr algn="l">
              <a:lnSpc>
                <a:spcPts val="3580"/>
              </a:lnSpc>
              <a:spcBef>
                <a:spcPct val="0"/>
              </a:spcBef>
            </a:pPr>
            <a:endParaRPr lang="en-US" sz="2557">
              <a:solidFill>
                <a:srgbClr val="3AADED"/>
              </a:solidFill>
              <a:latin typeface="Etna Sans Serif"/>
              <a:ea typeface="Etna Sans Serif"/>
              <a:cs typeface="Etna Sans Serif"/>
              <a:sym typeface="Etna Sans Serif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5486400" y="5657787"/>
            <a:ext cx="12218302" cy="1184132"/>
            <a:chOff x="0" y="0"/>
            <a:chExt cx="2317109" cy="23706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17109" cy="237060"/>
            </a:xfrm>
            <a:custGeom>
              <a:avLst/>
              <a:gdLst/>
              <a:ahLst/>
              <a:cxnLst/>
              <a:rect l="l" t="t" r="r" b="b"/>
              <a:pathLst>
                <a:path w="2317109" h="237060">
                  <a:moveTo>
                    <a:pt x="44304" y="0"/>
                  </a:moveTo>
                  <a:lnTo>
                    <a:pt x="2272804" y="0"/>
                  </a:lnTo>
                  <a:cubicBezTo>
                    <a:pt x="2297273" y="0"/>
                    <a:pt x="2317109" y="19836"/>
                    <a:pt x="2317109" y="44304"/>
                  </a:cubicBezTo>
                  <a:lnTo>
                    <a:pt x="2317109" y="192756"/>
                  </a:lnTo>
                  <a:cubicBezTo>
                    <a:pt x="2317109" y="217224"/>
                    <a:pt x="2297273" y="237060"/>
                    <a:pt x="2272804" y="237060"/>
                  </a:cubicBezTo>
                  <a:lnTo>
                    <a:pt x="44304" y="237060"/>
                  </a:lnTo>
                  <a:cubicBezTo>
                    <a:pt x="32554" y="237060"/>
                    <a:pt x="21285" y="232392"/>
                    <a:pt x="12976" y="224084"/>
                  </a:cubicBezTo>
                  <a:cubicBezTo>
                    <a:pt x="4668" y="215775"/>
                    <a:pt x="0" y="204506"/>
                    <a:pt x="0" y="192756"/>
                  </a:cubicBezTo>
                  <a:lnTo>
                    <a:pt x="0" y="44304"/>
                  </a:lnTo>
                  <a:cubicBezTo>
                    <a:pt x="0" y="19836"/>
                    <a:pt x="19836" y="0"/>
                    <a:pt x="44304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317109" cy="275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741328" y="5907446"/>
            <a:ext cx="7437374" cy="61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dirty="0">
                <a:solidFill>
                  <a:srgbClr val="2D3F4E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Algorithm: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057668" y="5950461"/>
            <a:ext cx="11526610" cy="57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4"/>
              </a:lnSpc>
              <a:spcBef>
                <a:spcPct val="0"/>
              </a:spcBef>
            </a:pPr>
            <a:r>
              <a:rPr lang="en-US" sz="3417">
                <a:solidFill>
                  <a:srgbClr val="3AADE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Decision Trees and Random Forests (</a:t>
            </a:r>
            <a:r>
              <a:rPr lang="en-US" sz="3417">
                <a:solidFill>
                  <a:srgbClr val="2D3F4E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Scikit-learn</a:t>
            </a:r>
            <a:r>
              <a:rPr lang="en-US" sz="3417">
                <a:solidFill>
                  <a:srgbClr val="3AADE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)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905243" y="7075999"/>
            <a:ext cx="7289920" cy="3053560"/>
            <a:chOff x="0" y="0"/>
            <a:chExt cx="1306271" cy="54716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306271" cy="547164"/>
            </a:xfrm>
            <a:custGeom>
              <a:avLst/>
              <a:gdLst/>
              <a:ahLst/>
              <a:cxnLst/>
              <a:rect l="l" t="t" r="r" b="b"/>
              <a:pathLst>
                <a:path w="1306271" h="547164">
                  <a:moveTo>
                    <a:pt x="78588" y="0"/>
                  </a:moveTo>
                  <a:lnTo>
                    <a:pt x="1227683" y="0"/>
                  </a:lnTo>
                  <a:cubicBezTo>
                    <a:pt x="1248526" y="0"/>
                    <a:pt x="1268515" y="8280"/>
                    <a:pt x="1283253" y="23018"/>
                  </a:cubicBezTo>
                  <a:cubicBezTo>
                    <a:pt x="1297992" y="37756"/>
                    <a:pt x="1306271" y="57745"/>
                    <a:pt x="1306271" y="78588"/>
                  </a:cubicBezTo>
                  <a:lnTo>
                    <a:pt x="1306271" y="468575"/>
                  </a:lnTo>
                  <a:cubicBezTo>
                    <a:pt x="1306271" y="489418"/>
                    <a:pt x="1297992" y="509407"/>
                    <a:pt x="1283253" y="524146"/>
                  </a:cubicBezTo>
                  <a:cubicBezTo>
                    <a:pt x="1268515" y="538884"/>
                    <a:pt x="1248526" y="547164"/>
                    <a:pt x="1227683" y="547164"/>
                  </a:cubicBezTo>
                  <a:lnTo>
                    <a:pt x="78588" y="547164"/>
                  </a:lnTo>
                  <a:cubicBezTo>
                    <a:pt x="57745" y="547164"/>
                    <a:pt x="37756" y="538884"/>
                    <a:pt x="23018" y="524146"/>
                  </a:cubicBezTo>
                  <a:cubicBezTo>
                    <a:pt x="8280" y="509407"/>
                    <a:pt x="0" y="489418"/>
                    <a:pt x="0" y="468575"/>
                  </a:cubicBezTo>
                  <a:lnTo>
                    <a:pt x="0" y="78588"/>
                  </a:lnTo>
                  <a:cubicBezTo>
                    <a:pt x="0" y="57745"/>
                    <a:pt x="8280" y="37756"/>
                    <a:pt x="23018" y="23018"/>
                  </a:cubicBezTo>
                  <a:cubicBezTo>
                    <a:pt x="37756" y="8280"/>
                    <a:pt x="57745" y="0"/>
                    <a:pt x="78588" y="0"/>
                  </a:cubicBezTo>
                  <a:close/>
                </a:path>
              </a:pathLst>
            </a:custGeom>
            <a:solidFill>
              <a:srgbClr val="FFFFFF">
                <a:alpha val="84706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1306271" cy="6043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3008892" y="8265966"/>
            <a:ext cx="1153887" cy="1147593"/>
          </a:xfrm>
          <a:custGeom>
            <a:avLst/>
            <a:gdLst/>
            <a:ahLst/>
            <a:cxnLst/>
            <a:rect l="l" t="t" r="r" b="b"/>
            <a:pathLst>
              <a:path w="1153887" h="1147593">
                <a:moveTo>
                  <a:pt x="0" y="0"/>
                </a:moveTo>
                <a:lnTo>
                  <a:pt x="1153886" y="0"/>
                </a:lnTo>
                <a:lnTo>
                  <a:pt x="1153886" y="1147592"/>
                </a:lnTo>
                <a:lnTo>
                  <a:pt x="0" y="1147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372108" y="7171097"/>
            <a:ext cx="7437374" cy="1668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2D3F4E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Tools:</a:t>
            </a:r>
          </a:p>
          <a:p>
            <a:pPr algn="l">
              <a:lnSpc>
                <a:spcPts val="6720"/>
              </a:lnSpc>
            </a:pPr>
            <a:endParaRPr lang="en-US" sz="4800">
              <a:solidFill>
                <a:srgbClr val="2D3F4E"/>
              </a:solidFill>
              <a:latin typeface="Etna Sans Serif"/>
              <a:ea typeface="Etna Sans Serif"/>
              <a:cs typeface="Etna Sans Serif"/>
              <a:sym typeface="Etna Sans Serif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4224539" y="7754242"/>
            <a:ext cx="6034087" cy="211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601" lvl="1" indent="-326301" algn="l">
              <a:lnSpc>
                <a:spcPts val="4231"/>
              </a:lnSpc>
              <a:buFont typeface="Arial"/>
              <a:buChar char="•"/>
            </a:pPr>
            <a:r>
              <a:rPr lang="en-US" sz="3022">
                <a:solidFill>
                  <a:srgbClr val="2D3F4E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Python</a:t>
            </a:r>
          </a:p>
          <a:p>
            <a:pPr marL="652601" lvl="1" indent="-326301" algn="l">
              <a:lnSpc>
                <a:spcPts val="4231"/>
              </a:lnSpc>
              <a:buFont typeface="Arial"/>
              <a:buChar char="•"/>
            </a:pPr>
            <a:r>
              <a:rPr lang="en-US" sz="3022">
                <a:solidFill>
                  <a:srgbClr val="2D3F4E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Scikit-learn</a:t>
            </a:r>
          </a:p>
          <a:p>
            <a:pPr marL="652601" lvl="1" indent="-326301" algn="l">
              <a:lnSpc>
                <a:spcPts val="4231"/>
              </a:lnSpc>
              <a:buFont typeface="Arial"/>
              <a:buChar char="•"/>
            </a:pPr>
            <a:r>
              <a:rPr lang="en-US" sz="3022">
                <a:solidFill>
                  <a:srgbClr val="2D3F4E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Pandas, NumPy</a:t>
            </a:r>
          </a:p>
          <a:p>
            <a:pPr marL="652601" lvl="1" indent="-326301" algn="l">
              <a:lnSpc>
                <a:spcPts val="4231"/>
              </a:lnSpc>
              <a:buFont typeface="Arial"/>
              <a:buChar char="•"/>
            </a:pPr>
            <a:r>
              <a:rPr lang="en-US" sz="3022">
                <a:solidFill>
                  <a:srgbClr val="2D3F4E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Matplotlib, Seaborn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9432860" y="7066474"/>
            <a:ext cx="8520005" cy="3035738"/>
            <a:chOff x="0" y="0"/>
            <a:chExt cx="1526689" cy="54397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26689" cy="543970"/>
            </a:xfrm>
            <a:custGeom>
              <a:avLst/>
              <a:gdLst/>
              <a:ahLst/>
              <a:cxnLst/>
              <a:rect l="l" t="t" r="r" b="b"/>
              <a:pathLst>
                <a:path w="1526689" h="543970">
                  <a:moveTo>
                    <a:pt x="67242" y="0"/>
                  </a:moveTo>
                  <a:lnTo>
                    <a:pt x="1459447" y="0"/>
                  </a:lnTo>
                  <a:cubicBezTo>
                    <a:pt x="1496583" y="0"/>
                    <a:pt x="1526689" y="30105"/>
                    <a:pt x="1526689" y="67242"/>
                  </a:cubicBezTo>
                  <a:lnTo>
                    <a:pt x="1526689" y="476728"/>
                  </a:lnTo>
                  <a:cubicBezTo>
                    <a:pt x="1526689" y="513865"/>
                    <a:pt x="1496583" y="543970"/>
                    <a:pt x="1459447" y="543970"/>
                  </a:cubicBezTo>
                  <a:lnTo>
                    <a:pt x="67242" y="543970"/>
                  </a:lnTo>
                  <a:cubicBezTo>
                    <a:pt x="30105" y="543970"/>
                    <a:pt x="0" y="513865"/>
                    <a:pt x="0" y="476728"/>
                  </a:cubicBezTo>
                  <a:lnTo>
                    <a:pt x="0" y="67242"/>
                  </a:lnTo>
                  <a:cubicBezTo>
                    <a:pt x="0" y="30105"/>
                    <a:pt x="30105" y="0"/>
                    <a:pt x="67242" y="0"/>
                  </a:cubicBezTo>
                  <a:close/>
                </a:path>
              </a:pathLst>
            </a:custGeom>
            <a:solidFill>
              <a:srgbClr val="FFFFFF">
                <a:alpha val="84706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1526689" cy="6011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9736178" y="7276024"/>
            <a:ext cx="5732422" cy="745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dirty="0">
                <a:solidFill>
                  <a:srgbClr val="2D3F4E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Expected Outcome: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460015" y="8078622"/>
            <a:ext cx="8520005" cy="20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938" lvl="1" indent="-314969" algn="l">
              <a:lnSpc>
                <a:spcPts val="4084"/>
              </a:lnSpc>
              <a:buFont typeface="Arial"/>
              <a:buChar char="•"/>
            </a:pPr>
            <a:r>
              <a:rPr lang="en-US" sz="2917">
                <a:solidFill>
                  <a:srgbClr val="3AADE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Functional symptom checker</a:t>
            </a:r>
          </a:p>
          <a:p>
            <a:pPr marL="629938" lvl="1" indent="-314969" algn="l">
              <a:lnSpc>
                <a:spcPts val="4084"/>
              </a:lnSpc>
              <a:buFont typeface="Arial"/>
              <a:buChar char="•"/>
            </a:pPr>
            <a:r>
              <a:rPr lang="en-US" sz="2917">
                <a:solidFill>
                  <a:srgbClr val="3AADE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User-friendly interface</a:t>
            </a:r>
          </a:p>
          <a:p>
            <a:pPr marL="629938" lvl="1" indent="-314969" algn="l">
              <a:lnSpc>
                <a:spcPts val="4084"/>
              </a:lnSpc>
              <a:buFont typeface="Arial"/>
              <a:buChar char="•"/>
            </a:pPr>
            <a:r>
              <a:rPr lang="en-US" sz="2917">
                <a:solidFill>
                  <a:srgbClr val="3AADED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Insights into symptom-disease relationships</a:t>
            </a:r>
          </a:p>
          <a:p>
            <a:pPr algn="l">
              <a:lnSpc>
                <a:spcPts val="4084"/>
              </a:lnSpc>
              <a:spcBef>
                <a:spcPct val="0"/>
              </a:spcBef>
            </a:pPr>
            <a:endParaRPr lang="en-US" sz="2917">
              <a:solidFill>
                <a:srgbClr val="3AADED"/>
              </a:solidFill>
              <a:latin typeface="Etna Sans Serif"/>
              <a:ea typeface="Etna Sans Serif"/>
              <a:cs typeface="Etna Sans Serif"/>
              <a:sym typeface="Etna Sans Serif"/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12870722" y="210135"/>
            <a:ext cx="5109298" cy="891504"/>
            <a:chOff x="0" y="-5985"/>
            <a:chExt cx="915529" cy="19099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915529" cy="185008"/>
            </a:xfrm>
            <a:custGeom>
              <a:avLst/>
              <a:gdLst/>
              <a:ahLst/>
              <a:cxnLst/>
              <a:rect l="l" t="t" r="r" b="b"/>
              <a:pathLst>
                <a:path w="915529" h="185008">
                  <a:moveTo>
                    <a:pt x="92504" y="0"/>
                  </a:moveTo>
                  <a:lnTo>
                    <a:pt x="823025" y="0"/>
                  </a:lnTo>
                  <a:cubicBezTo>
                    <a:pt x="847558" y="0"/>
                    <a:pt x="871087" y="9746"/>
                    <a:pt x="888435" y="27094"/>
                  </a:cubicBezTo>
                  <a:cubicBezTo>
                    <a:pt x="905783" y="44442"/>
                    <a:pt x="915529" y="67970"/>
                    <a:pt x="915529" y="92504"/>
                  </a:cubicBezTo>
                  <a:lnTo>
                    <a:pt x="915529" y="92504"/>
                  </a:lnTo>
                  <a:cubicBezTo>
                    <a:pt x="915529" y="143592"/>
                    <a:pt x="874113" y="185008"/>
                    <a:pt x="823025" y="185008"/>
                  </a:cubicBezTo>
                  <a:lnTo>
                    <a:pt x="92504" y="185008"/>
                  </a:lnTo>
                  <a:cubicBezTo>
                    <a:pt x="67970" y="185008"/>
                    <a:pt x="44442" y="175262"/>
                    <a:pt x="27094" y="157914"/>
                  </a:cubicBezTo>
                  <a:cubicBezTo>
                    <a:pt x="9746" y="140566"/>
                    <a:pt x="0" y="117037"/>
                    <a:pt x="0" y="92504"/>
                  </a:cubicBezTo>
                  <a:lnTo>
                    <a:pt x="0" y="92504"/>
                  </a:lnTo>
                  <a:cubicBezTo>
                    <a:pt x="0" y="67970"/>
                    <a:pt x="9746" y="44442"/>
                    <a:pt x="27094" y="27094"/>
                  </a:cubicBezTo>
                  <a:cubicBezTo>
                    <a:pt x="44442" y="9746"/>
                    <a:pt x="67970" y="0"/>
                    <a:pt x="92504" y="0"/>
                  </a:cubicBezTo>
                  <a:close/>
                </a:path>
              </a:pathLst>
            </a:custGeom>
            <a:solidFill>
              <a:srgbClr val="1297E0">
                <a:alpha val="94902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5985"/>
              <a:ext cx="915529" cy="19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 dirty="0">
                  <a:solidFill>
                    <a:srgbClr val="FFFFFF">
                      <a:alpha val="94902"/>
                    </a:srgbClr>
                  </a:solidFill>
                  <a:latin typeface="Fredoka"/>
                  <a:ea typeface="Fredoka"/>
                  <a:cs typeface="Fredoka"/>
                  <a:sym typeface="Fredoka"/>
                </a:rPr>
                <a:t>Section: 5 - B AI ML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Etna Sans Serif</vt:lpstr>
      <vt:lpstr>Fredoka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- Based Symptom Checker</dc:title>
  <cp:lastModifiedBy>SURYA TEJA</cp:lastModifiedBy>
  <cp:revision>2</cp:revision>
  <dcterms:created xsi:type="dcterms:W3CDTF">2006-08-16T00:00:00Z</dcterms:created>
  <dcterms:modified xsi:type="dcterms:W3CDTF">2024-09-24T04:02:47Z</dcterms:modified>
  <dc:identifier>DAGRo9N6cws</dc:identifier>
</cp:coreProperties>
</file>