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4" r:id="rId1"/>
  </p:sldMasterIdLst>
  <p:notesMasterIdLst>
    <p:notesMasterId r:id="rId53"/>
  </p:notesMasterIdLst>
  <p:sldIdLst>
    <p:sldId id="256" r:id="rId2"/>
    <p:sldId id="533" r:id="rId3"/>
    <p:sldId id="534" r:id="rId4"/>
    <p:sldId id="535" r:id="rId5"/>
    <p:sldId id="536" r:id="rId6"/>
    <p:sldId id="537" r:id="rId7"/>
    <p:sldId id="538" r:id="rId8"/>
    <p:sldId id="539" r:id="rId9"/>
    <p:sldId id="540" r:id="rId10"/>
    <p:sldId id="541" r:id="rId11"/>
    <p:sldId id="542" r:id="rId12"/>
    <p:sldId id="543" r:id="rId13"/>
    <p:sldId id="544" r:id="rId14"/>
    <p:sldId id="545" r:id="rId15"/>
    <p:sldId id="546" r:id="rId16"/>
    <p:sldId id="547" r:id="rId17"/>
    <p:sldId id="548" r:id="rId18"/>
    <p:sldId id="549" r:id="rId19"/>
    <p:sldId id="550" r:id="rId20"/>
    <p:sldId id="551" r:id="rId21"/>
    <p:sldId id="552" r:id="rId22"/>
    <p:sldId id="553" r:id="rId23"/>
    <p:sldId id="554" r:id="rId24"/>
    <p:sldId id="555" r:id="rId25"/>
    <p:sldId id="556" r:id="rId26"/>
    <p:sldId id="557" r:id="rId27"/>
    <p:sldId id="558" r:id="rId28"/>
    <p:sldId id="559" r:id="rId29"/>
    <p:sldId id="560" r:id="rId30"/>
    <p:sldId id="561" r:id="rId31"/>
    <p:sldId id="562" r:id="rId32"/>
    <p:sldId id="563" r:id="rId33"/>
    <p:sldId id="564" r:id="rId34"/>
    <p:sldId id="565" r:id="rId35"/>
    <p:sldId id="567" r:id="rId36"/>
    <p:sldId id="568" r:id="rId37"/>
    <p:sldId id="569" r:id="rId38"/>
    <p:sldId id="570" r:id="rId39"/>
    <p:sldId id="571" r:id="rId40"/>
    <p:sldId id="572" r:id="rId41"/>
    <p:sldId id="573" r:id="rId42"/>
    <p:sldId id="588" r:id="rId43"/>
    <p:sldId id="589" r:id="rId44"/>
    <p:sldId id="590" r:id="rId45"/>
    <p:sldId id="591" r:id="rId46"/>
    <p:sldId id="592" r:id="rId47"/>
    <p:sldId id="593" r:id="rId48"/>
    <p:sldId id="594" r:id="rId49"/>
    <p:sldId id="595" r:id="rId50"/>
    <p:sldId id="566" r:id="rId51"/>
    <p:sldId id="596" r:id="rId5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714" autoAdjust="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237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4BEEC-1825-424D-8770-C4E87C9E86E1}" type="datetimeFigureOut">
              <a:rPr lang="en-US" smtClean="0"/>
              <a:pPr/>
              <a:t>9/23/2023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64699-901D-417E-B1E2-0FF9138336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40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3971-7B26-4CBB-AB12-B60D9E40DDB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753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E7DF-3A45-484C-9E90-19AF0422D5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53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5B0D-F115-406B-8479-7EC0A7DAD7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64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33363" indent="-233363">
              <a:lnSpc>
                <a:spcPct val="10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/>
            </a:lvl1pPr>
            <a:lvl2pPr marL="457200" indent="-223838">
              <a:lnSpc>
                <a:spcPct val="100000"/>
              </a:lnSpc>
              <a:defRPr/>
            </a:lvl2pPr>
            <a:lvl3pPr marL="690563" indent="-233363">
              <a:lnSpc>
                <a:spcPct val="100000"/>
              </a:lnSpc>
              <a:defRPr/>
            </a:lvl3pPr>
            <a:lvl4pPr marL="914400" indent="-223838">
              <a:lnSpc>
                <a:spcPct val="100000"/>
              </a:lnSpc>
              <a:defRPr/>
            </a:lvl4pPr>
            <a:lvl5pPr marL="1147763" indent="-233363"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81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8BA8E-831D-4B56-A834-1FC5E9FAF20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65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28AC-A41F-4840-AF51-FFB3F97771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35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6877D-F674-49AD-9F76-032529A38C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86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748A-354F-497E-B2BD-A395F19517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89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04CEA-8ED3-409B-896E-275272A627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16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171071-F97E-4E89-9965-400FA4F737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63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F30BD-0AAE-4092-A7F0-E835135DBE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69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197A288-42AB-48D5-B3E6-39B14A7926A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56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aqs.org/rfcs/rfc4253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ISM 6225</a:t>
            </a:r>
            <a:br>
              <a:rPr lang="en-US" dirty="0"/>
            </a:br>
            <a:r>
              <a:rPr lang="en-US" sz="7300" dirty="0"/>
              <a:t>Distributed Information Systems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Network Security and computing infrastructures</a:t>
            </a:r>
          </a:p>
          <a:p>
            <a:r>
              <a:rPr lang="en-US" dirty="0"/>
              <a:t>Based on Agrawal and Sharma, Prospect Press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Network security controls by category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0" y="1752600"/>
          <a:ext cx="7772400" cy="4566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73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Calibri"/>
                          <a:ea typeface="Times New Roman"/>
                          <a:cs typeface="Times New Roman"/>
                        </a:rPr>
                        <a:t>Category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Calibri"/>
                          <a:ea typeface="Times New Roman"/>
                          <a:cs typeface="Times New Roman"/>
                        </a:rPr>
                        <a:t>Incoming information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Calibri"/>
                          <a:ea typeface="Times New Roman"/>
                          <a:cs typeface="Times New Roman"/>
                        </a:rPr>
                        <a:t>Outgoing information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81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Calibri"/>
                          <a:ea typeface="Times New Roman"/>
                          <a:cs typeface="Times New Roman"/>
                        </a:rPr>
                        <a:t>Confidentiality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Calibri"/>
                          <a:ea typeface="Times New Roman"/>
                          <a:cs typeface="Times New Roman"/>
                        </a:rPr>
                        <a:t>Patching, authentication and authorization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Calibri"/>
                          <a:ea typeface="Times New Roman"/>
                          <a:cs typeface="Times New Roman"/>
                        </a:rPr>
                        <a:t>Encryption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73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Calibri"/>
                          <a:ea typeface="Times New Roman"/>
                          <a:cs typeface="Times New Roman"/>
                        </a:rPr>
                        <a:t>Integrity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Calibri"/>
                          <a:ea typeface="Times New Roman"/>
                          <a:cs typeface="Times New Roman"/>
                        </a:rPr>
                        <a:t>Firewalls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Calibri"/>
                          <a:ea typeface="Times New Roman"/>
                          <a:cs typeface="Times New Roman"/>
                        </a:rPr>
                        <a:t>Digital signatures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81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Calibri"/>
                          <a:ea typeface="Times New Roman"/>
                          <a:cs typeface="Times New Roman"/>
                        </a:rPr>
                        <a:t>Availability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Calibri"/>
                          <a:ea typeface="Times New Roman"/>
                          <a:cs typeface="Times New Roman"/>
                        </a:rPr>
                        <a:t>Virus protection, end user training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Calibri"/>
                          <a:ea typeface="Times New Roman"/>
                          <a:cs typeface="Times New Roman"/>
                        </a:rPr>
                        <a:t>Redundancy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686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is very complex</a:t>
            </a:r>
          </a:p>
          <a:p>
            <a:pPr lvl="1"/>
            <a:r>
              <a:rPr lang="en-US" dirty="0"/>
              <a:t>Vulnerabilities are common</a:t>
            </a:r>
          </a:p>
          <a:p>
            <a:r>
              <a:rPr lang="en-US" dirty="0"/>
              <a:t>Developers issue updates when vulnerabilities become known</a:t>
            </a:r>
          </a:p>
          <a:p>
            <a:pPr lvl="1"/>
            <a:r>
              <a:rPr lang="en-US" dirty="0"/>
              <a:t>Called patches</a:t>
            </a:r>
          </a:p>
          <a:p>
            <a:r>
              <a:rPr lang="en-US" dirty="0"/>
              <a:t>Timely application of patches prevents many exploits</a:t>
            </a:r>
          </a:p>
          <a:p>
            <a:pPr lvl="1"/>
            <a:r>
              <a:rPr lang="en-US" dirty="0"/>
              <a:t>Automatic updates can be used in small organizations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78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and authorization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Authentication is the verification of claimed identity</a:t>
            </a:r>
          </a:p>
          <a:p>
            <a:pPr lvl="1"/>
            <a:r>
              <a:rPr lang="en-US" dirty="0"/>
              <a:t>Username and password are common methods of authentication</a:t>
            </a:r>
          </a:p>
          <a:p>
            <a:r>
              <a:rPr lang="en-US" dirty="0"/>
              <a:t>Authorization grants rights to users to read, write and manipulate specific information</a:t>
            </a:r>
          </a:p>
          <a:p>
            <a:pPr lvl="1"/>
            <a:r>
              <a:rPr lang="en-US" dirty="0"/>
              <a:t>Employees are only given keys to rooms where they need to be</a:t>
            </a:r>
          </a:p>
          <a:p>
            <a:pPr lvl="1"/>
            <a:r>
              <a:rPr lang="en-US" dirty="0"/>
              <a:t>Similarly, computer users should only be allowed to use computers in specified ways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42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passwords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 passwords prevent intruders from being able to guess passwords. </a:t>
            </a:r>
          </a:p>
          <a:p>
            <a:r>
              <a:rPr lang="en-US" dirty="0"/>
              <a:t>Recommendations from Microsoft:</a:t>
            </a:r>
          </a:p>
          <a:p>
            <a:pPr lvl="1"/>
            <a:r>
              <a:rPr lang="en-US" dirty="0"/>
              <a:t>Include characters other than just the alphabets</a:t>
            </a:r>
          </a:p>
          <a:p>
            <a:pPr lvl="1"/>
            <a:r>
              <a:rPr lang="en-US" dirty="0"/>
              <a:t>Actual names or words should be avoided</a:t>
            </a:r>
          </a:p>
          <a:p>
            <a:pPr lvl="1"/>
            <a:r>
              <a:rPr lang="en-US" dirty="0"/>
              <a:t>Passwords should be longer than 8 characters</a:t>
            </a:r>
          </a:p>
          <a:p>
            <a:pPr lvl="1"/>
            <a:r>
              <a:rPr lang="en-US" dirty="0"/>
              <a:t>Passwords should be changed regularly</a:t>
            </a:r>
          </a:p>
          <a:p>
            <a:r>
              <a:rPr lang="en-US" dirty="0"/>
              <a:t>Also</a:t>
            </a:r>
          </a:p>
          <a:p>
            <a:pPr lvl="1"/>
            <a:r>
              <a:rPr lang="en-US" dirty="0"/>
              <a:t>Password reuse should be avoided, especially across financial sites</a:t>
            </a:r>
          </a:p>
          <a:p>
            <a:pPr lvl="2"/>
            <a:r>
              <a:rPr lang="en-US" dirty="0"/>
              <a:t>E.g. Mark Zuckerberg password leak incident</a:t>
            </a:r>
          </a:p>
          <a:p>
            <a:pPr lvl="3"/>
            <a:r>
              <a:rPr lang="en-US" dirty="0"/>
              <a:t>Password “</a:t>
            </a:r>
            <a:r>
              <a:rPr lang="en-US" dirty="0" err="1"/>
              <a:t>dadada</a:t>
            </a:r>
            <a:r>
              <a:rPr lang="en-US" dirty="0"/>
              <a:t>” reused across LinkedIn, Twitter and Pinterest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5600" y="6356350"/>
            <a:ext cx="3352800" cy="365125"/>
          </a:xfrm>
        </p:spPr>
        <p:txBody>
          <a:bodyPr/>
          <a:lstStyle/>
          <a:p>
            <a:r>
              <a:rPr lang="en-US" dirty="0"/>
              <a:t>Microsoft: Tips for creating a strong password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39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Firewalls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 that lies between two networks and regulates traffic between networks </a:t>
            </a:r>
          </a:p>
          <a:p>
            <a:pPr lvl="1"/>
            <a:r>
              <a:rPr lang="en-US" dirty="0"/>
              <a:t>Protects internal network from electronic attacks originating from external network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" name="Picture 3" descr="Firewall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45356" y="3581400"/>
            <a:ext cx="5852160" cy="289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558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Firewalls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Examine every packet entering or leaving the network</a:t>
            </a:r>
          </a:p>
          <a:p>
            <a:r>
              <a:rPr lang="en-US" dirty="0"/>
              <a:t>Administrators can specify which packets can pass the firewall</a:t>
            </a:r>
          </a:p>
          <a:p>
            <a:pPr lvl="1"/>
            <a:r>
              <a:rPr lang="en-US" dirty="0"/>
              <a:t>Other packets are blocked</a:t>
            </a:r>
          </a:p>
          <a:p>
            <a:pPr lvl="1"/>
            <a:r>
              <a:rPr lang="en-US" dirty="0"/>
              <a:t>Typically use IP addresses (source and destination) and destination port addresses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77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Firewalls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steps</a:t>
            </a:r>
          </a:p>
          <a:p>
            <a:pPr lvl="1"/>
            <a:r>
              <a:rPr lang="en-US" dirty="0"/>
              <a:t>Block insecure services (</a:t>
            </a:r>
            <a:r>
              <a:rPr lang="en-US" dirty="0" err="1"/>
              <a:t>eg</a:t>
            </a:r>
            <a:r>
              <a:rPr lang="en-US" dirty="0"/>
              <a:t>. telnet, ftp)</a:t>
            </a:r>
          </a:p>
          <a:p>
            <a:pPr lvl="1"/>
            <a:r>
              <a:rPr lang="en-US" dirty="0"/>
              <a:t>Block blacklisted networks</a:t>
            </a:r>
          </a:p>
          <a:p>
            <a:pPr lvl="1"/>
            <a:r>
              <a:rPr lang="en-US" dirty="0"/>
              <a:t>Allow access to trusted services</a:t>
            </a:r>
          </a:p>
          <a:p>
            <a:pPr lvl="2"/>
            <a:r>
              <a:rPr lang="en-US" dirty="0"/>
              <a:t>E.g. SSH</a:t>
            </a:r>
          </a:p>
          <a:p>
            <a:pPr lvl="1"/>
            <a:r>
              <a:rPr lang="en-US" dirty="0"/>
              <a:t>Allow access to safe services</a:t>
            </a:r>
          </a:p>
          <a:p>
            <a:pPr lvl="2"/>
            <a:r>
              <a:rPr lang="en-US" dirty="0"/>
              <a:t>E.g. web, DNS, email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1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Firewalls – common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45734"/>
            <a:ext cx="7543801" cy="4023360"/>
          </a:xfrm>
        </p:spPr>
        <p:txBody>
          <a:bodyPr>
            <a:normAutofit/>
          </a:bodyPr>
          <a:lstStyle/>
          <a:p>
            <a:r>
              <a:rPr lang="en-US" dirty="0"/>
              <a:t>Public services are located in de-militarized zone</a:t>
            </a:r>
          </a:p>
          <a:p>
            <a:pPr lvl="1"/>
            <a:r>
              <a:rPr lang="en-US" dirty="0"/>
              <a:t>Accessible to all safe users</a:t>
            </a:r>
          </a:p>
          <a:p>
            <a:r>
              <a:rPr lang="en-US" dirty="0"/>
              <a:t>Internal network blocked to outside world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4" name="Picture 3" descr="DMZ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3657600"/>
            <a:ext cx="6035040" cy="295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230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Anti-virus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Viruses and worms are programs that cause harm to computers</a:t>
            </a:r>
          </a:p>
          <a:p>
            <a:pPr lvl="1"/>
            <a:r>
              <a:rPr lang="en-US" dirty="0"/>
              <a:t>Worms are self-contained</a:t>
            </a:r>
          </a:p>
          <a:p>
            <a:pPr lvl="1"/>
            <a:r>
              <a:rPr lang="en-US" dirty="0"/>
              <a:t>Viruses use other programs to replicate</a:t>
            </a:r>
          </a:p>
          <a:p>
            <a:r>
              <a:rPr lang="en-US" dirty="0"/>
              <a:t>Of all threats, viruses cause the greatest financial losses to organizations</a:t>
            </a:r>
          </a:p>
          <a:p>
            <a:r>
              <a:rPr lang="en-US" dirty="0"/>
              <a:t>Modern viruses attack most targets within minutes of being launched</a:t>
            </a:r>
          </a:p>
          <a:p>
            <a:r>
              <a:rPr lang="en-US" dirty="0"/>
              <a:t>Patching eliminates many targets for worms</a:t>
            </a:r>
          </a:p>
          <a:p>
            <a:r>
              <a:rPr lang="en-US" dirty="0"/>
              <a:t>Anti-virus programs should be constantly updated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82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user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component of all security efforts</a:t>
            </a:r>
          </a:p>
          <a:p>
            <a:pPr lvl="1"/>
            <a:r>
              <a:rPr lang="en-US" dirty="0"/>
              <a:t>Not just network security or information security</a:t>
            </a:r>
          </a:p>
          <a:p>
            <a:r>
              <a:rPr lang="en-US" dirty="0"/>
              <a:t>Suspicious looking email may carry a virus</a:t>
            </a:r>
          </a:p>
          <a:p>
            <a:pPr lvl="1"/>
            <a:r>
              <a:rPr lang="en-US" dirty="0"/>
              <a:t>Do not open out of curiosity</a:t>
            </a:r>
          </a:p>
          <a:p>
            <a:r>
              <a:rPr lang="en-US" dirty="0"/>
              <a:t>Be very careful with email attachments</a:t>
            </a:r>
          </a:p>
          <a:p>
            <a:pPr lvl="1"/>
            <a:r>
              <a:rPr lang="en-US" dirty="0"/>
              <a:t>May carry viruses in macros</a:t>
            </a:r>
          </a:p>
          <a:p>
            <a:r>
              <a:rPr lang="en-US" dirty="0"/>
              <a:t>Only provide usernames and passwords on trusted web sites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 of information security</a:t>
            </a:r>
          </a:p>
          <a:p>
            <a:r>
              <a:rPr lang="en-US" dirty="0"/>
              <a:t>Role of network security</a:t>
            </a:r>
          </a:p>
          <a:p>
            <a:r>
              <a:rPr lang="en-US" dirty="0"/>
              <a:t>Vulnerabilities, threats and controls</a:t>
            </a:r>
          </a:p>
          <a:p>
            <a:r>
              <a:rPr lang="en-US" dirty="0"/>
              <a:t>Network security controls for outgoing information</a:t>
            </a:r>
          </a:p>
          <a:p>
            <a:r>
              <a:rPr lang="en-US" dirty="0"/>
              <a:t>Network security controls for incoming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55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Rendering information unintelligible in a way so that it may later be restored to intelligible form</a:t>
            </a:r>
          </a:p>
          <a:p>
            <a:pPr lvl="1"/>
            <a:r>
              <a:rPr lang="en-US" dirty="0"/>
              <a:t>Readable information is called plaintext</a:t>
            </a:r>
          </a:p>
          <a:p>
            <a:pPr lvl="1"/>
            <a:r>
              <a:rPr lang="en-US" dirty="0"/>
              <a:t>Encrypted information is called ciphertext</a:t>
            </a:r>
          </a:p>
          <a:p>
            <a:r>
              <a:rPr lang="en-US" dirty="0"/>
              <a:t>Involves 2 components: Algorithm and key</a:t>
            </a:r>
          </a:p>
          <a:p>
            <a:pPr lvl="1"/>
            <a:r>
              <a:rPr lang="en-US" dirty="0"/>
              <a:t>Algorithm is the process to create ciphertext</a:t>
            </a:r>
          </a:p>
          <a:p>
            <a:pPr lvl="1"/>
            <a:r>
              <a:rPr lang="en-US" dirty="0"/>
              <a:t>Key controls operations of algorithm</a:t>
            </a:r>
          </a:p>
          <a:p>
            <a:r>
              <a:rPr lang="en-US" dirty="0"/>
              <a:t>2 broad types: symmetric key, asymmetric key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9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406" y="1798334"/>
            <a:ext cx="6603188" cy="326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904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key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Same key used for encryption and decryption</a:t>
            </a:r>
          </a:p>
          <a:p>
            <a:pPr lvl="1"/>
            <a:r>
              <a:rPr lang="en-US" dirty="0"/>
              <a:t>Example</a:t>
            </a:r>
          </a:p>
          <a:p>
            <a:pPr lvl="2"/>
            <a:r>
              <a:rPr lang="en-US" dirty="0"/>
              <a:t>cat → </a:t>
            </a:r>
            <a:r>
              <a:rPr lang="en-US" dirty="0" err="1"/>
              <a:t>dbu</a:t>
            </a:r>
            <a:endParaRPr lang="en-US" dirty="0"/>
          </a:p>
          <a:p>
            <a:pPr lvl="2"/>
            <a:r>
              <a:rPr lang="en-US" dirty="0"/>
              <a:t>Encrypted character = plaintext character + 1</a:t>
            </a:r>
          </a:p>
          <a:p>
            <a:pPr lvl="2"/>
            <a:r>
              <a:rPr lang="en-US" dirty="0"/>
              <a:t>Decrypted character =  encrypted character – (+1)</a:t>
            </a:r>
          </a:p>
          <a:p>
            <a:pPr lvl="2"/>
            <a:r>
              <a:rPr lang="en-US" dirty="0"/>
              <a:t>dog  → ?</a:t>
            </a:r>
          </a:p>
          <a:p>
            <a:r>
              <a:rPr lang="en-US" dirty="0"/>
              <a:t>Current standard: Advanced Encryption Standard (AES)</a:t>
            </a:r>
          </a:p>
          <a:p>
            <a:r>
              <a:rPr lang="en-US" dirty="0"/>
              <a:t>Major problem: How do you exchange the key?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60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Asymmetric key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exchange over network is unsafe in symmetric key encryption</a:t>
            </a:r>
          </a:p>
          <a:p>
            <a:pPr lvl="1"/>
            <a:r>
              <a:rPr lang="en-US" dirty="0"/>
              <a:t>Enemies can read key when it is transmitted</a:t>
            </a:r>
          </a:p>
          <a:p>
            <a:r>
              <a:rPr lang="en-US" dirty="0"/>
              <a:t>Asymmetric key encryption uses one key for encryption and another key for decryption</a:t>
            </a:r>
          </a:p>
          <a:p>
            <a:pPr lvl="1"/>
            <a:r>
              <a:rPr lang="en-US" dirty="0"/>
              <a:t>Encryption key made public</a:t>
            </a:r>
          </a:p>
          <a:p>
            <a:pPr lvl="1"/>
            <a:r>
              <a:rPr lang="en-US" dirty="0"/>
              <a:t>Hence, also called public key encryption</a:t>
            </a:r>
          </a:p>
          <a:p>
            <a:r>
              <a:rPr lang="en-US" dirty="0"/>
              <a:t>Most asymmetric key encryption algorithms use modulus operation</a:t>
            </a:r>
          </a:p>
          <a:p>
            <a:pPr lvl="1"/>
            <a:r>
              <a:rPr lang="en-US" dirty="0"/>
              <a:t>e.g. 21 mod 10 =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75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Asymmetric key encryption example</a:t>
            </a: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8763000" cy="365125"/>
          </a:xfrm>
        </p:spPr>
        <p:txBody>
          <a:bodyPr/>
          <a:lstStyle/>
          <a:p>
            <a:r>
              <a:rPr lang="en-US" dirty="0"/>
              <a:t>Example based on Network Security: Private Communication in a Public World (2E), by Charlie Kaufman, </a:t>
            </a:r>
            <a:r>
              <a:rPr lang="en-US" dirty="0" err="1"/>
              <a:t>Radia</a:t>
            </a:r>
            <a:r>
              <a:rPr lang="en-US" dirty="0"/>
              <a:t> Perlman and Mike </a:t>
            </a:r>
            <a:r>
              <a:rPr lang="en-US" dirty="0" err="1"/>
              <a:t>Speciner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95397" y="1371600"/>
          <a:ext cx="7467603" cy="502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8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88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8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88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88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88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88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887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887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641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418"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418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418"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418"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6418"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6418"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6418"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6418">
                <a:tc>
                  <a:txBody>
                    <a:bodyPr/>
                    <a:lstStyle/>
                    <a:p>
                      <a:r>
                        <a:rPr lang="en-US" sz="2400" dirty="0"/>
                        <a:t>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6418"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6418">
                <a:tc>
                  <a:txBody>
                    <a:bodyPr/>
                    <a:lstStyle/>
                    <a:p>
                      <a:r>
                        <a:rPr lang="en-US" sz="2400" dirty="0"/>
                        <a:t>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1447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Plain text</a:t>
            </a:r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>
            <a:off x="1295400" y="1632466"/>
            <a:ext cx="381000" cy="43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2400" y="2895600"/>
            <a:ext cx="1219200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Ciphertext</a:t>
            </a:r>
          </a:p>
          <a:p>
            <a:pPr algn="ctr"/>
            <a:r>
              <a:rPr lang="en-US" dirty="0"/>
              <a:t>= </a:t>
            </a:r>
          </a:p>
          <a:p>
            <a:r>
              <a:rPr lang="en-US" dirty="0"/>
              <a:t>plaintext * 3 mod 10</a:t>
            </a:r>
          </a:p>
        </p:txBody>
      </p:sp>
      <p:cxnSp>
        <p:nvCxnSpPr>
          <p:cNvPr id="14" name="Straight Arrow Connector 13"/>
          <p:cNvCxnSpPr>
            <a:stCxn id="13" idx="3"/>
          </p:cNvCxnSpPr>
          <p:nvPr/>
        </p:nvCxnSpPr>
        <p:spPr>
          <a:xfrm flipV="1">
            <a:off x="1371600" y="3429000"/>
            <a:ext cx="457200" cy="205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873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Asymmetric key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Decryption can be done as</a:t>
            </a:r>
          </a:p>
          <a:p>
            <a:pPr lvl="1"/>
            <a:r>
              <a:rPr lang="en-US" dirty="0"/>
              <a:t>Plaintext = ciphertext * 7 mod 10</a:t>
            </a:r>
          </a:p>
          <a:p>
            <a:pPr lvl="1"/>
            <a:r>
              <a:rPr lang="en-US" dirty="0"/>
              <a:t>e.g. 9 * 7 mod 10 = 63 mod 10 = 3</a:t>
            </a:r>
          </a:p>
          <a:p>
            <a:r>
              <a:rPr lang="en-US" dirty="0"/>
              <a:t>Thus, encryption key = (3, 10); decryption key = (7, 10) in the example</a:t>
            </a:r>
          </a:p>
          <a:p>
            <a:r>
              <a:rPr lang="en-US" dirty="0"/>
              <a:t>In real world, choose very large numbers</a:t>
            </a:r>
          </a:p>
          <a:p>
            <a:pPr lvl="1"/>
            <a:r>
              <a:rPr lang="en-US" dirty="0"/>
              <a:t>1,024 – 2,048 bits</a:t>
            </a:r>
          </a:p>
          <a:p>
            <a:pPr lvl="1"/>
            <a:r>
              <a:rPr lang="en-US" dirty="0"/>
              <a:t>Very difficult to compute private key from known public key</a:t>
            </a:r>
          </a:p>
          <a:p>
            <a:r>
              <a:rPr lang="en-US" dirty="0"/>
              <a:t>Popular algorithm is RSA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401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 in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day-to-day use, both symmetric key and asymmetric key encryption are used together</a:t>
            </a:r>
          </a:p>
          <a:p>
            <a:pPr lvl="1"/>
            <a:r>
              <a:rPr lang="en-US" dirty="0"/>
              <a:t>Encryption performed using symmetric key</a:t>
            </a:r>
          </a:p>
          <a:p>
            <a:pPr lvl="2"/>
            <a:r>
              <a:rPr lang="en-US" dirty="0"/>
              <a:t>For computational efficiency</a:t>
            </a:r>
          </a:p>
          <a:p>
            <a:pPr lvl="2"/>
            <a:r>
              <a:rPr lang="en-US" dirty="0"/>
              <a:t>Also, eliminates need for end users to generate and maintain public and private key pair</a:t>
            </a:r>
          </a:p>
          <a:p>
            <a:pPr lvl="2"/>
            <a:r>
              <a:rPr lang="en-US" dirty="0"/>
              <a:t>A unique key generated for the session</a:t>
            </a:r>
          </a:p>
          <a:p>
            <a:pPr lvl="1"/>
            <a:r>
              <a:rPr lang="en-US" dirty="0"/>
              <a:t>Asymmetric key encryption used to exchange session symmetric key between sender and receiver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6337" y="6356351"/>
            <a:ext cx="8765263" cy="352268"/>
          </a:xfrm>
        </p:spPr>
        <p:txBody>
          <a:bodyPr/>
          <a:lstStyle/>
          <a:p>
            <a:r>
              <a:rPr lang="en-US" dirty="0"/>
              <a:t>May like to see Jim Clark talk about SSH, starting from 35:36 at https://www.youtube.com/watch?v=gXuOH9B6kTM</a:t>
            </a:r>
          </a:p>
        </p:txBody>
      </p:sp>
    </p:spTree>
    <p:extLst>
      <p:ext uri="{BB962C8B-B14F-4D97-AF65-F5344CB8AC3E}">
        <p14:creationId xmlns:p14="http://schemas.microsoft.com/office/powerpoint/2010/main" val="574616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 in practice –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3 use cases</a:t>
            </a:r>
          </a:p>
          <a:p>
            <a:pPr lvl="1"/>
            <a:r>
              <a:rPr lang="en-US" dirty="0"/>
              <a:t>Exchanging financial information online</a:t>
            </a:r>
          </a:p>
          <a:p>
            <a:pPr lvl="2"/>
            <a:r>
              <a:rPr lang="en-US" dirty="0"/>
              <a:t>E.g. </a:t>
            </a:r>
            <a:r>
              <a:rPr lang="en-US" dirty="0" err="1"/>
              <a:t>eCommerce</a:t>
            </a:r>
            <a:r>
              <a:rPr lang="en-US" dirty="0"/>
              <a:t>, online banking </a:t>
            </a:r>
            <a:r>
              <a:rPr lang="en-US" dirty="0" err="1"/>
              <a:t>etc</a:t>
            </a:r>
            <a:endParaRPr lang="en-US" dirty="0"/>
          </a:p>
          <a:p>
            <a:pPr lvl="3"/>
            <a:r>
              <a:rPr lang="en-US" dirty="0"/>
              <a:t>More generally, application-specific data encryption</a:t>
            </a:r>
          </a:p>
          <a:p>
            <a:pPr lvl="4"/>
            <a:r>
              <a:rPr lang="en-US" dirty="0"/>
              <a:t>E.g. email, online course registration</a:t>
            </a:r>
          </a:p>
          <a:p>
            <a:pPr lvl="2"/>
            <a:r>
              <a:rPr lang="en-US" dirty="0"/>
              <a:t>Transport layer security (TLS), formerly Secure sockets layer</a:t>
            </a:r>
          </a:p>
          <a:p>
            <a:pPr lvl="3"/>
            <a:r>
              <a:rPr lang="en-US" dirty="0"/>
              <a:t>Seen as https</a:t>
            </a:r>
          </a:p>
          <a:p>
            <a:pPr lvl="1"/>
            <a:r>
              <a:rPr lang="en-US" dirty="0"/>
              <a:t>Accessing specific corporate IT resources on the road</a:t>
            </a:r>
          </a:p>
          <a:p>
            <a:pPr lvl="2"/>
            <a:r>
              <a:rPr lang="en-US" dirty="0"/>
              <a:t>E.g. Files on the network</a:t>
            </a:r>
          </a:p>
          <a:p>
            <a:pPr lvl="2"/>
            <a:r>
              <a:rPr lang="en-US" dirty="0"/>
              <a:t>Virtual private networks (VPN)</a:t>
            </a:r>
          </a:p>
          <a:p>
            <a:pPr lvl="1"/>
            <a:r>
              <a:rPr lang="en-US" dirty="0"/>
              <a:t>Accessing specific computers for full access</a:t>
            </a:r>
          </a:p>
          <a:p>
            <a:pPr lvl="2"/>
            <a:r>
              <a:rPr lang="en-US" dirty="0"/>
              <a:t>E.g. Remote desktop</a:t>
            </a:r>
          </a:p>
          <a:p>
            <a:pPr lvl="2"/>
            <a:r>
              <a:rPr lang="en-US" dirty="0"/>
              <a:t>Secure Shell (SSH)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955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 in practice –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525963"/>
          </a:xfrm>
        </p:spPr>
        <p:txBody>
          <a:bodyPr>
            <a:normAutofit/>
          </a:bodyPr>
          <a:lstStyle/>
          <a:p>
            <a:r>
              <a:rPr lang="en-US" dirty="0"/>
              <a:t>TLS</a:t>
            </a:r>
          </a:p>
          <a:p>
            <a:pPr lvl="1"/>
            <a:r>
              <a:rPr lang="en-US" dirty="0"/>
              <a:t>Implemented in applications</a:t>
            </a:r>
          </a:p>
          <a:p>
            <a:pPr lvl="2"/>
            <a:r>
              <a:rPr lang="en-US" dirty="0"/>
              <a:t>E.g. Browser, email clients</a:t>
            </a:r>
          </a:p>
          <a:p>
            <a:r>
              <a:rPr lang="en-US" dirty="0"/>
              <a:t>VPN</a:t>
            </a:r>
          </a:p>
          <a:p>
            <a:pPr lvl="1"/>
            <a:r>
              <a:rPr lang="en-US" dirty="0"/>
              <a:t>Requires specific VPN gateway inside organization</a:t>
            </a:r>
          </a:p>
          <a:p>
            <a:pPr lvl="1"/>
            <a:r>
              <a:rPr lang="en-US" dirty="0"/>
              <a:t>All access routed through gateway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" name="Picture 4" descr="VPN.em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910" y="4343400"/>
            <a:ext cx="3844290" cy="2103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TLS.em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953" y="1371600"/>
            <a:ext cx="3418205" cy="29298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59509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Secure Shell (SSH)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Provides secure login and transport over an insecure (public) network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Encrypted version of telnet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Defined in RFC 4250 - RFC 4254 (Jan 2006)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Primarily </a:t>
            </a:r>
            <a:r>
              <a:rPr lang="en-US" dirty="0">
                <a:hlinkClick r:id="rId2"/>
              </a:rPr>
              <a:t>RFC 4253</a:t>
            </a: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Uses well-known, well-established algorithms for encryption, integrity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All algorithms for encryption, key exchange, integrity are negotiated between client and server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Uses public key encryption to exchange private key, like SSL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BBB322-B224-45B0-915F-0C5091EF82D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19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security is a component of information security</a:t>
            </a:r>
          </a:p>
          <a:p>
            <a:r>
              <a:rPr lang="en-US" dirty="0"/>
              <a:t>Information security provides to information, the required levels of</a:t>
            </a:r>
          </a:p>
          <a:p>
            <a:pPr lvl="1"/>
            <a:r>
              <a:rPr lang="en-US" dirty="0"/>
              <a:t>Confidentiality</a:t>
            </a:r>
          </a:p>
          <a:p>
            <a:pPr lvl="1"/>
            <a:r>
              <a:rPr lang="en-US" dirty="0"/>
              <a:t>Integrity</a:t>
            </a:r>
          </a:p>
          <a:p>
            <a:pPr lvl="1"/>
            <a:r>
              <a:rPr lang="en-US" dirty="0"/>
              <a:t>Availability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042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SSH authentication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/>
              <a:t>In addition to authenticating messages, the protocol allows hosts to be authenticated by certificate authority or other means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/>
              <a:t>To prevent computers from masquerading as other hosts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/>
              <a:t>However, for usability, host identity need not be proven the first time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/>
              <a:t>User confirms identity based on personal knowledge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/>
              <a:t>But, after a host has been identified for the first time, the protocol verifies that every subsequent connection is being made with the same host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BBB322-B224-45B0-915F-0C5091EF82D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370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SSH transaction states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/>
              <a:t>TCP connection created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/>
              <a:t>Client and server exchange protocol   version and software used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/>
              <a:t>Encryption and other algorithms, shared keys for encryption negotiated using Public key encryption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/>
              <a:t>_SSH_MSG_NEWKEYS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/>
              <a:t>Communication with shared key encrypted with negotiated encryption algorithm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BBB322-B224-45B0-915F-0C5091EF82D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81000" y="1600200"/>
            <a:ext cx="8305800" cy="609600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b" anchorCtr="1"/>
          <a:lstStyle/>
          <a:p>
            <a:pPr algn="ctr">
              <a:defRPr/>
            </a:pPr>
            <a:r>
              <a:rPr lang="en-US" sz="1100" dirty="0">
                <a:solidFill>
                  <a:srgbClr val="00B050"/>
                </a:solidFill>
              </a:rPr>
              <a:t>TCP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81000" y="2209800"/>
            <a:ext cx="8305800" cy="914400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b" anchorCtr="1"/>
          <a:lstStyle/>
          <a:p>
            <a:pPr algn="ctr">
              <a:defRPr/>
            </a:pPr>
            <a:r>
              <a:rPr lang="en-US" sz="1100" dirty="0">
                <a:solidFill>
                  <a:srgbClr val="00B050"/>
                </a:solidFill>
              </a:rPr>
              <a:t>Protocol identification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81000" y="3124200"/>
            <a:ext cx="8305800" cy="1295400"/>
          </a:xfrm>
          <a:prstGeom prst="roundRect">
            <a:avLst>
              <a:gd name="adj" fmla="val 11870"/>
            </a:avLst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b" anchorCtr="1"/>
          <a:lstStyle/>
          <a:p>
            <a:pPr algn="ctr">
              <a:defRPr/>
            </a:pPr>
            <a:r>
              <a:rPr lang="en-US" sz="1100" dirty="0">
                <a:solidFill>
                  <a:srgbClr val="00B050"/>
                </a:solidFill>
              </a:rPr>
              <a:t>Key exchange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81000" y="4419600"/>
            <a:ext cx="8305800" cy="609600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b" anchorCtr="1"/>
          <a:lstStyle/>
          <a:p>
            <a:pPr algn="ctr">
              <a:defRPr/>
            </a:pPr>
            <a:r>
              <a:rPr lang="en-US" sz="1100" dirty="0">
                <a:solidFill>
                  <a:srgbClr val="00B050"/>
                </a:solidFill>
              </a:rPr>
              <a:t>Shift from public to private key encryption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81000" y="5029200"/>
            <a:ext cx="8305800" cy="1066800"/>
          </a:xfrm>
          <a:prstGeom prst="roundRect">
            <a:avLst>
              <a:gd name="adj" fmla="val 11674"/>
            </a:avLst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b" anchorCtr="1"/>
          <a:lstStyle/>
          <a:p>
            <a:pPr algn="ctr">
              <a:defRPr/>
            </a:pPr>
            <a:r>
              <a:rPr lang="en-US" sz="1100" dirty="0">
                <a:solidFill>
                  <a:srgbClr val="00B050"/>
                </a:solidFill>
              </a:rPr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21200126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verify integrity</a:t>
            </a:r>
          </a:p>
          <a:p>
            <a:r>
              <a:rPr lang="en-US" dirty="0"/>
              <a:t>If sender encrypts information with own private key, reader can decrypt with sender’s public key</a:t>
            </a:r>
          </a:p>
          <a:p>
            <a:pPr lvl="1"/>
            <a:r>
              <a:rPr lang="en-US" dirty="0"/>
              <a:t>If enemy modifies information en route, decryption will fail</a:t>
            </a:r>
          </a:p>
          <a:p>
            <a:pPr lvl="2"/>
            <a:r>
              <a:rPr lang="en-US" dirty="0"/>
              <a:t>And receiver will know that the information has been corrupted</a:t>
            </a:r>
          </a:p>
          <a:p>
            <a:pPr lvl="1"/>
            <a:r>
              <a:rPr lang="en-US" dirty="0"/>
              <a:t>Generally, send encrypted message digest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80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Confidentiality and integrity with asymmetric key encryption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4" name="Picture 3" descr="PublicKey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8578" y="1523999"/>
            <a:ext cx="7374889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7505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81400" cy="4525963"/>
          </a:xfrm>
        </p:spPr>
        <p:txBody>
          <a:bodyPr>
            <a:normAutofit/>
          </a:bodyPr>
          <a:lstStyle/>
          <a:p>
            <a:r>
              <a:rPr lang="en-US" dirty="0"/>
              <a:t>Surplus capacity to improve availability</a:t>
            </a:r>
          </a:p>
          <a:p>
            <a:r>
              <a:rPr lang="en-US" dirty="0"/>
              <a:t>Commonly used for network services such as DNS, web, email</a:t>
            </a:r>
          </a:p>
          <a:p>
            <a:r>
              <a:rPr lang="en-US" dirty="0"/>
              <a:t>Example of network redundancy shown in figure (Google)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180" y="1676400"/>
            <a:ext cx="4206240" cy="436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5977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ISM 6225</a:t>
            </a:r>
            <a:br>
              <a:rPr lang="en-US" dirty="0"/>
            </a:br>
            <a:r>
              <a:rPr lang="en-US" sz="7300" dirty="0"/>
              <a:t>Distributed Information Systems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Computing infrastructure components</a:t>
            </a:r>
          </a:p>
          <a:p>
            <a:r>
              <a:rPr lang="en-US" dirty="0"/>
              <a:t>Based on Agrawal and Sharma, Prospect Press</a:t>
            </a:r>
          </a:p>
        </p:txBody>
      </p:sp>
    </p:spTree>
    <p:extLst>
      <p:ext uri="{BB962C8B-B14F-4D97-AF65-F5344CB8AC3E}">
        <p14:creationId xmlns:p14="http://schemas.microsoft.com/office/powerpoint/2010/main" val="24578533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components of a computer</a:t>
            </a:r>
          </a:p>
          <a:p>
            <a:pPr lvl="1"/>
            <a:r>
              <a:rPr lang="en-US" dirty="0"/>
              <a:t> Memory, ALU, operating system</a:t>
            </a:r>
          </a:p>
          <a:p>
            <a:r>
              <a:rPr lang="en-US" dirty="0"/>
              <a:t>The operating system</a:t>
            </a:r>
          </a:p>
          <a:p>
            <a:pPr lvl="1"/>
            <a:r>
              <a:rPr lang="en-US" dirty="0"/>
              <a:t>Processes, threads, file systems</a:t>
            </a:r>
          </a:p>
          <a:p>
            <a:r>
              <a:rPr lang="en-US" dirty="0"/>
              <a:t>Security concerns in operating systems</a:t>
            </a:r>
          </a:p>
          <a:p>
            <a:pPr lvl="1"/>
            <a:r>
              <a:rPr lang="en-US" dirty="0"/>
              <a:t>Privileged states, attack protection, security principles</a:t>
            </a:r>
          </a:p>
          <a:p>
            <a:r>
              <a:rPr lang="en-US" dirty="0"/>
              <a:t>Virtualization, Cloud architectures, big data architectures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964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Origins of modern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Von Neumann report</a:t>
            </a:r>
          </a:p>
          <a:p>
            <a:pPr lvl="1"/>
            <a:r>
              <a:rPr lang="en-US" dirty="0"/>
              <a:t>1945</a:t>
            </a:r>
          </a:p>
          <a:p>
            <a:r>
              <a:rPr lang="en-US" dirty="0"/>
              <a:t>5 components of a computer</a:t>
            </a:r>
          </a:p>
          <a:p>
            <a:pPr lvl="1"/>
            <a:r>
              <a:rPr lang="en-US" dirty="0"/>
              <a:t>Central arithmetic part</a:t>
            </a:r>
          </a:p>
          <a:p>
            <a:pPr lvl="1"/>
            <a:r>
              <a:rPr lang="en-US" dirty="0"/>
              <a:t>Central control part</a:t>
            </a:r>
          </a:p>
          <a:p>
            <a:pPr lvl="1"/>
            <a:r>
              <a:rPr lang="en-US" dirty="0"/>
              <a:t>Memory</a:t>
            </a:r>
          </a:p>
          <a:p>
            <a:pPr lvl="1"/>
            <a:r>
              <a:rPr lang="en-US" dirty="0"/>
              <a:t>Input</a:t>
            </a:r>
          </a:p>
          <a:p>
            <a:pPr lvl="1"/>
            <a:r>
              <a:rPr lang="en-US" dirty="0"/>
              <a:t>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210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Neumann architecture</a:t>
            </a:r>
          </a:p>
        </p:txBody>
      </p:sp>
      <p:pic>
        <p:nvPicPr>
          <p:cNvPr id="1026" name="Picture 2" descr="File:Von Neumann Architectur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7315200" cy="42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745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 architecture and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language constructs map directly to von Neumann architecture</a:t>
            </a:r>
          </a:p>
          <a:p>
            <a:pPr lvl="1"/>
            <a:r>
              <a:rPr lang="en-US" dirty="0"/>
              <a:t>E.g. variable assignments, instructions</a:t>
            </a:r>
          </a:p>
          <a:p>
            <a:r>
              <a:rPr lang="en-US" dirty="0"/>
              <a:t>Software developers need to phrase business problems in terms of von Neumann architecture constructs</a:t>
            </a:r>
          </a:p>
          <a:p>
            <a:r>
              <a:rPr lang="en-US" dirty="0"/>
              <a:t>Focus of programming language developments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066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security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Confidentiality means preserving authorized restrictions on information to protect personal privacy and proprietary information</a:t>
            </a:r>
          </a:p>
          <a:p>
            <a:r>
              <a:rPr lang="en-US" dirty="0"/>
              <a:t>Integrity is to guard against improper modification or destruction of information, and ensures authenticity of information</a:t>
            </a:r>
          </a:p>
          <a:p>
            <a:r>
              <a:rPr lang="en-US" dirty="0"/>
              <a:t>Availability is to ensure timely and reliable use of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993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operations common to computer applications</a:t>
            </a:r>
          </a:p>
          <a:p>
            <a:pPr lvl="1"/>
            <a:r>
              <a:rPr lang="en-US" dirty="0"/>
              <a:t>E.g. read data from storage, print output, audit computer usage etc.</a:t>
            </a:r>
          </a:p>
          <a:p>
            <a:endParaRPr lang="en-US" dirty="0"/>
          </a:p>
          <a:p>
            <a:r>
              <a:rPr lang="en-US" dirty="0"/>
              <a:t>Implement system calls</a:t>
            </a:r>
          </a:p>
          <a:p>
            <a:pPr lvl="1"/>
            <a:r>
              <a:rPr lang="en-US" dirty="0"/>
              <a:t>Functions provided by the operating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689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systems (contd.)</a:t>
            </a:r>
          </a:p>
        </p:txBody>
      </p:sp>
      <p:pic>
        <p:nvPicPr>
          <p:cNvPr id="2050" name="Picture 2" descr="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524000"/>
            <a:ext cx="3657600" cy="5111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906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data</a:t>
            </a:r>
          </a:p>
          <a:p>
            <a:pPr lvl="1"/>
            <a:r>
              <a:rPr lang="en-US" dirty="0"/>
              <a:t>5V model</a:t>
            </a:r>
          </a:p>
          <a:p>
            <a:pPr lvl="2"/>
            <a:r>
              <a:rPr lang="en-US" dirty="0"/>
              <a:t>volume, velocity, variety, veracity, value</a:t>
            </a:r>
          </a:p>
          <a:p>
            <a:endParaRPr lang="en-US" dirty="0"/>
          </a:p>
          <a:p>
            <a:r>
              <a:rPr lang="en-US" dirty="0"/>
              <a:t>Motivated need for virtual machines and warehouse scale computers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342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4343400" cy="4525963"/>
          </a:xfrm>
        </p:spPr>
        <p:txBody>
          <a:bodyPr/>
          <a:lstStyle/>
          <a:p>
            <a:r>
              <a:rPr lang="en-US" dirty="0"/>
              <a:t>Guest operating systems use spare computing resources on host operating system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00" y="1905000"/>
            <a:ext cx="3352800" cy="3980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895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Warehouse scale computers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4267200" cy="45259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Performance/ dollar of capital invested</a:t>
            </a:r>
          </a:p>
          <a:p>
            <a:pPr lvl="0"/>
            <a:r>
              <a:rPr lang="en-US" dirty="0"/>
              <a:t>Performance/ joule of energy consumed</a:t>
            </a:r>
          </a:p>
          <a:p>
            <a:pPr lvl="0"/>
            <a:r>
              <a:rPr lang="en-US" dirty="0"/>
              <a:t>Reliability</a:t>
            </a:r>
          </a:p>
          <a:p>
            <a:pPr lvl="0"/>
            <a:r>
              <a:rPr lang="en-US" dirty="0"/>
              <a:t>Request level parallelism</a:t>
            </a:r>
          </a:p>
          <a:p>
            <a:r>
              <a:rPr lang="en-US" dirty="0"/>
              <a:t>Handling device failures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799" y="2335616"/>
            <a:ext cx="4023360" cy="2541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130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machines are great</a:t>
            </a:r>
          </a:p>
          <a:p>
            <a:pPr lvl="1"/>
            <a:r>
              <a:rPr lang="en-US" dirty="0"/>
              <a:t>However, overkill, if the focus is just to isolate applications</a:t>
            </a:r>
          </a:p>
          <a:p>
            <a:r>
              <a:rPr lang="en-US" dirty="0"/>
              <a:t>Containers are a technology to provide OS virtualization</a:t>
            </a:r>
          </a:p>
          <a:p>
            <a:pPr lvl="1"/>
            <a:r>
              <a:rPr lang="en-US" dirty="0"/>
              <a:t>VMs provide hardware virtualization</a:t>
            </a:r>
          </a:p>
          <a:p>
            <a:r>
              <a:rPr lang="en-US" dirty="0"/>
              <a:t>Virtual is a synonym for “feels like, though not really”</a:t>
            </a:r>
          </a:p>
          <a:p>
            <a:r>
              <a:rPr lang="en-US" dirty="0"/>
              <a:t>Containers allow developers to package applications without a guest OS</a:t>
            </a:r>
          </a:p>
          <a:p>
            <a:r>
              <a:rPr lang="en-US" dirty="0"/>
              <a:t>Caveat</a:t>
            </a:r>
          </a:p>
          <a:p>
            <a:pPr lvl="1"/>
            <a:r>
              <a:rPr lang="en-US" dirty="0"/>
              <a:t>I have not personally worked with a container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246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– the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deploying an application today</a:t>
            </a:r>
          </a:p>
          <a:p>
            <a:pPr lvl="1"/>
            <a:r>
              <a:rPr lang="en-US" dirty="0"/>
              <a:t>Need to ensure that the deployment server has the same set of libraries as your development laptop</a:t>
            </a:r>
          </a:p>
          <a:p>
            <a:pPr lvl="2"/>
            <a:r>
              <a:rPr lang="en-US" dirty="0"/>
              <a:t>.NET runtime, Java runtime, Python </a:t>
            </a:r>
            <a:r>
              <a:rPr lang="en-US" dirty="0" err="1"/>
              <a:t>etc</a:t>
            </a:r>
            <a:endParaRPr lang="en-US" dirty="0"/>
          </a:p>
          <a:p>
            <a:pPr lvl="3"/>
            <a:r>
              <a:rPr lang="en-US" dirty="0"/>
              <a:t>All with the exact same versions as your laptop</a:t>
            </a:r>
          </a:p>
          <a:p>
            <a:pPr lvl="1"/>
            <a:r>
              <a:rPr lang="en-US" dirty="0"/>
              <a:t>Often a challenge</a:t>
            </a:r>
          </a:p>
          <a:p>
            <a:r>
              <a:rPr lang="en-US" dirty="0"/>
              <a:t>Docker allows developers to package all dependencies into one container file</a:t>
            </a:r>
          </a:p>
          <a:p>
            <a:pPr lvl="1"/>
            <a:r>
              <a:rPr lang="en-US" dirty="0"/>
              <a:t>Think of it like a zip file for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608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characteristics</a:t>
            </a:r>
          </a:p>
          <a:p>
            <a:pPr lvl="1"/>
            <a:r>
              <a:rPr lang="en-US" dirty="0"/>
              <a:t>On demand self-service</a:t>
            </a:r>
          </a:p>
          <a:p>
            <a:pPr lvl="1"/>
            <a:r>
              <a:rPr lang="en-US" dirty="0"/>
              <a:t>Broad network access</a:t>
            </a:r>
          </a:p>
          <a:p>
            <a:pPr lvl="1"/>
            <a:r>
              <a:rPr lang="en-US" dirty="0"/>
              <a:t>Resource pooling</a:t>
            </a:r>
          </a:p>
          <a:p>
            <a:pPr lvl="1"/>
            <a:r>
              <a:rPr lang="en-US" dirty="0"/>
              <a:t>Rapid elasticity</a:t>
            </a:r>
          </a:p>
          <a:p>
            <a:pPr lvl="1"/>
            <a:r>
              <a:rPr lang="en-US" dirty="0"/>
              <a:t>Measured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937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</a:t>
            </a:r>
          </a:p>
          <a:p>
            <a:pPr lvl="1"/>
            <a:r>
              <a:rPr lang="en-US" dirty="0"/>
              <a:t>Private</a:t>
            </a:r>
          </a:p>
          <a:p>
            <a:pPr lvl="1"/>
            <a:r>
              <a:rPr lang="en-US" dirty="0"/>
              <a:t>Community</a:t>
            </a:r>
          </a:p>
          <a:p>
            <a:pPr lvl="1"/>
            <a:r>
              <a:rPr lang="en-US" dirty="0"/>
              <a:t>Public</a:t>
            </a:r>
          </a:p>
          <a:p>
            <a:pPr lvl="1"/>
            <a:r>
              <a:rPr lang="en-US" dirty="0"/>
              <a:t>Hybrid</a:t>
            </a:r>
          </a:p>
          <a:p>
            <a:r>
              <a:rPr lang="en-US" dirty="0"/>
              <a:t>Services</a:t>
            </a:r>
          </a:p>
          <a:p>
            <a:pPr lvl="1"/>
            <a:r>
              <a:rPr lang="en-US" dirty="0"/>
              <a:t>IAAS</a:t>
            </a:r>
          </a:p>
          <a:p>
            <a:pPr lvl="1"/>
            <a:r>
              <a:rPr lang="en-US" dirty="0"/>
              <a:t>PAAS</a:t>
            </a:r>
          </a:p>
          <a:p>
            <a:pPr lvl="1"/>
            <a:r>
              <a:rPr lang="en-US"/>
              <a:t>SAAS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6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4343400" cy="4525963"/>
          </a:xfrm>
        </p:spPr>
        <p:txBody>
          <a:bodyPr/>
          <a:lstStyle/>
          <a:p>
            <a:r>
              <a:rPr lang="en-US" dirty="0"/>
              <a:t>Hide underlying hardware details</a:t>
            </a:r>
          </a:p>
          <a:p>
            <a:pPr lvl="1"/>
            <a:r>
              <a:rPr lang="en-US" dirty="0"/>
              <a:t>Services accessed as APIs</a:t>
            </a:r>
          </a:p>
          <a:p>
            <a:r>
              <a:rPr lang="en-US" dirty="0"/>
              <a:t>Industry standardization effort is OpenStack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1" y="1600199"/>
            <a:ext cx="3931203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268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information security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 economy increasingly reliant on services and information processing</a:t>
            </a:r>
          </a:p>
          <a:p>
            <a:pPr lvl="1"/>
            <a:r>
              <a:rPr lang="en-US" dirty="0"/>
              <a:t>E.g. Design, software development</a:t>
            </a:r>
          </a:p>
          <a:p>
            <a:pPr lvl="1"/>
            <a:r>
              <a:rPr lang="en-US" dirty="0"/>
              <a:t>IT constitutes 18.3% of S&amp;P 500 by market cap</a:t>
            </a:r>
          </a:p>
          <a:p>
            <a:r>
              <a:rPr lang="en-US" dirty="0"/>
              <a:t>Most corporate information now stored only on computer systems</a:t>
            </a:r>
          </a:p>
          <a:p>
            <a:pPr lvl="1"/>
            <a:r>
              <a:rPr lang="en-US" dirty="0"/>
              <a:t>No paper records</a:t>
            </a:r>
          </a:p>
          <a:p>
            <a:r>
              <a:rPr lang="en-US" dirty="0"/>
              <a:t>Workflows increasingly dependent upon information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970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Network security</a:t>
            </a:r>
          </a:p>
          <a:p>
            <a:pPr lvl="1"/>
            <a:r>
              <a:rPr lang="en-US" dirty="0"/>
              <a:t>Network security is a component of an organization’s overall information security effort</a:t>
            </a:r>
          </a:p>
          <a:p>
            <a:pPr lvl="1"/>
            <a:r>
              <a:rPr lang="en-US" dirty="0"/>
              <a:t>Network security controls mitigate risks from threats in network</a:t>
            </a:r>
          </a:p>
          <a:p>
            <a:pPr lvl="1"/>
            <a:r>
              <a:rPr lang="en-US" dirty="0"/>
              <a:t>Network security controls defend data leaving the organization and hacking attempts emerging from outside the organization</a:t>
            </a:r>
          </a:p>
          <a:p>
            <a:r>
              <a:rPr lang="en-US" dirty="0"/>
              <a:t>Computing infrastructures</a:t>
            </a:r>
          </a:p>
          <a:p>
            <a:pPr lvl="1"/>
            <a:r>
              <a:rPr lang="en-US" dirty="0"/>
              <a:t>The components of a modern computer</a:t>
            </a:r>
          </a:p>
          <a:p>
            <a:pPr lvl="1"/>
            <a:r>
              <a:rPr lang="en-US" dirty="0"/>
              <a:t>Operating systems</a:t>
            </a:r>
          </a:p>
          <a:p>
            <a:pPr lvl="1"/>
            <a:r>
              <a:rPr lang="en-US" dirty="0"/>
              <a:t>Infrastructure scaling</a:t>
            </a:r>
          </a:p>
          <a:p>
            <a:pPr lvl="2"/>
            <a:r>
              <a:rPr lang="en-US" dirty="0"/>
              <a:t>Virtualization</a:t>
            </a:r>
          </a:p>
          <a:p>
            <a:pPr lvl="2"/>
            <a:r>
              <a:rPr lang="en-US" dirty="0"/>
              <a:t>Cloud architectures</a:t>
            </a:r>
          </a:p>
          <a:p>
            <a:pPr lvl="2"/>
            <a:r>
              <a:rPr lang="en-US" dirty="0"/>
              <a:t>Big data architectures</a:t>
            </a:r>
          </a:p>
        </p:txBody>
      </p:sp>
    </p:spTree>
    <p:extLst>
      <p:ext uri="{BB962C8B-B14F-4D97-AF65-F5344CB8AC3E}">
        <p14:creationId xmlns:p14="http://schemas.microsoft.com/office/powerpoint/2010/main" val="26570983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components of a modern computer</a:t>
            </a:r>
          </a:p>
          <a:p>
            <a:r>
              <a:rPr lang="en-US" dirty="0"/>
              <a:t>The operating system and its components</a:t>
            </a:r>
          </a:p>
          <a:p>
            <a:r>
              <a:rPr lang="en-US" dirty="0"/>
              <a:t>Security concerns in operating systems</a:t>
            </a:r>
          </a:p>
          <a:p>
            <a:pPr lvl="1"/>
            <a:r>
              <a:rPr lang="en-US" dirty="0"/>
              <a:t>Protection mechanisms</a:t>
            </a:r>
          </a:p>
          <a:p>
            <a:r>
              <a:rPr lang="en-US" dirty="0"/>
              <a:t>Infrastructure scaling</a:t>
            </a:r>
          </a:p>
          <a:p>
            <a:pPr lvl="1"/>
            <a:r>
              <a:rPr lang="en-US" dirty="0"/>
              <a:t>Virtualization</a:t>
            </a:r>
          </a:p>
          <a:p>
            <a:pPr lvl="1"/>
            <a:r>
              <a:rPr lang="en-US" dirty="0"/>
              <a:t>Cloud architectures</a:t>
            </a:r>
          </a:p>
          <a:p>
            <a:pPr lvl="1"/>
            <a:r>
              <a:rPr lang="en-US" dirty="0"/>
              <a:t>Big data architectures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54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information security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13" descr="InfosecRiskMgtModel.em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151087"/>
            <a:ext cx="5943600" cy="554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4947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Information security model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Vulnerabilities</a:t>
            </a:r>
          </a:p>
          <a:p>
            <a:pPr lvl="1"/>
            <a:r>
              <a:rPr lang="en-US" dirty="0"/>
              <a:t>Weaknesses in an information system that could be exploited. E.g. running insecure services</a:t>
            </a:r>
          </a:p>
          <a:p>
            <a:r>
              <a:rPr lang="en-US" dirty="0"/>
              <a:t>Threats</a:t>
            </a:r>
          </a:p>
          <a:p>
            <a:pPr lvl="1"/>
            <a:r>
              <a:rPr lang="en-US" dirty="0"/>
              <a:t>Capabilities, intentions, and attack methods of adversaries to cause harm to information. E.g. SQL injection</a:t>
            </a:r>
          </a:p>
          <a:p>
            <a:r>
              <a:rPr lang="en-US" dirty="0">
                <a:solidFill>
                  <a:srgbClr val="FF0000"/>
                </a:solidFill>
              </a:rPr>
              <a:t>Controls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3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security is the provision of information security in the presence of dangers created by computer networks</a:t>
            </a:r>
          </a:p>
          <a:p>
            <a:r>
              <a:rPr lang="en-US" dirty="0"/>
              <a:t>Incoming data may hack into systems to read data, modify data or to disable systems</a:t>
            </a:r>
          </a:p>
          <a:p>
            <a:r>
              <a:rPr lang="en-US" dirty="0"/>
              <a:t>Outgoing data may be read (confidentiality), modified (integrity) or simply blocked (availability)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13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network security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Large parts of nation’s infrastructure connected to the network</a:t>
            </a:r>
          </a:p>
          <a:p>
            <a:pPr lvl="1"/>
            <a:r>
              <a:rPr lang="en-US" dirty="0"/>
              <a:t>Electricity grid, payment systems</a:t>
            </a:r>
          </a:p>
          <a:p>
            <a:r>
              <a:rPr lang="en-US" dirty="0"/>
              <a:t>Damage can be very expensive</a:t>
            </a:r>
          </a:p>
          <a:p>
            <a:pPr lvl="1"/>
            <a:r>
              <a:rPr lang="en-US" dirty="0"/>
              <a:t>Hackers used weak wireless network security to steal information on over 40 million credit cards from T J Maxx </a:t>
            </a:r>
          </a:p>
          <a:p>
            <a:pPr lvl="1"/>
            <a:r>
              <a:rPr lang="en-US"/>
              <a:t>Company initially provisioned </a:t>
            </a:r>
            <a:r>
              <a:rPr lang="en-US" dirty="0"/>
              <a:t>$480 million to settle claims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902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32708</TotalTime>
  <Words>2163</Words>
  <Application>Microsoft Office PowerPoint</Application>
  <PresentationFormat>On-screen Show (4:3)</PresentationFormat>
  <Paragraphs>498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Calibri</vt:lpstr>
      <vt:lpstr>Calibri Light</vt:lpstr>
      <vt:lpstr>Retrospect</vt:lpstr>
      <vt:lpstr>ISM 6225 Distributed Information Systems</vt:lpstr>
      <vt:lpstr>Contents</vt:lpstr>
      <vt:lpstr>Definition</vt:lpstr>
      <vt:lpstr>Information security components</vt:lpstr>
      <vt:lpstr>Why information security matters</vt:lpstr>
      <vt:lpstr>General information security model</vt:lpstr>
      <vt:lpstr>Information security model components</vt:lpstr>
      <vt:lpstr>Definition</vt:lpstr>
      <vt:lpstr>Why network security matters</vt:lpstr>
      <vt:lpstr>Network security controls by category</vt:lpstr>
      <vt:lpstr>Patching</vt:lpstr>
      <vt:lpstr>Authentication and authorization</vt:lpstr>
      <vt:lpstr>Good passwords</vt:lpstr>
      <vt:lpstr>Firewalls</vt:lpstr>
      <vt:lpstr>Firewalls</vt:lpstr>
      <vt:lpstr>Firewalls</vt:lpstr>
      <vt:lpstr>Firewalls – common configuration</vt:lpstr>
      <vt:lpstr>Anti-virus programs</vt:lpstr>
      <vt:lpstr>End user training</vt:lpstr>
      <vt:lpstr>Encryption</vt:lpstr>
      <vt:lpstr>Encryption</vt:lpstr>
      <vt:lpstr>Symmetric key encryption</vt:lpstr>
      <vt:lpstr>Asymmetric key encryption</vt:lpstr>
      <vt:lpstr>Asymmetric key encryption example</vt:lpstr>
      <vt:lpstr>Asymmetric key example</vt:lpstr>
      <vt:lpstr>Encryption in practice</vt:lpstr>
      <vt:lpstr>Encryption in practice – contd.</vt:lpstr>
      <vt:lpstr>Encryption in practice – contd.</vt:lpstr>
      <vt:lpstr>Secure Shell (SSH)</vt:lpstr>
      <vt:lpstr>SSH authentication</vt:lpstr>
      <vt:lpstr>SSH transaction states</vt:lpstr>
      <vt:lpstr>Digital signature</vt:lpstr>
      <vt:lpstr>Confidentiality and integrity with asymmetric key encryption</vt:lpstr>
      <vt:lpstr>Redundancy</vt:lpstr>
      <vt:lpstr>ISM 6225 Distributed Information Systems</vt:lpstr>
      <vt:lpstr>Introduction</vt:lpstr>
      <vt:lpstr>Origins of modern computing</vt:lpstr>
      <vt:lpstr>Von Neumann architecture</vt:lpstr>
      <vt:lpstr>Computer architecture and software</vt:lpstr>
      <vt:lpstr>Operating systems</vt:lpstr>
      <vt:lpstr>Operating systems (contd.)</vt:lpstr>
      <vt:lpstr>Scaling up</vt:lpstr>
      <vt:lpstr>Virtual machines</vt:lpstr>
      <vt:lpstr>Warehouse scale computers</vt:lpstr>
      <vt:lpstr>Containers</vt:lpstr>
      <vt:lpstr>Containers – the idea</vt:lpstr>
      <vt:lpstr>Cloud computing</vt:lpstr>
      <vt:lpstr>Cloud computing models</vt:lpstr>
      <vt:lpstr>Cloud computing implementation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 development</dc:title>
  <dc:creator>magrawal</dc:creator>
  <cp:lastModifiedBy>Srinidhi Acharla</cp:lastModifiedBy>
  <cp:revision>1816</cp:revision>
  <dcterms:created xsi:type="dcterms:W3CDTF">2007-03-28T19:59:50Z</dcterms:created>
  <dcterms:modified xsi:type="dcterms:W3CDTF">2023-09-26T00:30:36Z</dcterms:modified>
</cp:coreProperties>
</file>