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20296-2512-4A69-BD11-CFBF7D7B0381}" v="1" dt="2024-11-10T15:00:49.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nidhi" userId="728c511b179ad5ce" providerId="LiveId" clId="{4E620296-2512-4A69-BD11-CFBF7D7B0381}"/>
    <pc:docChg chg="undo custSel modSld">
      <pc:chgData name="sri nidhi" userId="728c511b179ad5ce" providerId="LiveId" clId="{4E620296-2512-4A69-BD11-CFBF7D7B0381}" dt="2024-11-10T14:58:16.558" v="12"/>
      <pc:docMkLst>
        <pc:docMk/>
      </pc:docMkLst>
      <pc:sldChg chg="modNotesTx">
        <pc:chgData name="sri nidhi" userId="728c511b179ad5ce" providerId="LiveId" clId="{4E620296-2512-4A69-BD11-CFBF7D7B0381}" dt="2024-11-10T14:55:10.723" v="2"/>
        <pc:sldMkLst>
          <pc:docMk/>
          <pc:sldMk cId="2784072556" sldId="257"/>
        </pc:sldMkLst>
      </pc:sldChg>
      <pc:sldChg chg="modNotesTx">
        <pc:chgData name="sri nidhi" userId="728c511b179ad5ce" providerId="LiveId" clId="{4E620296-2512-4A69-BD11-CFBF7D7B0381}" dt="2024-11-10T14:55:52.929" v="3"/>
        <pc:sldMkLst>
          <pc:docMk/>
          <pc:sldMk cId="3763212084" sldId="258"/>
        </pc:sldMkLst>
      </pc:sldChg>
      <pc:sldChg chg="modNotesTx">
        <pc:chgData name="sri nidhi" userId="728c511b179ad5ce" providerId="LiveId" clId="{4E620296-2512-4A69-BD11-CFBF7D7B0381}" dt="2024-11-10T14:56:08.895" v="4"/>
        <pc:sldMkLst>
          <pc:docMk/>
          <pc:sldMk cId="452810973" sldId="259"/>
        </pc:sldMkLst>
      </pc:sldChg>
      <pc:sldChg chg="modSp mod modNotesTx">
        <pc:chgData name="sri nidhi" userId="728c511b179ad5ce" providerId="LiveId" clId="{4E620296-2512-4A69-BD11-CFBF7D7B0381}" dt="2024-11-10T14:56:34.077" v="5"/>
        <pc:sldMkLst>
          <pc:docMk/>
          <pc:sldMk cId="2369766025" sldId="260"/>
        </pc:sldMkLst>
        <pc:spChg chg="mod">
          <ac:chgData name="sri nidhi" userId="728c511b179ad5ce" providerId="LiveId" clId="{4E620296-2512-4A69-BD11-CFBF7D7B0381}" dt="2024-11-10T13:46:26.494" v="1"/>
          <ac:spMkLst>
            <pc:docMk/>
            <pc:sldMk cId="2369766025" sldId="260"/>
            <ac:spMk id="4" creationId="{7AB1F735-D35D-294A-B190-CF28ED3ABBF9}"/>
          </ac:spMkLst>
        </pc:spChg>
      </pc:sldChg>
      <pc:sldChg chg="modNotesTx">
        <pc:chgData name="sri nidhi" userId="728c511b179ad5ce" providerId="LiveId" clId="{4E620296-2512-4A69-BD11-CFBF7D7B0381}" dt="2024-11-10T14:57:07.447" v="7" actId="20577"/>
        <pc:sldMkLst>
          <pc:docMk/>
          <pc:sldMk cId="3066881938" sldId="261"/>
        </pc:sldMkLst>
      </pc:sldChg>
      <pc:sldChg chg="modNotesTx">
        <pc:chgData name="sri nidhi" userId="728c511b179ad5ce" providerId="LiveId" clId="{4E620296-2512-4A69-BD11-CFBF7D7B0381}" dt="2024-11-10T14:57:21.842" v="8"/>
        <pc:sldMkLst>
          <pc:docMk/>
          <pc:sldMk cId="3864449282" sldId="262"/>
        </pc:sldMkLst>
      </pc:sldChg>
      <pc:sldChg chg="modNotesTx">
        <pc:chgData name="sri nidhi" userId="728c511b179ad5ce" providerId="LiveId" clId="{4E620296-2512-4A69-BD11-CFBF7D7B0381}" dt="2024-11-10T14:57:33.138" v="9"/>
        <pc:sldMkLst>
          <pc:docMk/>
          <pc:sldMk cId="3014405270" sldId="263"/>
        </pc:sldMkLst>
      </pc:sldChg>
      <pc:sldChg chg="modNotesTx">
        <pc:chgData name="sri nidhi" userId="728c511b179ad5ce" providerId="LiveId" clId="{4E620296-2512-4A69-BD11-CFBF7D7B0381}" dt="2024-11-10T14:57:49.449" v="10"/>
        <pc:sldMkLst>
          <pc:docMk/>
          <pc:sldMk cId="3635173094" sldId="264"/>
        </pc:sldMkLst>
      </pc:sldChg>
      <pc:sldChg chg="modNotesTx">
        <pc:chgData name="sri nidhi" userId="728c511b179ad5ce" providerId="LiveId" clId="{4E620296-2512-4A69-BD11-CFBF7D7B0381}" dt="2024-11-10T14:58:01.965" v="11"/>
        <pc:sldMkLst>
          <pc:docMk/>
          <pc:sldMk cId="3635134100" sldId="265"/>
        </pc:sldMkLst>
      </pc:sldChg>
      <pc:sldChg chg="modNotesTx">
        <pc:chgData name="sri nidhi" userId="728c511b179ad5ce" providerId="LiveId" clId="{4E620296-2512-4A69-BD11-CFBF7D7B0381}" dt="2024-11-10T14:58:16.558" v="12"/>
        <pc:sldMkLst>
          <pc:docMk/>
          <pc:sldMk cId="120612654"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EA2CB-B2C5-4785-B54B-3E35C867BBF0}"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DB7B4-E7C1-4225-8F28-EB9766DAF44D}" type="slidenum">
              <a:rPr lang="en-IN" smtClean="0"/>
              <a:t>‹#›</a:t>
            </a:fld>
            <a:endParaRPr lang="en-IN"/>
          </a:p>
        </p:txBody>
      </p:sp>
    </p:spTree>
    <p:extLst>
      <p:ext uri="{BB962C8B-B14F-4D97-AF65-F5344CB8AC3E}">
        <p14:creationId xmlns:p14="http://schemas.microsoft.com/office/powerpoint/2010/main" val="13932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Recommender systems are powerful algorithms that provide personalized content suggestions based on user preferences or behaviors. They play a key role in e-commerce, streaming platforms, and social media, enhancing user experience by suggesting relevant items and keeping users engaged."</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2</a:t>
            </a:fld>
            <a:endParaRPr lang="en-IN"/>
          </a:p>
        </p:txBody>
      </p:sp>
    </p:spTree>
    <p:extLst>
      <p:ext uri="{BB962C8B-B14F-4D97-AF65-F5344CB8AC3E}">
        <p14:creationId xmlns:p14="http://schemas.microsoft.com/office/powerpoint/2010/main" val="196970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recommender systems help by suggesting content that matches each user’s interests, keeping them engaged and happy with what they see on the platform. Content-based filtering recommends items based on features the user likes, while collaborative filtering suggests items by looking at what similar users have enjoyed. These systems are changing how we discover content online. As technology improves, these recommendations will get even smarter and more tailored, making them even better at meeting what users want."</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11</a:t>
            </a:fld>
            <a:endParaRPr lang="en-IN"/>
          </a:p>
        </p:txBody>
      </p:sp>
    </p:spTree>
    <p:extLst>
      <p:ext uri="{BB962C8B-B14F-4D97-AF65-F5344CB8AC3E}">
        <p14:creationId xmlns:p14="http://schemas.microsoft.com/office/powerpoint/2010/main" val="169211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Content-Based </a:t>
            </a:r>
            <a:r>
              <a:rPr lang="en-US" dirty="0" err="1"/>
              <a:t>FilteringExplanation</a:t>
            </a:r>
            <a:r>
              <a:rPr lang="en-US" dirty="0"/>
              <a:t>: "In content-based filtering, recommendations are based on the features of items the user has shown interest in. For example, if you’ve watched several romantic comedies, a content-based system will suggest other movies within that </a:t>
            </a:r>
            <a:r>
              <a:rPr lang="en-US" dirty="0" err="1"/>
              <a:t>genre."Techniques</a:t>
            </a:r>
            <a:r>
              <a:rPr lang="en-US" dirty="0"/>
              <a:t> </a:t>
            </a:r>
            <a:r>
              <a:rPr lang="en-US" dirty="0" err="1"/>
              <a:t>Used:"Common</a:t>
            </a:r>
            <a:r>
              <a:rPr lang="en-US" dirty="0"/>
              <a:t> techniques include TF-IDF (Term Frequency-Inverse Document Frequency) and cosine similarity, which compare item </a:t>
            </a:r>
            <a:r>
              <a:rPr lang="en-US" dirty="0" err="1"/>
              <a:t>attributes.""More</a:t>
            </a:r>
            <a:r>
              <a:rPr lang="en-US" dirty="0"/>
              <a:t> advanced systems might use deep learning to analyze complex content </a:t>
            </a:r>
            <a:r>
              <a:rPr lang="en-US" dirty="0" err="1"/>
              <a:t>features."Example</a:t>
            </a:r>
            <a:r>
              <a:rPr lang="en-US" dirty="0"/>
              <a:t>: "Think of music platforms that suggest similar songs based on genres or themes you've liked."</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3</a:t>
            </a:fld>
            <a:endParaRPr lang="en-IN"/>
          </a:p>
        </p:txBody>
      </p:sp>
    </p:spTree>
    <p:extLst>
      <p:ext uri="{BB962C8B-B14F-4D97-AF65-F5344CB8AC3E}">
        <p14:creationId xmlns:p14="http://schemas.microsoft.com/office/powerpoint/2010/main" val="409272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Collaborative-Based </a:t>
            </a:r>
            <a:r>
              <a:rPr lang="en-US" dirty="0" err="1"/>
              <a:t>FilteringExplanation</a:t>
            </a:r>
            <a:r>
              <a:rPr lang="en-US" dirty="0"/>
              <a:t>: "Collaborative filtering, on the other hand, recommends items based on the preferences of similar users. It identifies users with similar tastes and recommends items they’ve interacted </a:t>
            </a:r>
            <a:r>
              <a:rPr lang="en-US" dirty="0" err="1"/>
              <a:t>with."Techniques</a:t>
            </a:r>
            <a:r>
              <a:rPr lang="en-US" dirty="0"/>
              <a:t> </a:t>
            </a:r>
            <a:r>
              <a:rPr lang="en-US" dirty="0" err="1"/>
              <a:t>Used:"User-based</a:t>
            </a:r>
            <a:r>
              <a:rPr lang="en-US" dirty="0"/>
              <a:t> and item-based filtering identify similarities between users or </a:t>
            </a:r>
            <a:r>
              <a:rPr lang="en-US" dirty="0" err="1"/>
              <a:t>items.""Matrix</a:t>
            </a:r>
            <a:r>
              <a:rPr lang="en-US" dirty="0"/>
              <a:t> factorization is another technique that helps break down massive datasets into smaller, manageable parts, revealing patterns across users and </a:t>
            </a:r>
            <a:r>
              <a:rPr lang="en-US" dirty="0" err="1"/>
              <a:t>items."Example</a:t>
            </a:r>
            <a:r>
              <a:rPr lang="en-US" dirty="0"/>
              <a:t>: "When Amazon recommends products based on what other customers with similar purchase histories have bought."</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4</a:t>
            </a:fld>
            <a:endParaRPr lang="en-IN"/>
          </a:p>
        </p:txBody>
      </p:sp>
    </p:spTree>
    <p:extLst>
      <p:ext uri="{BB962C8B-B14F-4D97-AF65-F5344CB8AC3E}">
        <p14:creationId xmlns:p14="http://schemas.microsoft.com/office/powerpoint/2010/main" val="526540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t>
            </a:r>
            <a:r>
              <a:rPr lang="en-US" dirty="0" err="1"/>
              <a:t>Collection:"Pinterest</a:t>
            </a:r>
            <a:r>
              <a:rPr lang="en-US" dirty="0"/>
              <a:t> collects user interactions, like saves, likes, and shares, as well as metadata such as tags and keywords associated with </a:t>
            </a:r>
            <a:r>
              <a:rPr lang="en-US" dirty="0" err="1"/>
              <a:t>pins."Identifying</a:t>
            </a:r>
            <a:r>
              <a:rPr lang="en-US" dirty="0"/>
              <a:t> Similar </a:t>
            </a:r>
            <a:r>
              <a:rPr lang="en-US" dirty="0" err="1"/>
              <a:t>Users:"Pinterest</a:t>
            </a:r>
            <a:r>
              <a:rPr lang="en-US" dirty="0"/>
              <a:t> compares your interactions with those of other users to build a profile of your preferences. It finds users with common patterns and groups similar </a:t>
            </a:r>
            <a:r>
              <a:rPr lang="en-US" dirty="0" err="1"/>
              <a:t>tastes."Recommendation</a:t>
            </a:r>
            <a:r>
              <a:rPr lang="en-US" dirty="0"/>
              <a:t> </a:t>
            </a:r>
            <a:r>
              <a:rPr lang="en-US" dirty="0" err="1"/>
              <a:t>Generation:"Once</a:t>
            </a:r>
            <a:r>
              <a:rPr lang="en-US" dirty="0"/>
              <a:t> similar users are identified, Pinterest recommends pins they’ve engaged with. The system prioritizes suggestions based on how closely users’ preferences align."</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5</a:t>
            </a:fld>
            <a:endParaRPr lang="en-IN"/>
          </a:p>
        </p:txBody>
      </p:sp>
    </p:spTree>
    <p:extLst>
      <p:ext uri="{BB962C8B-B14F-4D97-AF65-F5344CB8AC3E}">
        <p14:creationId xmlns:p14="http://schemas.microsoft.com/office/powerpoint/2010/main" val="3998579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Techniques:"Matrix</a:t>
            </a:r>
            <a:r>
              <a:rPr lang="en-US" dirty="0"/>
              <a:t> factorization helps reduce the complexity of large datasets by identifying hidden relationships within the interaction data</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6</a:t>
            </a:fld>
            <a:endParaRPr lang="en-IN"/>
          </a:p>
        </p:txBody>
      </p:sp>
    </p:spTree>
    <p:extLst>
      <p:ext uri="{BB962C8B-B14F-4D97-AF65-F5344CB8AC3E}">
        <p14:creationId xmlns:p14="http://schemas.microsoft.com/office/powerpoint/2010/main" val="206719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enhances the recommendation process by analyzing complex patterns in user behavior, improving the accuracy and personalization of recommendations."</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7</a:t>
            </a:fld>
            <a:endParaRPr lang="en-IN"/>
          </a:p>
        </p:txBody>
      </p:sp>
    </p:spTree>
    <p:extLst>
      <p:ext uri="{BB962C8B-B14F-4D97-AF65-F5344CB8AC3E}">
        <p14:creationId xmlns:p14="http://schemas.microsoft.com/office/powerpoint/2010/main" val="234234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Recommender systems bring several </a:t>
            </a:r>
            <a:r>
              <a:rPr lang="en-US" dirty="0" err="1"/>
              <a:t>benefits:"Personalized</a:t>
            </a:r>
            <a:r>
              <a:rPr lang="en-US" dirty="0"/>
              <a:t> Experience: "By analyzing user behavior, recommendations are tailored to individual tastes, creating a unique experience for each </a:t>
            </a:r>
            <a:r>
              <a:rPr lang="en-US" dirty="0" err="1"/>
              <a:t>user."Scalability</a:t>
            </a:r>
            <a:r>
              <a:rPr lang="en-US" dirty="0"/>
              <a:t>: "Advanced techniques like matrix factorization and deep learning allow these systems to manage vast datasets efficiently, making them suitable for platforms with millions of </a:t>
            </a:r>
            <a:r>
              <a:rPr lang="en-US" dirty="0" err="1"/>
              <a:t>users."Dynamic</a:t>
            </a:r>
            <a:r>
              <a:rPr lang="en-US" dirty="0"/>
              <a:t> Updates: "As users interact with new items, recommendations continuously update to stay relevant and engaging."</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8</a:t>
            </a:fld>
            <a:endParaRPr lang="en-IN"/>
          </a:p>
        </p:txBody>
      </p:sp>
    </p:spTree>
    <p:extLst>
      <p:ext uri="{BB962C8B-B14F-4D97-AF65-F5344CB8AC3E}">
        <p14:creationId xmlns:p14="http://schemas.microsoft.com/office/powerpoint/2010/main" val="361168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Cold Start </a:t>
            </a:r>
            <a:r>
              <a:rPr lang="en-US" dirty="0" err="1"/>
              <a:t>Problem:"For</a:t>
            </a:r>
            <a:r>
              <a:rPr lang="en-US" dirty="0"/>
              <a:t> new users or new items with no interaction history, it can be challenging to generate accurate recommendations at </a:t>
            </a:r>
            <a:r>
              <a:rPr lang="en-US" dirty="0" err="1"/>
              <a:t>first."Data</a:t>
            </a:r>
            <a:r>
              <a:rPr lang="en-US" dirty="0"/>
              <a:t> </a:t>
            </a:r>
            <a:r>
              <a:rPr lang="en-US" dirty="0" err="1"/>
              <a:t>Sparsity:"With</a:t>
            </a:r>
            <a:r>
              <a:rPr lang="en-US" dirty="0"/>
              <a:t> millions of users and items, there are often gaps in data, making it difficult to identify similarities across the </a:t>
            </a:r>
            <a:r>
              <a:rPr lang="en-US" dirty="0" err="1"/>
              <a:t>board."Scalability:"Handling</a:t>
            </a:r>
            <a:r>
              <a:rPr lang="en-US" dirty="0"/>
              <a:t> massive datasets is computationally demanding, and as the user base grows, more advanced techniques are needed to maintain performance and accuracy."</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9</a:t>
            </a:fld>
            <a:endParaRPr lang="en-IN"/>
          </a:p>
        </p:txBody>
      </p:sp>
    </p:spTree>
    <p:extLst>
      <p:ext uri="{BB962C8B-B14F-4D97-AF65-F5344CB8AC3E}">
        <p14:creationId xmlns:p14="http://schemas.microsoft.com/office/powerpoint/2010/main" val="796717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these challenges, recommender systems have a significant </a:t>
            </a:r>
            <a:r>
              <a:rPr lang="en-US" dirty="0" err="1"/>
              <a:t>impact."Advantages:"They</a:t>
            </a:r>
            <a:r>
              <a:rPr lang="en-US" dirty="0"/>
              <a:t> improve user experience by providing personalized </a:t>
            </a:r>
            <a:r>
              <a:rPr lang="en-US" dirty="0" err="1"/>
              <a:t>content.""Recommender</a:t>
            </a:r>
            <a:r>
              <a:rPr lang="en-US" dirty="0"/>
              <a:t> systems drive user engagement, increase retention, and encourage sales and activity on </a:t>
            </a:r>
            <a:r>
              <a:rPr lang="en-US" dirty="0" err="1"/>
              <a:t>platforms."Drawbacks:"Challenges</a:t>
            </a:r>
            <a:r>
              <a:rPr lang="en-US" dirty="0"/>
              <a:t> like the cold start problem and data sparsity can impact recommendation </a:t>
            </a:r>
            <a:r>
              <a:rPr lang="en-US" dirty="0" err="1"/>
              <a:t>quality.""Scalability</a:t>
            </a:r>
            <a:r>
              <a:rPr lang="en-US" dirty="0"/>
              <a:t> remains a hurdle as systems must adapt to growing user data."</a:t>
            </a:r>
            <a:endParaRPr lang="en-IN" dirty="0"/>
          </a:p>
        </p:txBody>
      </p:sp>
      <p:sp>
        <p:nvSpPr>
          <p:cNvPr id="4" name="Slide Number Placeholder 3"/>
          <p:cNvSpPr>
            <a:spLocks noGrp="1"/>
          </p:cNvSpPr>
          <p:nvPr>
            <p:ph type="sldNum" sz="quarter" idx="5"/>
          </p:nvPr>
        </p:nvSpPr>
        <p:spPr/>
        <p:txBody>
          <a:bodyPr/>
          <a:lstStyle/>
          <a:p>
            <a:fld id="{D46DB7B4-E7C1-4225-8F28-EB9766DAF44D}" type="slidenum">
              <a:rPr lang="en-IN" smtClean="0"/>
              <a:t>10</a:t>
            </a:fld>
            <a:endParaRPr lang="en-IN"/>
          </a:p>
        </p:txBody>
      </p:sp>
    </p:spTree>
    <p:extLst>
      <p:ext uri="{BB962C8B-B14F-4D97-AF65-F5344CB8AC3E}">
        <p14:creationId xmlns:p14="http://schemas.microsoft.com/office/powerpoint/2010/main" val="1904201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11/10/2024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11/10/2024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11/10/2024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11/10/2024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11/10/2024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0CBE-8879-292F-7C9C-63A376ED424D}"/>
              </a:ext>
            </a:extLst>
          </p:cNvPr>
          <p:cNvSpPr>
            <a:spLocks noGrp="1"/>
          </p:cNvSpPr>
          <p:nvPr>
            <p:ph type="ctrTitle"/>
          </p:nvPr>
        </p:nvSpPr>
        <p:spPr/>
        <p:txBody>
          <a:bodyPr/>
          <a:lstStyle/>
          <a:p>
            <a:r>
              <a:rPr lang="en-IN" sz="5400" dirty="0"/>
              <a:t>Introduction to Recommender Systems</a:t>
            </a:r>
          </a:p>
        </p:txBody>
      </p:sp>
    </p:spTree>
    <p:extLst>
      <p:ext uri="{BB962C8B-B14F-4D97-AF65-F5344CB8AC3E}">
        <p14:creationId xmlns:p14="http://schemas.microsoft.com/office/powerpoint/2010/main" val="2819214288"/>
      </p:ext>
    </p:extLst>
  </p:cSld>
  <p:clrMapOvr>
    <a:masterClrMapping/>
  </p:clrMapOvr>
  <mc:AlternateContent xmlns:mc="http://schemas.openxmlformats.org/markup-compatibility/2006">
    <mc:Choice xmlns:p14="http://schemas.microsoft.com/office/powerpoint/2010/main" Requires="p14">
      <p:transition spd="slow" p14:dur="2000" advTm="5765"/>
    </mc:Choice>
    <mc:Fallback>
      <p:transition spd="slow" advTm="57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0608-62E5-4ED1-AEFD-32859A3710A4}"/>
              </a:ext>
            </a:extLst>
          </p:cNvPr>
          <p:cNvSpPr>
            <a:spLocks noGrp="1"/>
          </p:cNvSpPr>
          <p:nvPr>
            <p:ph type="title"/>
          </p:nvPr>
        </p:nvSpPr>
        <p:spPr/>
        <p:txBody>
          <a:bodyPr>
            <a:normAutofit/>
          </a:bodyPr>
          <a:lstStyle/>
          <a:p>
            <a:r>
              <a:rPr lang="en-US" sz="4000" dirty="0">
                <a:latin typeface="Bell MT" panose="02020503060305020303" pitchFamily="18" charset="0"/>
              </a:rPr>
              <a:t>Advantages and Challenges of Recommender Systems</a:t>
            </a:r>
            <a:endParaRPr lang="en-IN" sz="4000" dirty="0">
              <a:latin typeface="Bell MT" panose="02020503060305020303" pitchFamily="18" charset="0"/>
            </a:endParaRPr>
          </a:p>
        </p:txBody>
      </p:sp>
      <p:sp>
        <p:nvSpPr>
          <p:cNvPr id="3" name="Content Placeholder 2">
            <a:extLst>
              <a:ext uri="{FF2B5EF4-FFF2-40B4-BE49-F238E27FC236}">
                <a16:creationId xmlns:a16="http://schemas.microsoft.com/office/drawing/2014/main" id="{C5A0925F-F0ED-D2ED-EA67-BF5E52FA4CE6}"/>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sz="2800" b="1" dirty="0">
                <a:latin typeface="Bell MT" panose="02020503060305020303" pitchFamily="18" charset="0"/>
              </a:rPr>
              <a:t>Advantages</a:t>
            </a:r>
            <a:r>
              <a:rPr lang="en-US" sz="2800" dirty="0">
                <a:latin typeface="Bell MT" panose="02020503060305020303" pitchFamily="18" charset="0"/>
              </a:rPr>
              <a:t>:</a:t>
            </a:r>
          </a:p>
          <a:p>
            <a:pPr marL="742950" lvl="1" indent="-285750">
              <a:buFont typeface="Arial" panose="020B0604020202020204" pitchFamily="34" charset="0"/>
              <a:buChar char="•"/>
            </a:pPr>
            <a:r>
              <a:rPr lang="en-US" sz="2800" dirty="0">
                <a:latin typeface="Bell MT" panose="02020503060305020303" pitchFamily="18" charset="0"/>
              </a:rPr>
              <a:t>Enhances user experience by offering personalized content.</a:t>
            </a:r>
          </a:p>
          <a:p>
            <a:pPr marL="742950" lvl="1" indent="-285750">
              <a:buFont typeface="Arial" panose="020B0604020202020204" pitchFamily="34" charset="0"/>
              <a:buChar char="•"/>
            </a:pPr>
            <a:r>
              <a:rPr lang="en-US" sz="2800" dirty="0">
                <a:latin typeface="Bell MT" panose="02020503060305020303" pitchFamily="18" charset="0"/>
              </a:rPr>
              <a:t>Increases engagement and retention rates.</a:t>
            </a:r>
          </a:p>
          <a:p>
            <a:pPr marL="742950" lvl="1" indent="-285750">
              <a:buFont typeface="Arial" panose="020B0604020202020204" pitchFamily="34" charset="0"/>
              <a:buChar char="•"/>
            </a:pPr>
            <a:r>
              <a:rPr lang="en-US" sz="2800" dirty="0">
                <a:latin typeface="Bell MT" panose="02020503060305020303" pitchFamily="18" charset="0"/>
              </a:rPr>
              <a:t>Drives sales and user activity on platforms.</a:t>
            </a:r>
          </a:p>
          <a:p>
            <a:pPr>
              <a:buFont typeface="Arial" panose="020B0604020202020204" pitchFamily="34" charset="0"/>
              <a:buChar char="•"/>
            </a:pPr>
            <a:r>
              <a:rPr lang="en-US" sz="2800" b="1" dirty="0">
                <a:latin typeface="Bell MT" panose="02020503060305020303" pitchFamily="18" charset="0"/>
              </a:rPr>
              <a:t>Challenges</a:t>
            </a:r>
            <a:r>
              <a:rPr lang="en-US" sz="2800" dirty="0">
                <a:latin typeface="Bell MT" panose="02020503060305020303" pitchFamily="18" charset="0"/>
              </a:rPr>
              <a:t>:</a:t>
            </a:r>
          </a:p>
          <a:p>
            <a:pPr marL="742950" lvl="1" indent="-285750">
              <a:buFont typeface="Arial" panose="020B0604020202020204" pitchFamily="34" charset="0"/>
              <a:buChar char="•"/>
            </a:pPr>
            <a:r>
              <a:rPr lang="en-US" sz="2800" dirty="0">
                <a:latin typeface="Bell MT" panose="02020503060305020303" pitchFamily="18" charset="0"/>
              </a:rPr>
              <a:t>Cold Start Problem: Difficult to recommend for new users with no history.</a:t>
            </a:r>
          </a:p>
          <a:p>
            <a:pPr marL="742950" lvl="1" indent="-285750">
              <a:buFont typeface="Arial" panose="020B0604020202020204" pitchFamily="34" charset="0"/>
              <a:buChar char="•"/>
            </a:pPr>
            <a:r>
              <a:rPr lang="en-US" sz="2800" dirty="0">
                <a:latin typeface="Bell MT" panose="02020503060305020303" pitchFamily="18" charset="0"/>
              </a:rPr>
              <a:t>Data Sparsity: Insufficient interactions can impact recommendation quality.</a:t>
            </a:r>
          </a:p>
          <a:p>
            <a:pPr marL="742950" lvl="1" indent="-285750">
              <a:buFont typeface="Arial" panose="020B0604020202020204" pitchFamily="34" charset="0"/>
              <a:buChar char="•"/>
            </a:pPr>
            <a:r>
              <a:rPr lang="en-US" sz="2800" dirty="0">
                <a:latin typeface="Bell MT" panose="02020503060305020303" pitchFamily="18" charset="0"/>
              </a:rPr>
              <a:t>Scalability: Handling large-scale data is computationally demanding.</a:t>
            </a:r>
          </a:p>
          <a:p>
            <a:endParaRPr lang="en-IN" dirty="0"/>
          </a:p>
        </p:txBody>
      </p:sp>
    </p:spTree>
    <p:extLst>
      <p:ext uri="{BB962C8B-B14F-4D97-AF65-F5344CB8AC3E}">
        <p14:creationId xmlns:p14="http://schemas.microsoft.com/office/powerpoint/2010/main" val="363513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7C2E-BEA3-79FC-407D-CF4462071516}"/>
              </a:ext>
            </a:extLst>
          </p:cNvPr>
          <p:cNvSpPr>
            <a:spLocks noGrp="1"/>
          </p:cNvSpPr>
          <p:nvPr>
            <p:ph type="title"/>
          </p:nvPr>
        </p:nvSpPr>
        <p:spPr>
          <a:xfrm>
            <a:off x="1174955" y="2618878"/>
            <a:ext cx="10058400" cy="1371600"/>
          </a:xfrm>
        </p:spPr>
        <p:txBody>
          <a:bodyPr/>
          <a:lstStyle/>
          <a:p>
            <a:pPr algn="ctr"/>
            <a:r>
              <a:rPr lang="en-US" dirty="0"/>
              <a:t>THANK YOU</a:t>
            </a:r>
            <a:endParaRPr lang="en-IN" dirty="0"/>
          </a:p>
        </p:txBody>
      </p:sp>
    </p:spTree>
    <p:extLst>
      <p:ext uri="{BB962C8B-B14F-4D97-AF65-F5344CB8AC3E}">
        <p14:creationId xmlns:p14="http://schemas.microsoft.com/office/powerpoint/2010/main" val="12061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204F-BE48-02FD-DE59-2259257A4733}"/>
              </a:ext>
            </a:extLst>
          </p:cNvPr>
          <p:cNvSpPr>
            <a:spLocks noGrp="1"/>
          </p:cNvSpPr>
          <p:nvPr>
            <p:ph type="title"/>
          </p:nvPr>
        </p:nvSpPr>
        <p:spPr/>
        <p:txBody>
          <a:bodyPr>
            <a:normAutofit/>
          </a:bodyPr>
          <a:lstStyle/>
          <a:p>
            <a:r>
              <a:rPr lang="en-IN" sz="4000" dirty="0">
                <a:latin typeface="Bell MT" panose="02020503060305020303" pitchFamily="18" charset="0"/>
              </a:rPr>
              <a:t>Introduction to Recommender Systems</a:t>
            </a:r>
          </a:p>
        </p:txBody>
      </p:sp>
      <p:sp>
        <p:nvSpPr>
          <p:cNvPr id="4" name="Rectangle 1">
            <a:extLst>
              <a:ext uri="{FF2B5EF4-FFF2-40B4-BE49-F238E27FC236}">
                <a16:creationId xmlns:a16="http://schemas.microsoft.com/office/drawing/2014/main" id="{AE46F82A-2B13-C18D-6CA8-22B9513330BB}"/>
              </a:ext>
            </a:extLst>
          </p:cNvPr>
          <p:cNvSpPr>
            <a:spLocks noGrp="1" noChangeArrowheads="1"/>
          </p:cNvSpPr>
          <p:nvPr>
            <p:ph idx="1"/>
          </p:nvPr>
        </p:nvSpPr>
        <p:spPr bwMode="auto">
          <a:xfrm>
            <a:off x="1066800" y="2135909"/>
            <a:ext cx="1057976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Bell MT" panose="02020503060305020303" pitchFamily="18" charset="0"/>
              </a:rPr>
              <a:t>What are Recommender Systems?</a:t>
            </a:r>
            <a:endParaRPr kumimoji="0" lang="en-US" altLang="en-US" sz="3200" b="0"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Bell MT" panose="02020503060305020303" pitchFamily="18" charset="0"/>
              </a:rPr>
              <a:t>   Algorithms that provide personalized content suggestions   based on user preferences or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Bell MT" panose="02020503060305020303" pitchFamily="18" charset="0"/>
              </a:rPr>
              <a:t>Importance</a:t>
            </a:r>
            <a:r>
              <a:rPr kumimoji="0" lang="en-US" altLang="en-US" sz="3200" b="0" i="0" u="none" strike="noStrike" cap="none" normalizeH="0" baseline="0" dirty="0">
                <a:ln>
                  <a:noFill/>
                </a:ln>
                <a:solidFill>
                  <a:schemeClr val="tx1"/>
                </a:solidFill>
                <a:effectLst/>
                <a:latin typeface="Bell MT" panose="02020503060305020303" pitchFamily="18" charset="0"/>
              </a:rPr>
              <a:t>: Used widely in e-commerce, streaming, and social media platforms to enhance user experience by suggesting relevant items. </a:t>
            </a:r>
          </a:p>
        </p:txBody>
      </p:sp>
    </p:spTree>
    <p:extLst>
      <p:ext uri="{BB962C8B-B14F-4D97-AF65-F5344CB8AC3E}">
        <p14:creationId xmlns:p14="http://schemas.microsoft.com/office/powerpoint/2010/main" val="2784072556"/>
      </p:ext>
    </p:extLst>
  </p:cSld>
  <p:clrMapOvr>
    <a:masterClrMapping/>
  </p:clrMapOvr>
  <mc:AlternateContent xmlns:mc="http://schemas.openxmlformats.org/markup-compatibility/2006">
    <mc:Choice xmlns:p14="http://schemas.microsoft.com/office/powerpoint/2010/main" Requires="p14">
      <p:transition spd="slow" p14:dur="2000" advTm="24843"/>
    </mc:Choice>
    <mc:Fallback>
      <p:transition spd="slow" advTm="2484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D31A-9586-4228-5119-3959FC28D9A6}"/>
              </a:ext>
            </a:extLst>
          </p:cNvPr>
          <p:cNvSpPr>
            <a:spLocks noGrp="1"/>
          </p:cNvSpPr>
          <p:nvPr>
            <p:ph type="title"/>
          </p:nvPr>
        </p:nvSpPr>
        <p:spPr/>
        <p:txBody>
          <a:bodyPr>
            <a:normAutofit/>
          </a:bodyPr>
          <a:lstStyle/>
          <a:p>
            <a:r>
              <a:rPr lang="en-IN" sz="4000" dirty="0">
                <a:latin typeface="Bell MT" panose="02020503060305020303" pitchFamily="18" charset="0"/>
              </a:rPr>
              <a:t>Types of Recommender Systems</a:t>
            </a:r>
          </a:p>
        </p:txBody>
      </p:sp>
      <p:sp>
        <p:nvSpPr>
          <p:cNvPr id="5" name="Content Placeholder 4">
            <a:extLst>
              <a:ext uri="{FF2B5EF4-FFF2-40B4-BE49-F238E27FC236}">
                <a16:creationId xmlns:a16="http://schemas.microsoft.com/office/drawing/2014/main" id="{7EFD179A-1089-9205-887C-633D7C5B3BD0}"/>
              </a:ext>
            </a:extLst>
          </p:cNvPr>
          <p:cNvSpPr>
            <a:spLocks noGrp="1"/>
          </p:cNvSpPr>
          <p:nvPr>
            <p:ph idx="1"/>
          </p:nvPr>
        </p:nvSpPr>
        <p:spPr/>
        <p:txBody>
          <a:bodyPr>
            <a:normAutofit fontScale="70000" lnSpcReduction="20000"/>
          </a:bodyPr>
          <a:lstStyle/>
          <a:p>
            <a:r>
              <a:rPr lang="en-IN" sz="4000" b="1" dirty="0">
                <a:latin typeface="Bell MT" panose="02020503060305020303" pitchFamily="18" charset="0"/>
              </a:rPr>
              <a:t>Content-Based Filtering</a:t>
            </a:r>
          </a:p>
          <a:p>
            <a:pPr marL="0" indent="0">
              <a:buNone/>
            </a:pPr>
            <a:r>
              <a:rPr lang="en-US" sz="4000" b="1" dirty="0">
                <a:latin typeface="Bell MT" panose="02020503060305020303" pitchFamily="18" charset="0"/>
              </a:rPr>
              <a:t> Explanation</a:t>
            </a:r>
            <a:r>
              <a:rPr lang="en-US" sz="4000" dirty="0">
                <a:latin typeface="Bell MT" panose="02020503060305020303" pitchFamily="18" charset="0"/>
              </a:rPr>
              <a:t>: Recommends items with similar features to those the user has interacted with.</a:t>
            </a:r>
          </a:p>
          <a:p>
            <a:pPr>
              <a:buFont typeface="Arial" panose="020B0604020202020204" pitchFamily="34" charset="0"/>
              <a:buChar char="•"/>
            </a:pPr>
            <a:r>
              <a:rPr lang="en-US" sz="4000" b="1" dirty="0">
                <a:latin typeface="Bell MT" panose="02020503060305020303" pitchFamily="18" charset="0"/>
              </a:rPr>
              <a:t>Techniques Used</a:t>
            </a:r>
            <a:r>
              <a:rPr lang="en-US" sz="4000" dirty="0">
                <a:latin typeface="Bell MT" panose="02020503060305020303" pitchFamily="18" charset="0"/>
              </a:rPr>
              <a:t>:</a:t>
            </a:r>
          </a:p>
          <a:p>
            <a:pPr marL="0" indent="0">
              <a:buNone/>
            </a:pPr>
            <a:r>
              <a:rPr lang="en-US" sz="4000" dirty="0">
                <a:latin typeface="Bell MT" panose="02020503060305020303" pitchFamily="18" charset="0"/>
              </a:rPr>
              <a:t> TF-IDF (Term Frequency-Inverse Document Frequency)</a:t>
            </a:r>
            <a:r>
              <a:rPr lang="en-IN" sz="4000" dirty="0">
                <a:latin typeface="Bell MT" panose="02020503060305020303" pitchFamily="18" charset="0"/>
              </a:rPr>
              <a:t>,Cosine Similarity</a:t>
            </a:r>
            <a:r>
              <a:rPr lang="en-US" sz="4000" dirty="0">
                <a:latin typeface="Bell MT" panose="02020503060305020303" pitchFamily="18" charset="0"/>
              </a:rPr>
              <a:t>,</a:t>
            </a:r>
          </a:p>
          <a:p>
            <a:pPr marL="0" indent="0">
              <a:buNone/>
            </a:pPr>
            <a:r>
              <a:rPr lang="en-IN" sz="4000" dirty="0">
                <a:latin typeface="Bell MT" panose="02020503060305020303" pitchFamily="18" charset="0"/>
              </a:rPr>
              <a:t>Deep Learning Models</a:t>
            </a:r>
            <a:r>
              <a:rPr lang="en-US" sz="4000" dirty="0">
                <a:latin typeface="Bell MT" panose="02020503060305020303" pitchFamily="18" charset="0"/>
              </a:rPr>
              <a:t>.</a:t>
            </a:r>
          </a:p>
          <a:p>
            <a:pPr>
              <a:buFont typeface="Arial" panose="020B0604020202020204" pitchFamily="34" charset="0"/>
              <a:buChar char="•"/>
            </a:pPr>
            <a:r>
              <a:rPr lang="en-US" sz="4000" b="1" dirty="0">
                <a:latin typeface="Bell MT" panose="02020503060305020303" pitchFamily="18" charset="0"/>
              </a:rPr>
              <a:t>Example</a:t>
            </a:r>
            <a:r>
              <a:rPr lang="en-US" sz="4000" dirty="0">
                <a:latin typeface="Bell MT" panose="02020503060305020303" pitchFamily="18" charset="0"/>
              </a:rPr>
              <a:t>: Recommending similar movies or songs based on genre.</a:t>
            </a:r>
          </a:p>
          <a:p>
            <a:endParaRPr lang="en-IN" dirty="0"/>
          </a:p>
        </p:txBody>
      </p:sp>
    </p:spTree>
    <p:extLst>
      <p:ext uri="{BB962C8B-B14F-4D97-AF65-F5344CB8AC3E}">
        <p14:creationId xmlns:p14="http://schemas.microsoft.com/office/powerpoint/2010/main" val="3763212084"/>
      </p:ext>
    </p:extLst>
  </p:cSld>
  <p:clrMapOvr>
    <a:masterClrMapping/>
  </p:clrMapOvr>
  <mc:AlternateContent xmlns:mc="http://schemas.openxmlformats.org/markup-compatibility/2006">
    <mc:Choice xmlns:p14="http://schemas.microsoft.com/office/powerpoint/2010/main" Requires="p14">
      <p:transition spd="slow" p14:dur="2000" advTm="5191"/>
    </mc:Choice>
    <mc:Fallback>
      <p:transition spd="slow" advTm="51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B4DD25F-211A-EE30-2AB7-6648DE9DFB32}"/>
              </a:ext>
            </a:extLst>
          </p:cNvPr>
          <p:cNvSpPr>
            <a:spLocks noGrp="1"/>
          </p:cNvSpPr>
          <p:nvPr>
            <p:ph idx="1"/>
          </p:nvPr>
        </p:nvSpPr>
        <p:spPr>
          <a:xfrm>
            <a:off x="954505" y="1463040"/>
            <a:ext cx="10058400" cy="3931920"/>
          </a:xfrm>
        </p:spPr>
        <p:txBody>
          <a:bodyPr>
            <a:normAutofit fontScale="92500"/>
          </a:bodyPr>
          <a:lstStyle/>
          <a:p>
            <a:r>
              <a:rPr lang="en-IN" sz="3200" dirty="0">
                <a:latin typeface="Bell MT" panose="02020503060305020303" pitchFamily="18" charset="0"/>
              </a:rPr>
              <a:t>Collaborative-Based Filtering</a:t>
            </a:r>
          </a:p>
          <a:p>
            <a:pPr>
              <a:buFont typeface="Arial" panose="020B0604020202020204" pitchFamily="34" charset="0"/>
              <a:buChar char="•"/>
            </a:pPr>
            <a:r>
              <a:rPr lang="en-US" sz="3200" b="1" dirty="0">
                <a:latin typeface="Bell MT" panose="02020503060305020303" pitchFamily="18" charset="0"/>
              </a:rPr>
              <a:t>Explanation</a:t>
            </a:r>
            <a:r>
              <a:rPr lang="en-US" sz="3200" dirty="0">
                <a:latin typeface="Bell MT" panose="02020503060305020303" pitchFamily="18" charset="0"/>
              </a:rPr>
              <a:t>: Recommends items based on collective user behavior patterns.</a:t>
            </a:r>
          </a:p>
          <a:p>
            <a:pPr>
              <a:buFont typeface="Arial" panose="020B0604020202020204" pitchFamily="34" charset="0"/>
              <a:buChar char="•"/>
            </a:pPr>
            <a:r>
              <a:rPr lang="en-US" sz="3200" b="1" dirty="0">
                <a:latin typeface="Bell MT" panose="02020503060305020303" pitchFamily="18" charset="0"/>
              </a:rPr>
              <a:t>Techniques Used</a:t>
            </a:r>
            <a:r>
              <a:rPr lang="en-US" sz="3200" dirty="0">
                <a:latin typeface="Bell MT" panose="02020503060305020303" pitchFamily="18" charset="0"/>
              </a:rPr>
              <a:t>:</a:t>
            </a:r>
          </a:p>
          <a:p>
            <a:pPr marL="742950" lvl="1" indent="-285750">
              <a:buFont typeface="Arial" panose="020B0604020202020204" pitchFamily="34" charset="0"/>
              <a:buChar char="•"/>
            </a:pPr>
            <a:r>
              <a:rPr lang="en-US" sz="3200" dirty="0">
                <a:latin typeface="Bell MT" panose="02020503060305020303" pitchFamily="18" charset="0"/>
              </a:rPr>
              <a:t>User-based or item-based filtering, matrix factorization.</a:t>
            </a:r>
          </a:p>
          <a:p>
            <a:pPr>
              <a:buFont typeface="Arial" panose="020B0604020202020204" pitchFamily="34" charset="0"/>
              <a:buChar char="•"/>
            </a:pPr>
            <a:r>
              <a:rPr lang="en-US" sz="3200" b="1" dirty="0">
                <a:latin typeface="Bell MT" panose="02020503060305020303" pitchFamily="18" charset="0"/>
              </a:rPr>
              <a:t>Example</a:t>
            </a:r>
            <a:r>
              <a:rPr lang="en-US" sz="3200" dirty="0">
                <a:latin typeface="Bell MT" panose="02020503060305020303" pitchFamily="18" charset="0"/>
              </a:rPr>
              <a:t>: Amazon’s product recommendations based on other customers’ purchases.</a:t>
            </a:r>
          </a:p>
          <a:p>
            <a:endParaRPr lang="en-IN" dirty="0"/>
          </a:p>
        </p:txBody>
      </p:sp>
    </p:spTree>
    <p:extLst>
      <p:ext uri="{BB962C8B-B14F-4D97-AF65-F5344CB8AC3E}">
        <p14:creationId xmlns:p14="http://schemas.microsoft.com/office/powerpoint/2010/main" val="45281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B4DE-CFF7-16E8-882B-6289E035E1F2}"/>
              </a:ext>
            </a:extLst>
          </p:cNvPr>
          <p:cNvSpPr>
            <a:spLocks noGrp="1"/>
          </p:cNvSpPr>
          <p:nvPr>
            <p:ph type="title"/>
          </p:nvPr>
        </p:nvSpPr>
        <p:spPr/>
        <p:txBody>
          <a:bodyPr>
            <a:normAutofit/>
          </a:bodyPr>
          <a:lstStyle/>
          <a:p>
            <a:r>
              <a:rPr lang="en-US" sz="4000" dirty="0">
                <a:latin typeface="Bell MT" panose="02020503060305020303" pitchFamily="18" charset="0"/>
              </a:rPr>
              <a:t>How Pinterest Pin Recommendation System Works</a:t>
            </a:r>
            <a:endParaRPr lang="en-IN" sz="4000" dirty="0">
              <a:latin typeface="Bell MT" panose="02020503060305020303" pitchFamily="18" charset="0"/>
            </a:endParaRPr>
          </a:p>
        </p:txBody>
      </p:sp>
      <p:sp>
        <p:nvSpPr>
          <p:cNvPr id="4" name="Rectangle 1">
            <a:extLst>
              <a:ext uri="{FF2B5EF4-FFF2-40B4-BE49-F238E27FC236}">
                <a16:creationId xmlns:a16="http://schemas.microsoft.com/office/drawing/2014/main" id="{7AB1F735-D35D-294A-B190-CF28ED3ABBF9}"/>
              </a:ext>
            </a:extLst>
          </p:cNvPr>
          <p:cNvSpPr>
            <a:spLocks noGrp="1" noChangeArrowheads="1"/>
          </p:cNvSpPr>
          <p:nvPr>
            <p:ph idx="1"/>
          </p:nvPr>
        </p:nvSpPr>
        <p:spPr bwMode="auto">
          <a:xfrm>
            <a:off x="838200" y="1897514"/>
            <a:ext cx="105156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Data Collection</a:t>
            </a:r>
            <a:r>
              <a:rPr kumimoji="0" lang="en-US" altLang="en-US" sz="2800" b="0" i="0" u="none" strike="noStrike" cap="none" normalizeH="0" baseline="0" dirty="0">
                <a:ln>
                  <a:noFill/>
                </a:ln>
                <a:solidFill>
                  <a:schemeClr val="tx1"/>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Bell MT" panose="02020503060305020303" pitchFamily="18" charset="0"/>
              </a:rPr>
              <a:t> Tracks user interactions with pins (e.g., saves, likes, shares).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Bell MT" panose="02020503060305020303" pitchFamily="18" charset="0"/>
              </a:rPr>
              <a:t> Collects metadata (e.g., categories, tags, keywords) related to the pins.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Identifying Similar Users</a:t>
            </a:r>
            <a:r>
              <a:rPr kumimoji="0" lang="en-US" altLang="en-US" sz="2800" b="0" i="0" u="none" strike="noStrike" cap="none" normalizeH="0" baseline="0" dirty="0">
                <a:ln>
                  <a:noFill/>
                </a:ln>
                <a:solidFill>
                  <a:schemeClr val="tx1"/>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Bell MT" panose="02020503060305020303" pitchFamily="18" charset="0"/>
              </a:rPr>
              <a:t>Compares your interactions with other users to find common patterns.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Bell MT" panose="02020503060305020303" pitchFamily="18" charset="0"/>
              </a:rPr>
              <a:t>Creates a "user profile" based on your behavior (pins you like or save).</a:t>
            </a:r>
          </a:p>
          <a:p>
            <a:pPr marL="0" indent="0">
              <a:buNone/>
            </a:pPr>
            <a:r>
              <a:rPr lang="en-US" sz="2800" b="1" dirty="0">
                <a:latin typeface="Bell MT" panose="02020503060305020303" pitchFamily="18" charset="0"/>
              </a:rPr>
              <a:t>Recommendation Generation</a:t>
            </a:r>
            <a:r>
              <a:rPr lang="en-US" sz="2800" dirty="0">
                <a:latin typeface="Bell MT" panose="02020503060305020303" pitchFamily="18" charset="0"/>
              </a:rPr>
              <a:t>:</a:t>
            </a:r>
          </a:p>
          <a:p>
            <a:pPr marL="0" indent="0">
              <a:buNone/>
            </a:pPr>
            <a:r>
              <a:rPr lang="en-US" sz="2800" dirty="0">
                <a:latin typeface="Bell MT" panose="02020503060305020303" pitchFamily="18" charset="0"/>
              </a:rPr>
              <a:t>Recommends pins that other similar users have interacted with (liked, saved, clicked on).Prioritizes suggestions based on the strength of the similarity between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76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8EE9-F593-31F4-5B0F-38A26C652649}"/>
              </a:ext>
            </a:extLst>
          </p:cNvPr>
          <p:cNvSpPr>
            <a:spLocks noGrp="1"/>
          </p:cNvSpPr>
          <p:nvPr>
            <p:ph type="title"/>
          </p:nvPr>
        </p:nvSpPr>
        <p:spPr/>
        <p:txBody>
          <a:bodyPr>
            <a:normAutofit/>
          </a:bodyPr>
          <a:lstStyle/>
          <a:p>
            <a:r>
              <a:rPr lang="en-IN" sz="4000" dirty="0">
                <a:latin typeface="Bell MT" panose="02020503060305020303" pitchFamily="18" charset="0"/>
              </a:rPr>
              <a:t>Techniques Used</a:t>
            </a:r>
          </a:p>
        </p:txBody>
      </p:sp>
      <p:sp>
        <p:nvSpPr>
          <p:cNvPr id="3" name="Content Placeholder 2">
            <a:extLst>
              <a:ext uri="{FF2B5EF4-FFF2-40B4-BE49-F238E27FC236}">
                <a16:creationId xmlns:a16="http://schemas.microsoft.com/office/drawing/2014/main" id="{956A7215-43F9-F16F-49F5-80FF032EBD92}"/>
              </a:ext>
            </a:extLst>
          </p:cNvPr>
          <p:cNvSpPr>
            <a:spLocks noGrp="1"/>
          </p:cNvSpPr>
          <p:nvPr>
            <p:ph idx="1"/>
          </p:nvPr>
        </p:nvSpPr>
        <p:spPr/>
        <p:txBody>
          <a:bodyPr>
            <a:normAutofit/>
          </a:bodyPr>
          <a:lstStyle/>
          <a:p>
            <a:r>
              <a:rPr lang="en-US" sz="2800" b="1" dirty="0">
                <a:latin typeface="Bell MT" panose="02020503060305020303" pitchFamily="18" charset="0"/>
              </a:rPr>
              <a:t>Matrix Factorization</a:t>
            </a:r>
            <a:r>
              <a:rPr lang="en-US" sz="2800" dirty="0">
                <a:latin typeface="Bell MT" panose="02020503060305020303" pitchFamily="18" charset="0"/>
              </a:rPr>
              <a:t>:</a:t>
            </a:r>
          </a:p>
          <a:p>
            <a:pPr>
              <a:buFont typeface="Arial" panose="020B0604020202020204" pitchFamily="34" charset="0"/>
              <a:buChar char="•"/>
            </a:pPr>
            <a:r>
              <a:rPr lang="en-US" sz="2800" b="1" dirty="0">
                <a:latin typeface="Bell MT" panose="02020503060305020303" pitchFamily="18" charset="0"/>
              </a:rPr>
              <a:t>Purpose</a:t>
            </a:r>
            <a:r>
              <a:rPr lang="en-US" sz="2800" dirty="0">
                <a:latin typeface="Bell MT" panose="02020503060305020303" pitchFamily="18" charset="0"/>
              </a:rPr>
              <a:t>: Helps reduce the dimensionality of large data, making it easier to identify latent patterns in user preferences.</a:t>
            </a:r>
          </a:p>
          <a:p>
            <a:pPr>
              <a:buFont typeface="Arial" panose="020B0604020202020204" pitchFamily="34" charset="0"/>
              <a:buChar char="•"/>
            </a:pPr>
            <a:r>
              <a:rPr lang="en-US" sz="2800" b="1" dirty="0">
                <a:latin typeface="Bell MT" panose="02020503060305020303" pitchFamily="18" charset="0"/>
              </a:rPr>
              <a:t>How It Works</a:t>
            </a:r>
            <a:r>
              <a:rPr lang="en-US" sz="2800" dirty="0">
                <a:latin typeface="Bell MT" panose="02020503060305020303" pitchFamily="18" charset="0"/>
              </a:rPr>
              <a:t>: Breaks down the interaction matrix (users vs. pins) into smaller, manageable matrices that capture hidden relationships between users and items.</a:t>
            </a:r>
          </a:p>
          <a:p>
            <a:pPr>
              <a:buFont typeface="Arial" panose="020B0604020202020204" pitchFamily="34" charset="0"/>
              <a:buChar char="•"/>
            </a:pPr>
            <a:r>
              <a:rPr lang="en-US" sz="2800" b="1" dirty="0">
                <a:latin typeface="Bell MT" panose="02020503060305020303" pitchFamily="18" charset="0"/>
              </a:rPr>
              <a:t>Example</a:t>
            </a:r>
            <a:r>
              <a:rPr lang="en-US" sz="2800" dirty="0">
                <a:latin typeface="Bell MT" panose="02020503060305020303" pitchFamily="18" charset="0"/>
              </a:rPr>
              <a:t>: A user’s preferences for certain pin categories might be discovered through this technique.</a:t>
            </a:r>
          </a:p>
          <a:p>
            <a:endParaRPr lang="en-IN" dirty="0"/>
          </a:p>
        </p:txBody>
      </p:sp>
    </p:spTree>
    <p:extLst>
      <p:ext uri="{BB962C8B-B14F-4D97-AF65-F5344CB8AC3E}">
        <p14:creationId xmlns:p14="http://schemas.microsoft.com/office/powerpoint/2010/main" val="306688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470AE-9E90-5263-128C-CAE599D36581}"/>
              </a:ext>
            </a:extLst>
          </p:cNvPr>
          <p:cNvSpPr>
            <a:spLocks noGrp="1"/>
          </p:cNvSpPr>
          <p:nvPr>
            <p:ph idx="1"/>
          </p:nvPr>
        </p:nvSpPr>
        <p:spPr>
          <a:xfrm>
            <a:off x="1066799" y="980172"/>
            <a:ext cx="10371221" cy="5163953"/>
          </a:xfrm>
        </p:spPr>
        <p:txBody>
          <a:bodyPr>
            <a:normAutofit/>
          </a:bodyPr>
          <a:lstStyle/>
          <a:p>
            <a:r>
              <a:rPr lang="en-US" sz="3200" b="1" dirty="0">
                <a:latin typeface="Bell MT" panose="02020503060305020303" pitchFamily="18" charset="0"/>
              </a:rPr>
              <a:t>Deep Learning</a:t>
            </a:r>
            <a:r>
              <a:rPr lang="en-US" sz="3200" dirty="0">
                <a:latin typeface="Bell MT" panose="02020503060305020303" pitchFamily="18" charset="0"/>
              </a:rPr>
              <a:t>:</a:t>
            </a:r>
          </a:p>
          <a:p>
            <a:pPr>
              <a:buFont typeface="Arial" panose="020B0604020202020204" pitchFamily="34" charset="0"/>
              <a:buChar char="•"/>
            </a:pPr>
            <a:r>
              <a:rPr lang="en-US" sz="3200" b="1" dirty="0">
                <a:latin typeface="Bell MT" panose="02020503060305020303" pitchFamily="18" charset="0"/>
              </a:rPr>
              <a:t>Purpose</a:t>
            </a:r>
            <a:r>
              <a:rPr lang="en-US" sz="3200" dirty="0">
                <a:latin typeface="Bell MT" panose="02020503060305020303" pitchFamily="18" charset="0"/>
              </a:rPr>
              <a:t>: Manages large-scale data and enhances the recommendation process.</a:t>
            </a:r>
          </a:p>
          <a:p>
            <a:pPr>
              <a:buFont typeface="Arial" panose="020B0604020202020204" pitchFamily="34" charset="0"/>
              <a:buChar char="•"/>
            </a:pPr>
            <a:r>
              <a:rPr lang="en-US" sz="3200" b="1" dirty="0">
                <a:latin typeface="Bell MT" panose="02020503060305020303" pitchFamily="18" charset="0"/>
              </a:rPr>
              <a:t>How It Works</a:t>
            </a:r>
            <a:r>
              <a:rPr lang="en-US" sz="3200" dirty="0">
                <a:latin typeface="Bell MT" panose="02020503060305020303" pitchFamily="18" charset="0"/>
              </a:rPr>
              <a:t>: Uses neural networks to analyze complex, high-dimensional data and improve prediction accuracy.</a:t>
            </a:r>
          </a:p>
          <a:p>
            <a:pPr>
              <a:buFont typeface="Arial" panose="020B0604020202020204" pitchFamily="34" charset="0"/>
              <a:buChar char="•"/>
            </a:pPr>
            <a:r>
              <a:rPr lang="en-US" sz="3200" b="1" dirty="0">
                <a:latin typeface="Bell MT" panose="02020503060305020303" pitchFamily="18" charset="0"/>
              </a:rPr>
              <a:t>Example</a:t>
            </a:r>
            <a:r>
              <a:rPr lang="en-US" sz="3200" dirty="0">
                <a:latin typeface="Bell MT" panose="02020503060305020303" pitchFamily="18" charset="0"/>
              </a:rPr>
              <a:t>: A neural network can learn intricate patterns from a user’s behavior and make smarter recommendations based on deeper insights.</a:t>
            </a:r>
          </a:p>
          <a:p>
            <a:endParaRPr lang="en-IN" dirty="0"/>
          </a:p>
        </p:txBody>
      </p:sp>
    </p:spTree>
    <p:extLst>
      <p:ext uri="{BB962C8B-B14F-4D97-AF65-F5344CB8AC3E}">
        <p14:creationId xmlns:p14="http://schemas.microsoft.com/office/powerpoint/2010/main" val="386444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2953-6408-21BD-33A3-5BA555B8A297}"/>
              </a:ext>
            </a:extLst>
          </p:cNvPr>
          <p:cNvSpPr>
            <a:spLocks noGrp="1"/>
          </p:cNvSpPr>
          <p:nvPr>
            <p:ph type="title"/>
          </p:nvPr>
        </p:nvSpPr>
        <p:spPr/>
        <p:txBody>
          <a:bodyPr>
            <a:normAutofit fontScale="90000"/>
          </a:bodyPr>
          <a:lstStyle/>
          <a:p>
            <a:r>
              <a:rPr lang="en-US" dirty="0">
                <a:latin typeface="Bell MT" panose="02020503060305020303" pitchFamily="18" charset="0"/>
              </a:rPr>
              <a:t>Benefits of Collaborative Filtering in Pinterest</a:t>
            </a:r>
            <a:endParaRPr lang="en-IN" dirty="0">
              <a:latin typeface="Bell MT" panose="02020503060305020303" pitchFamily="18" charset="0"/>
            </a:endParaRPr>
          </a:p>
        </p:txBody>
      </p:sp>
      <p:sp>
        <p:nvSpPr>
          <p:cNvPr id="4" name="Rectangle 1">
            <a:extLst>
              <a:ext uri="{FF2B5EF4-FFF2-40B4-BE49-F238E27FC236}">
                <a16:creationId xmlns:a16="http://schemas.microsoft.com/office/drawing/2014/main" id="{330C396A-74FC-1FF5-3BE1-8FE505A9C789}"/>
              </a:ext>
            </a:extLst>
          </p:cNvPr>
          <p:cNvSpPr>
            <a:spLocks noGrp="1" noChangeArrowheads="1"/>
          </p:cNvSpPr>
          <p:nvPr>
            <p:ph idx="1"/>
          </p:nvPr>
        </p:nvSpPr>
        <p:spPr bwMode="auto">
          <a:xfrm>
            <a:off x="1066800" y="2851949"/>
            <a:ext cx="1030705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Personalized Experience</a:t>
            </a:r>
            <a:r>
              <a:rPr kumimoji="0" lang="en-US" altLang="en-US" sz="2800" b="0" i="0" u="none" strike="noStrike" cap="none" normalizeH="0" baseline="0" dirty="0">
                <a:ln>
                  <a:noFill/>
                </a:ln>
                <a:solidFill>
                  <a:schemeClr val="tx1"/>
                </a:solidFill>
                <a:effectLst/>
                <a:latin typeface="Bell MT" panose="02020503060305020303" pitchFamily="18" charset="0"/>
              </a:rPr>
              <a:t>: By analyzing user behavior, the system tailors recommendations to individual tastes.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Scalability</a:t>
            </a:r>
            <a:r>
              <a:rPr kumimoji="0" lang="en-US" altLang="en-US" sz="2800" b="0" i="0" u="none" strike="noStrike" cap="none" normalizeH="0" baseline="0" dirty="0">
                <a:ln>
                  <a:noFill/>
                </a:ln>
                <a:solidFill>
                  <a:schemeClr val="tx1"/>
                </a:solidFill>
                <a:effectLst/>
                <a:latin typeface="Bell MT" panose="02020503060305020303" pitchFamily="18" charset="0"/>
              </a:rPr>
              <a:t>: Works well with a large user base, as deep learning and matrix factorization can efficiently handle massive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Dynamic</a:t>
            </a:r>
            <a:r>
              <a:rPr kumimoji="0" lang="en-US" altLang="en-US" sz="2800" b="0" i="0" u="none" strike="noStrike" cap="none" normalizeH="0" baseline="0" dirty="0">
                <a:ln>
                  <a:noFill/>
                </a:ln>
                <a:solidFill>
                  <a:schemeClr val="tx1"/>
                </a:solidFill>
                <a:effectLst/>
                <a:latin typeface="Bell MT" panose="02020503060305020303" pitchFamily="18" charset="0"/>
              </a:rPr>
              <a:t>: Continuously updates recommendations based on new interactions, ensuring that suggestions stay relevant. </a:t>
            </a:r>
          </a:p>
        </p:txBody>
      </p:sp>
    </p:spTree>
    <p:extLst>
      <p:ext uri="{BB962C8B-B14F-4D97-AF65-F5344CB8AC3E}">
        <p14:creationId xmlns:p14="http://schemas.microsoft.com/office/powerpoint/2010/main" val="301440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8F34-96D9-83A7-CAFB-885325AC8961}"/>
              </a:ext>
            </a:extLst>
          </p:cNvPr>
          <p:cNvSpPr>
            <a:spLocks noGrp="1"/>
          </p:cNvSpPr>
          <p:nvPr>
            <p:ph type="title"/>
          </p:nvPr>
        </p:nvSpPr>
        <p:spPr/>
        <p:txBody>
          <a:bodyPr>
            <a:normAutofit/>
          </a:bodyPr>
          <a:lstStyle/>
          <a:p>
            <a:r>
              <a:rPr lang="en-IN" sz="4000" dirty="0">
                <a:latin typeface="Bell MT" panose="02020503060305020303" pitchFamily="18" charset="0"/>
              </a:rPr>
              <a:t>Challenges in Collaborative Filtering</a:t>
            </a:r>
          </a:p>
        </p:txBody>
      </p:sp>
      <p:sp>
        <p:nvSpPr>
          <p:cNvPr id="4" name="Rectangle 1">
            <a:extLst>
              <a:ext uri="{FF2B5EF4-FFF2-40B4-BE49-F238E27FC236}">
                <a16:creationId xmlns:a16="http://schemas.microsoft.com/office/drawing/2014/main" id="{3BCA9E91-109C-5360-A4DB-FE517C430EC6}"/>
              </a:ext>
            </a:extLst>
          </p:cNvPr>
          <p:cNvSpPr>
            <a:spLocks noGrp="1" noChangeArrowheads="1"/>
          </p:cNvSpPr>
          <p:nvPr>
            <p:ph idx="1"/>
          </p:nvPr>
        </p:nvSpPr>
        <p:spPr bwMode="auto">
          <a:xfrm>
            <a:off x="1066800" y="1814201"/>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Cold Start Problem</a:t>
            </a:r>
            <a:r>
              <a:rPr kumimoji="0" lang="en-US" altLang="en-US" sz="2800" b="0" i="0" u="none" strike="noStrike" cap="none" normalizeH="0" baseline="0" dirty="0">
                <a:ln>
                  <a:noFill/>
                </a:ln>
                <a:solidFill>
                  <a:schemeClr val="tx1"/>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New users or new pins with no prior interactions might not receive accurate recommendations initially.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Data Sparsity</a:t>
            </a:r>
            <a:r>
              <a:rPr kumimoji="0" lang="en-US" altLang="en-US" sz="2800" b="0" i="0" u="none" strike="noStrike" cap="none" normalizeH="0" baseline="0" dirty="0">
                <a:ln>
                  <a:noFill/>
                </a:ln>
                <a:solidFill>
                  <a:schemeClr val="tx1"/>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With millions of users and pins, there can be gaps in the interaction matrix, making it harder to identify similarities.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Scalability</a:t>
            </a:r>
            <a:r>
              <a:rPr kumimoji="0" lang="en-US" altLang="en-US" sz="2800" b="0" i="0" u="none" strike="noStrike" cap="none" normalizeH="0" baseline="0" dirty="0">
                <a:ln>
                  <a:noFill/>
                </a:ln>
                <a:solidFill>
                  <a:schemeClr val="tx1"/>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As the user base grows, the system needs to handle increasingly large datasets, which requires advanced techniques like deep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Bell MT" panose="02020503060305020303" pitchFamily="18" charset="0"/>
            </a:endParaRPr>
          </a:p>
        </p:txBody>
      </p:sp>
    </p:spTree>
    <p:extLst>
      <p:ext uri="{BB962C8B-B14F-4D97-AF65-F5344CB8AC3E}">
        <p14:creationId xmlns:p14="http://schemas.microsoft.com/office/powerpoint/2010/main" val="3635173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126</TotalTime>
  <Words>1263</Words>
  <Application>Microsoft Office PowerPoint</Application>
  <PresentationFormat>Widescreen</PresentationFormat>
  <Paragraphs>76</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Bell MT</vt:lpstr>
      <vt:lpstr>Calibri</vt:lpstr>
      <vt:lpstr>Century Gothic</vt:lpstr>
      <vt:lpstr>Garamond</vt:lpstr>
      <vt:lpstr>Savon</vt:lpstr>
      <vt:lpstr>Introduction to Recommender Systems</vt:lpstr>
      <vt:lpstr>Introduction to Recommender Systems</vt:lpstr>
      <vt:lpstr>Types of Recommender Systems</vt:lpstr>
      <vt:lpstr>PowerPoint Presentation</vt:lpstr>
      <vt:lpstr>How Pinterest Pin Recommendation System Works</vt:lpstr>
      <vt:lpstr>Techniques Used</vt:lpstr>
      <vt:lpstr>PowerPoint Presentation</vt:lpstr>
      <vt:lpstr>Benefits of Collaborative Filtering in Pinterest</vt:lpstr>
      <vt:lpstr>Challenges in Collaborative Filtering</vt:lpstr>
      <vt:lpstr>Advantages and Challenges of Recommender Systems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nidhi</dc:creator>
  <cp:lastModifiedBy>sri nidhi</cp:lastModifiedBy>
  <cp:revision>1</cp:revision>
  <dcterms:created xsi:type="dcterms:W3CDTF">2024-11-10T12:54:09Z</dcterms:created>
  <dcterms:modified xsi:type="dcterms:W3CDTF">2024-11-10T15:00:58Z</dcterms:modified>
</cp:coreProperties>
</file>