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61" r:id="rId5"/>
    <p:sldId id="258" r:id="rId6"/>
    <p:sldId id="259" r:id="rId7"/>
    <p:sldId id="260"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implypsychology.org/hodges-tizar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implypsychology.org/controlled-experiment.html" TargetMode="External"/><Relationship Id="rId2" Type="http://schemas.openxmlformats.org/officeDocument/2006/relationships/hyperlink" Target="https://www.simplypsychology.org/variables.html" TargetMode="External"/><Relationship Id="rId1" Type="http://schemas.openxmlformats.org/officeDocument/2006/relationships/slideLayout" Target="../slideLayouts/slideLayout2.xml"/><Relationship Id="rId4" Type="http://schemas.openxmlformats.org/officeDocument/2006/relationships/hyperlink" Target="https://www.simplypsychology.org/what-is-a-hypothese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70341-7D3C-A4EB-4FAC-F69C44B38049}"/>
              </a:ext>
            </a:extLst>
          </p:cNvPr>
          <p:cNvSpPr>
            <a:spLocks noGrp="1"/>
          </p:cNvSpPr>
          <p:nvPr>
            <p:ph type="ctrTitle"/>
          </p:nvPr>
        </p:nvSpPr>
        <p:spPr>
          <a:xfrm>
            <a:off x="2297666" y="2435087"/>
            <a:ext cx="8915399" cy="1987826"/>
          </a:xfrm>
        </p:spPr>
        <p:txBody>
          <a:bodyPr>
            <a:normAutofit fontScale="90000"/>
          </a:bodyPr>
          <a:lstStyle/>
          <a:p>
            <a:pPr algn="ctr"/>
            <a:r>
              <a:rPr lang="en-IN" dirty="0"/>
              <a:t>RESEARCH METHODS IN COGNITIVE PSYCHOLOGY</a:t>
            </a:r>
            <a:br>
              <a:rPr lang="en-IN" dirty="0"/>
            </a:br>
            <a:endParaRPr lang="en-IN" dirty="0"/>
          </a:p>
        </p:txBody>
      </p:sp>
      <p:sp>
        <p:nvSpPr>
          <p:cNvPr id="4" name="TextBox 3">
            <a:extLst>
              <a:ext uri="{FF2B5EF4-FFF2-40B4-BE49-F238E27FC236}">
                <a16:creationId xmlns:a16="http://schemas.microsoft.com/office/drawing/2014/main" id="{2C4EE256-83E7-A6A9-2FA5-8588ED418BEE}"/>
              </a:ext>
            </a:extLst>
          </p:cNvPr>
          <p:cNvSpPr txBox="1"/>
          <p:nvPr/>
        </p:nvSpPr>
        <p:spPr>
          <a:xfrm>
            <a:off x="9382539" y="5327374"/>
            <a:ext cx="3220278" cy="923330"/>
          </a:xfrm>
          <a:prstGeom prst="rect">
            <a:avLst/>
          </a:prstGeom>
          <a:noFill/>
        </p:spPr>
        <p:txBody>
          <a:bodyPr wrap="square" rtlCol="0">
            <a:spAutoFit/>
          </a:bodyPr>
          <a:lstStyle/>
          <a:p>
            <a:r>
              <a:rPr lang="en-IN" dirty="0"/>
              <a:t>PRESENTED BY</a:t>
            </a:r>
          </a:p>
          <a:p>
            <a:r>
              <a:rPr lang="en-IN" dirty="0"/>
              <a:t>            SRINIDHI V</a:t>
            </a:r>
          </a:p>
          <a:p>
            <a:endParaRPr lang="en-IN" dirty="0"/>
          </a:p>
        </p:txBody>
      </p:sp>
    </p:spTree>
    <p:extLst>
      <p:ext uri="{BB962C8B-B14F-4D97-AF65-F5344CB8AC3E}">
        <p14:creationId xmlns:p14="http://schemas.microsoft.com/office/powerpoint/2010/main" val="1837804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BDF9A-51F0-1DCC-6E1D-17DD679A50B1}"/>
              </a:ext>
            </a:extLst>
          </p:cNvPr>
          <p:cNvSpPr>
            <a:spLocks noGrp="1"/>
          </p:cNvSpPr>
          <p:nvPr>
            <p:ph type="title"/>
          </p:nvPr>
        </p:nvSpPr>
        <p:spPr>
          <a:xfrm>
            <a:off x="4554247" y="2678196"/>
            <a:ext cx="8911687" cy="1280890"/>
          </a:xfrm>
        </p:spPr>
        <p:txBody>
          <a:bodyPr/>
          <a:lstStyle/>
          <a:p>
            <a:r>
              <a:rPr lang="en-IN" dirty="0"/>
              <a:t>THANK YOU!</a:t>
            </a:r>
            <a:br>
              <a:rPr lang="en-IN" dirty="0"/>
            </a:br>
            <a:endParaRPr lang="en-IN" dirty="0"/>
          </a:p>
        </p:txBody>
      </p:sp>
    </p:spTree>
    <p:extLst>
      <p:ext uri="{BB962C8B-B14F-4D97-AF65-F5344CB8AC3E}">
        <p14:creationId xmlns:p14="http://schemas.microsoft.com/office/powerpoint/2010/main" val="3619584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4CA7-6DC6-1CFA-358B-D33241EDD22F}"/>
              </a:ext>
            </a:extLst>
          </p:cNvPr>
          <p:cNvSpPr>
            <a:spLocks noGrp="1"/>
          </p:cNvSpPr>
          <p:nvPr>
            <p:ph type="title"/>
          </p:nvPr>
        </p:nvSpPr>
        <p:spPr>
          <a:xfrm>
            <a:off x="2685690" y="1105804"/>
            <a:ext cx="2416397" cy="714360"/>
          </a:xfrm>
        </p:spPr>
        <p:txBody>
          <a:bodyPr>
            <a:normAutofit fontScale="90000"/>
          </a:bodyPr>
          <a:lstStyle/>
          <a:p>
            <a:r>
              <a:rPr lang="en-IN" dirty="0"/>
              <a:t>TOPICS:</a:t>
            </a:r>
            <a:br>
              <a:rPr lang="en-IN" dirty="0"/>
            </a:br>
            <a:endParaRPr lang="en-IN" dirty="0"/>
          </a:p>
        </p:txBody>
      </p:sp>
      <p:sp>
        <p:nvSpPr>
          <p:cNvPr id="3" name="Content Placeholder 2">
            <a:extLst>
              <a:ext uri="{FF2B5EF4-FFF2-40B4-BE49-F238E27FC236}">
                <a16:creationId xmlns:a16="http://schemas.microsoft.com/office/drawing/2014/main" id="{86533CA4-546E-57C0-A2F3-2A1250F8788D}"/>
              </a:ext>
            </a:extLst>
          </p:cNvPr>
          <p:cNvSpPr>
            <a:spLocks noGrp="1"/>
          </p:cNvSpPr>
          <p:nvPr>
            <p:ph idx="1"/>
          </p:nvPr>
        </p:nvSpPr>
        <p:spPr/>
        <p:txBody>
          <a:bodyPr/>
          <a:lstStyle/>
          <a:p>
            <a:r>
              <a:rPr lang="en-IN" dirty="0">
                <a:latin typeface="Arial Rounded MT Bold" panose="020F0704030504030204" pitchFamily="34" charset="0"/>
                <a:cs typeface="Arial" panose="020B0604020202020204" pitchFamily="34" charset="0"/>
              </a:rPr>
              <a:t>WHY RESEARCH METHODS IN COGNITIVE PSYCHOLOGY</a:t>
            </a:r>
          </a:p>
          <a:p>
            <a:r>
              <a:rPr lang="en-IN" dirty="0">
                <a:latin typeface="Arial Rounded MT Bold" panose="020F0704030504030204" pitchFamily="34" charset="0"/>
                <a:cs typeface="Arial" panose="020B0604020202020204" pitchFamily="34" charset="0"/>
              </a:rPr>
              <a:t>CASE STUDY</a:t>
            </a:r>
          </a:p>
          <a:p>
            <a:r>
              <a:rPr lang="en-IN" dirty="0">
                <a:latin typeface="Arial Rounded MT Bold" panose="020F0704030504030204" pitchFamily="34" charset="0"/>
                <a:cs typeface="Arial" panose="020B0604020202020204" pitchFamily="34" charset="0"/>
              </a:rPr>
              <a:t>VARIABLES</a:t>
            </a:r>
          </a:p>
          <a:p>
            <a:r>
              <a:rPr lang="en-IN" dirty="0">
                <a:latin typeface="Arial Rounded MT Bold" panose="020F0704030504030204" pitchFamily="34" charset="0"/>
                <a:cs typeface="Arial" panose="020B0604020202020204" pitchFamily="34" charset="0"/>
              </a:rPr>
              <a:t>EXPERIMENTS;</a:t>
            </a:r>
          </a:p>
          <a:p>
            <a:r>
              <a:rPr lang="en-IN" dirty="0">
                <a:latin typeface="Arial Rounded MT Bold" panose="020F0704030504030204" pitchFamily="34" charset="0"/>
                <a:cs typeface="Arial" panose="020B0604020202020204" pitchFamily="34" charset="0"/>
              </a:rPr>
              <a:t>1.FIELD EXPERIMENT</a:t>
            </a:r>
          </a:p>
          <a:p>
            <a:r>
              <a:rPr lang="en-IN" dirty="0">
                <a:latin typeface="Arial Rounded MT Bold" panose="020F0704030504030204" pitchFamily="34" charset="0"/>
                <a:cs typeface="Arial" panose="020B0604020202020204" pitchFamily="34" charset="0"/>
              </a:rPr>
              <a:t>2NATURAL EXPERIMENT</a:t>
            </a:r>
          </a:p>
          <a:p>
            <a:r>
              <a:rPr lang="en-IN" dirty="0">
                <a:latin typeface="Arial Rounded MT Bold" panose="020F0704030504030204" pitchFamily="34" charset="0"/>
                <a:cs typeface="Arial" panose="020B0604020202020204" pitchFamily="34" charset="0"/>
              </a:rPr>
              <a:t>3.LAB EXPERIMENT</a:t>
            </a:r>
          </a:p>
          <a:p>
            <a:r>
              <a:rPr lang="en-IN" dirty="0">
                <a:latin typeface="Arial Rounded MT Bold" panose="020F0704030504030204" pitchFamily="34" charset="0"/>
                <a:cs typeface="Arial" panose="020B0604020202020204" pitchFamily="34" charset="0"/>
              </a:rPr>
              <a:t>4.EXPERIMENTAL METHOD</a:t>
            </a:r>
          </a:p>
          <a:p>
            <a:pPr marL="0" indent="0">
              <a:buNone/>
            </a:pPr>
            <a:endParaRPr lang="en-IN" dirty="0">
              <a:latin typeface="Arial Rounded MT Bold" panose="020F0704030504030204" pitchFamily="34" charset="0"/>
              <a:cs typeface="Arial" panose="020B0604020202020204" pitchFamily="34" charset="0"/>
            </a:endParaRPr>
          </a:p>
          <a:p>
            <a:endParaRPr lang="en-IN"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52965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C8CBEE-BA04-2004-D64B-D4D2D3221299}"/>
              </a:ext>
            </a:extLst>
          </p:cNvPr>
          <p:cNvSpPr>
            <a:spLocks noGrp="1"/>
          </p:cNvSpPr>
          <p:nvPr>
            <p:ph idx="1"/>
          </p:nvPr>
        </p:nvSpPr>
        <p:spPr>
          <a:xfrm>
            <a:off x="1323832" y="1241948"/>
            <a:ext cx="10536072" cy="5036024"/>
          </a:xfrm>
        </p:spPr>
        <p:txBody>
          <a:bodyPr>
            <a:normAutofit/>
          </a:bodyPr>
          <a:lstStyle/>
          <a:p>
            <a:pPr algn="l"/>
            <a:r>
              <a:rPr lang="en-US" sz="2400" b="0" i="0" dirty="0">
                <a:solidFill>
                  <a:srgbClr val="000000"/>
                </a:solidFill>
                <a:effectLst/>
                <a:latin typeface="Georgia" panose="02040502050405020303" pitchFamily="18" charset="0"/>
              </a:rPr>
              <a:t>The aim of the study is a statement of what the researcher intents to investigate.</a:t>
            </a:r>
          </a:p>
          <a:p>
            <a:pPr algn="l"/>
            <a:r>
              <a:rPr lang="en-US" sz="2400" b="0" i="0" dirty="0">
                <a:solidFill>
                  <a:srgbClr val="000000"/>
                </a:solidFill>
                <a:effectLst/>
                <a:latin typeface="Georgia" panose="02040502050405020303" pitchFamily="18" charset="0"/>
              </a:rPr>
              <a:t>The hypothesis of the study is an idea, derived from psychological theory which contains a prediction which can be verified or disproved by some kind of investigation, usually an experiment.</a:t>
            </a:r>
          </a:p>
          <a:p>
            <a:pPr algn="l"/>
            <a:r>
              <a:rPr lang="en-US" sz="2400" b="0" i="0" dirty="0">
                <a:solidFill>
                  <a:srgbClr val="000000"/>
                </a:solidFill>
                <a:effectLst/>
                <a:latin typeface="Georgia" panose="02040502050405020303" pitchFamily="18" charset="0"/>
              </a:rPr>
              <a:t>A directional hypothesis indicates a direction in the prediction (one-tailed) e.g. ‘students with pets perform better than students without pets’.</a:t>
            </a:r>
          </a:p>
          <a:p>
            <a:pPr algn="l"/>
            <a:r>
              <a:rPr lang="en-US" sz="2400" b="0" i="0" dirty="0">
                <a:solidFill>
                  <a:srgbClr val="000000"/>
                </a:solidFill>
                <a:effectLst/>
                <a:latin typeface="Georgia" panose="02040502050405020303" pitchFamily="18" charset="0"/>
              </a:rPr>
              <a:t>A non-directional hypothesis does not indicate a direction in the prediction (two-tailed) e.g. ‘owning pets will affect students’ exam performances’.</a:t>
            </a:r>
          </a:p>
          <a:p>
            <a:endParaRPr lang="en-IN" dirty="0"/>
          </a:p>
        </p:txBody>
      </p:sp>
      <p:sp>
        <p:nvSpPr>
          <p:cNvPr id="4" name="TextBox 3">
            <a:extLst>
              <a:ext uri="{FF2B5EF4-FFF2-40B4-BE49-F238E27FC236}">
                <a16:creationId xmlns:a16="http://schemas.microsoft.com/office/drawing/2014/main" id="{CFC45A31-4273-AADF-316E-A9892EEDCD50}"/>
              </a:ext>
            </a:extLst>
          </p:cNvPr>
          <p:cNvSpPr txBox="1"/>
          <p:nvPr/>
        </p:nvSpPr>
        <p:spPr>
          <a:xfrm>
            <a:off x="1974574" y="477078"/>
            <a:ext cx="7587783" cy="369332"/>
          </a:xfrm>
          <a:prstGeom prst="rect">
            <a:avLst/>
          </a:prstGeom>
          <a:noFill/>
        </p:spPr>
        <p:txBody>
          <a:bodyPr wrap="none" rtlCol="0">
            <a:spAutoFit/>
          </a:bodyPr>
          <a:lstStyle/>
          <a:p>
            <a:r>
              <a:rPr lang="en-IN" dirty="0">
                <a:latin typeface="Arial Black" panose="020B0A04020102020204" pitchFamily="34" charset="0"/>
              </a:rPr>
              <a:t>WHY RESEARCH METHODS IN COGNITIVE PSYCHOLOGY ?</a:t>
            </a:r>
            <a:endParaRPr lang="en-IN" dirty="0"/>
          </a:p>
        </p:txBody>
      </p:sp>
    </p:spTree>
    <p:extLst>
      <p:ext uri="{BB962C8B-B14F-4D97-AF65-F5344CB8AC3E}">
        <p14:creationId xmlns:p14="http://schemas.microsoft.com/office/powerpoint/2010/main" val="1440281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4F49-053D-2898-4E6C-BCF99B8BB9E8}"/>
              </a:ext>
            </a:extLst>
          </p:cNvPr>
          <p:cNvSpPr>
            <a:spLocks noGrp="1"/>
          </p:cNvSpPr>
          <p:nvPr>
            <p:ph type="title"/>
          </p:nvPr>
        </p:nvSpPr>
        <p:spPr>
          <a:xfrm>
            <a:off x="1784542" y="1026290"/>
            <a:ext cx="8911687" cy="1280890"/>
          </a:xfrm>
        </p:spPr>
        <p:txBody>
          <a:bodyPr/>
          <a:lstStyle/>
          <a:p>
            <a:r>
              <a:rPr lang="en-IN" dirty="0"/>
              <a:t>CASE STUDY:</a:t>
            </a:r>
          </a:p>
        </p:txBody>
      </p:sp>
      <p:sp>
        <p:nvSpPr>
          <p:cNvPr id="3" name="Content Placeholder 2">
            <a:extLst>
              <a:ext uri="{FF2B5EF4-FFF2-40B4-BE49-F238E27FC236}">
                <a16:creationId xmlns:a16="http://schemas.microsoft.com/office/drawing/2014/main" id="{05AEBD65-D8C6-E935-7425-2F2808080F2C}"/>
              </a:ext>
            </a:extLst>
          </p:cNvPr>
          <p:cNvSpPr>
            <a:spLocks noGrp="1"/>
          </p:cNvSpPr>
          <p:nvPr>
            <p:ph idx="1"/>
          </p:nvPr>
        </p:nvSpPr>
        <p:spPr>
          <a:xfrm>
            <a:off x="1784542" y="2054088"/>
            <a:ext cx="8915400" cy="3777622"/>
          </a:xfrm>
        </p:spPr>
        <p:txBody>
          <a:bodyPr/>
          <a:lstStyle/>
          <a:p>
            <a:r>
              <a:rPr lang="en-US" sz="2400" dirty="0">
                <a:solidFill>
                  <a:srgbClr val="000000"/>
                </a:solidFill>
                <a:latin typeface="Georgia" panose="02040502050405020303" pitchFamily="18" charset="0"/>
              </a:rPr>
              <a:t>Case studies are in-depth investigations of a single person, group, event or community.</a:t>
            </a:r>
          </a:p>
          <a:p>
            <a:pPr algn="l"/>
            <a:r>
              <a:rPr lang="en-US" sz="2400" b="0" i="0" dirty="0">
                <a:solidFill>
                  <a:srgbClr val="000000"/>
                </a:solidFill>
                <a:effectLst/>
                <a:latin typeface="Georgia" panose="02040502050405020303" pitchFamily="18" charset="0"/>
              </a:rPr>
              <a:t>Case studies are widely used in psychology and amongst the best-known ones carried out were by Sigmund Freud. He conducted very detailed investigations into the private lives of his patients in an attempt to both understand and help them overcome their illnesses.</a:t>
            </a:r>
          </a:p>
          <a:p>
            <a:pPr algn="l"/>
            <a:r>
              <a:rPr lang="en-US" sz="2400" b="0" i="0" dirty="0">
                <a:solidFill>
                  <a:srgbClr val="000000"/>
                </a:solidFill>
                <a:effectLst/>
                <a:latin typeface="Georgia" panose="02040502050405020303" pitchFamily="18" charset="0"/>
              </a:rPr>
              <a:t>Case studies provide rich qualitative data and have high levels of ecological validity.</a:t>
            </a:r>
          </a:p>
          <a:p>
            <a:endParaRPr lang="en-IN" dirty="0"/>
          </a:p>
        </p:txBody>
      </p:sp>
    </p:spTree>
    <p:extLst>
      <p:ext uri="{BB962C8B-B14F-4D97-AF65-F5344CB8AC3E}">
        <p14:creationId xmlns:p14="http://schemas.microsoft.com/office/powerpoint/2010/main" val="707374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0C153-28BA-BC57-FE47-2747563510EF}"/>
              </a:ext>
            </a:extLst>
          </p:cNvPr>
          <p:cNvSpPr>
            <a:spLocks noGrp="1"/>
          </p:cNvSpPr>
          <p:nvPr>
            <p:ph type="title"/>
          </p:nvPr>
        </p:nvSpPr>
        <p:spPr>
          <a:xfrm>
            <a:off x="1009784" y="1183668"/>
            <a:ext cx="8911687" cy="1280890"/>
          </a:xfrm>
        </p:spPr>
        <p:txBody>
          <a:bodyPr/>
          <a:lstStyle/>
          <a:p>
            <a:r>
              <a:rPr lang="en-IN" dirty="0"/>
              <a:t>VARIABLES:</a:t>
            </a:r>
            <a:br>
              <a:rPr lang="en-IN" dirty="0"/>
            </a:br>
            <a:endParaRPr lang="en-IN" dirty="0"/>
          </a:p>
        </p:txBody>
      </p:sp>
      <p:sp>
        <p:nvSpPr>
          <p:cNvPr id="3" name="Content Placeholder 2">
            <a:extLst>
              <a:ext uri="{FF2B5EF4-FFF2-40B4-BE49-F238E27FC236}">
                <a16:creationId xmlns:a16="http://schemas.microsoft.com/office/drawing/2014/main" id="{F6EBBCCC-C342-A8C3-3D2E-8C5949E1C228}"/>
              </a:ext>
            </a:extLst>
          </p:cNvPr>
          <p:cNvSpPr>
            <a:spLocks noGrp="1"/>
          </p:cNvSpPr>
          <p:nvPr>
            <p:ph idx="1"/>
          </p:nvPr>
        </p:nvSpPr>
        <p:spPr>
          <a:xfrm>
            <a:off x="780422" y="2344003"/>
            <a:ext cx="10631155" cy="2169994"/>
          </a:xfrm>
        </p:spPr>
        <p:txBody>
          <a:bodyPr/>
          <a:lstStyle/>
          <a:p>
            <a:pPr algn="l"/>
            <a:r>
              <a:rPr lang="en-US" sz="2400" b="0" i="0" dirty="0">
                <a:solidFill>
                  <a:srgbClr val="000000"/>
                </a:solidFill>
                <a:effectLst/>
                <a:latin typeface="Georgia" panose="02040502050405020303" pitchFamily="18" charset="0"/>
              </a:rPr>
              <a:t>Independent variable (IV) – the variable the experimenter manipulates, </a:t>
            </a:r>
            <a:r>
              <a:rPr lang="en-US" sz="2400" b="0" i="0" dirty="0" err="1">
                <a:solidFill>
                  <a:srgbClr val="000000"/>
                </a:solidFill>
                <a:effectLst/>
                <a:latin typeface="Georgia" panose="02040502050405020303" pitchFamily="18" charset="0"/>
              </a:rPr>
              <a:t>aassumed</a:t>
            </a:r>
            <a:r>
              <a:rPr lang="en-US" sz="2400" b="0" i="0" dirty="0">
                <a:solidFill>
                  <a:srgbClr val="000000"/>
                </a:solidFill>
                <a:effectLst/>
                <a:latin typeface="Georgia" panose="02040502050405020303" pitchFamily="18" charset="0"/>
              </a:rPr>
              <a:t> to have a direct effect on the DV.</a:t>
            </a:r>
          </a:p>
          <a:p>
            <a:pPr algn="l"/>
            <a:r>
              <a:rPr lang="en-US" sz="2400" b="0" i="0" dirty="0">
                <a:solidFill>
                  <a:srgbClr val="000000"/>
                </a:solidFill>
                <a:effectLst/>
                <a:latin typeface="Georgia" panose="02040502050405020303" pitchFamily="18" charset="0"/>
              </a:rPr>
              <a:t>Dependent variable (DV) – the variable the experimenter measures after making changes to the IV.</a:t>
            </a:r>
          </a:p>
          <a:p>
            <a:endParaRPr lang="en-IN" dirty="0"/>
          </a:p>
        </p:txBody>
      </p:sp>
    </p:spTree>
    <p:extLst>
      <p:ext uri="{BB962C8B-B14F-4D97-AF65-F5344CB8AC3E}">
        <p14:creationId xmlns:p14="http://schemas.microsoft.com/office/powerpoint/2010/main" val="2912664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9762-5BF3-EBA2-7239-000B5DF50244}"/>
              </a:ext>
            </a:extLst>
          </p:cNvPr>
          <p:cNvSpPr>
            <a:spLocks noGrp="1"/>
          </p:cNvSpPr>
          <p:nvPr>
            <p:ph type="title"/>
          </p:nvPr>
        </p:nvSpPr>
        <p:spPr>
          <a:xfrm>
            <a:off x="1255444" y="1265555"/>
            <a:ext cx="8911687" cy="1280890"/>
          </a:xfrm>
        </p:spPr>
        <p:txBody>
          <a:bodyPr/>
          <a:lstStyle/>
          <a:p>
            <a:r>
              <a:rPr lang="en-IN" dirty="0"/>
              <a:t>FIELD EXPERIMENT:</a:t>
            </a:r>
          </a:p>
        </p:txBody>
      </p:sp>
      <p:sp>
        <p:nvSpPr>
          <p:cNvPr id="3" name="Content Placeholder 2">
            <a:extLst>
              <a:ext uri="{FF2B5EF4-FFF2-40B4-BE49-F238E27FC236}">
                <a16:creationId xmlns:a16="http://schemas.microsoft.com/office/drawing/2014/main" id="{C12C76CA-F658-F264-7194-46B64094CC5D}"/>
              </a:ext>
            </a:extLst>
          </p:cNvPr>
          <p:cNvSpPr>
            <a:spLocks noGrp="1"/>
          </p:cNvSpPr>
          <p:nvPr>
            <p:ph idx="1"/>
          </p:nvPr>
        </p:nvSpPr>
        <p:spPr>
          <a:xfrm>
            <a:off x="1119116" y="2133600"/>
            <a:ext cx="10385496" cy="3777622"/>
          </a:xfrm>
        </p:spPr>
        <p:txBody>
          <a:bodyPr/>
          <a:lstStyle/>
          <a:p>
            <a:pPr algn="l"/>
            <a:endParaRPr lang="en-US" b="0" i="0" dirty="0">
              <a:solidFill>
                <a:srgbClr val="FFFFFF"/>
              </a:solidFill>
              <a:effectLst/>
              <a:latin typeface="inherit"/>
            </a:endParaRPr>
          </a:p>
          <a:p>
            <a:pPr algn="l"/>
            <a:r>
              <a:rPr lang="en-US" sz="2400" b="0" i="0" dirty="0">
                <a:solidFill>
                  <a:srgbClr val="000000"/>
                </a:solidFill>
                <a:effectLst/>
                <a:latin typeface="Georgia" panose="02040502050405020303" pitchFamily="18" charset="0"/>
              </a:rPr>
              <a:t>These are conducted in the everyday (i.e. natural) environment of the participants but the situations are still artificially set up.</a:t>
            </a:r>
          </a:p>
          <a:p>
            <a:pPr algn="l"/>
            <a:r>
              <a:rPr lang="en-US" sz="2400" b="0" i="0" dirty="0">
                <a:solidFill>
                  <a:srgbClr val="000000"/>
                </a:solidFill>
                <a:effectLst/>
                <a:latin typeface="Georgia" panose="02040502050405020303" pitchFamily="18" charset="0"/>
              </a:rPr>
              <a:t>The experimenter still manipulates the IV, but in a real-life setting (so cannot really control extraneous variables).</a:t>
            </a:r>
          </a:p>
          <a:p>
            <a:pPr marL="0" indent="0">
              <a:buNone/>
            </a:pPr>
            <a:br>
              <a:rPr lang="en-US" b="1" i="0" dirty="0">
                <a:solidFill>
                  <a:srgbClr val="FFFFFF"/>
                </a:solidFill>
                <a:effectLst/>
                <a:latin typeface="Georgia" panose="02040502050405020303" pitchFamily="18" charset="0"/>
              </a:rPr>
            </a:br>
            <a:endParaRPr lang="en-IN" dirty="0"/>
          </a:p>
        </p:txBody>
      </p:sp>
    </p:spTree>
    <p:extLst>
      <p:ext uri="{BB962C8B-B14F-4D97-AF65-F5344CB8AC3E}">
        <p14:creationId xmlns:p14="http://schemas.microsoft.com/office/powerpoint/2010/main" val="45043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FB40F-72AF-859C-D151-013A4EFE0246}"/>
              </a:ext>
            </a:extLst>
          </p:cNvPr>
          <p:cNvSpPr>
            <a:spLocks noGrp="1"/>
          </p:cNvSpPr>
          <p:nvPr>
            <p:ph type="title"/>
          </p:nvPr>
        </p:nvSpPr>
        <p:spPr>
          <a:xfrm>
            <a:off x="1307464" y="1246962"/>
            <a:ext cx="8911687" cy="1280890"/>
          </a:xfrm>
        </p:spPr>
        <p:txBody>
          <a:bodyPr/>
          <a:lstStyle/>
          <a:p>
            <a:r>
              <a:rPr lang="en-IN" dirty="0"/>
              <a:t>NATURAL EXPERIMENT:</a:t>
            </a:r>
          </a:p>
        </p:txBody>
      </p:sp>
      <p:sp>
        <p:nvSpPr>
          <p:cNvPr id="3" name="Content Placeholder 2">
            <a:extLst>
              <a:ext uri="{FF2B5EF4-FFF2-40B4-BE49-F238E27FC236}">
                <a16:creationId xmlns:a16="http://schemas.microsoft.com/office/drawing/2014/main" id="{C2A7B8BD-CEDC-A31E-53EF-09B61A4453C9}"/>
              </a:ext>
            </a:extLst>
          </p:cNvPr>
          <p:cNvSpPr>
            <a:spLocks noGrp="1"/>
          </p:cNvSpPr>
          <p:nvPr>
            <p:ph idx="1"/>
          </p:nvPr>
        </p:nvSpPr>
        <p:spPr>
          <a:xfrm>
            <a:off x="1638300" y="2093843"/>
            <a:ext cx="8915400" cy="3777622"/>
          </a:xfrm>
        </p:spPr>
        <p:txBody>
          <a:bodyPr>
            <a:normAutofit lnSpcReduction="10000"/>
          </a:bodyPr>
          <a:lstStyle/>
          <a:p>
            <a:pPr marL="0" indent="0" algn="l">
              <a:buNone/>
            </a:pPr>
            <a:endParaRPr lang="en-US" b="0" i="0" dirty="0">
              <a:solidFill>
                <a:srgbClr val="000000"/>
              </a:solidFill>
              <a:effectLst/>
              <a:latin typeface="Georgia" panose="02040502050405020303" pitchFamily="18" charset="0"/>
            </a:endParaRPr>
          </a:p>
          <a:p>
            <a:pPr algn="l"/>
            <a:r>
              <a:rPr lang="en-US" sz="2400" b="0" i="0" dirty="0">
                <a:solidFill>
                  <a:srgbClr val="000000"/>
                </a:solidFill>
                <a:effectLst/>
                <a:latin typeface="Georgia" panose="02040502050405020303" pitchFamily="18" charset="0"/>
              </a:rPr>
              <a:t>Natural experiments are conducted in the everyday (i.e. real life) environment of the participants, but here the experimenter has no control over the independent variable as it occurs naturally in real life.</a:t>
            </a:r>
          </a:p>
          <a:p>
            <a:pPr algn="l"/>
            <a:r>
              <a:rPr lang="en-US" sz="2400" b="0" i="0" dirty="0">
                <a:solidFill>
                  <a:srgbClr val="000000"/>
                </a:solidFill>
                <a:effectLst/>
                <a:latin typeface="Georgia" panose="02040502050405020303" pitchFamily="18" charset="0"/>
              </a:rPr>
              <a:t>For example, </a:t>
            </a:r>
            <a:r>
              <a:rPr lang="en-US" sz="2400" b="0" i="0" u="none" strike="noStrike" dirty="0">
                <a:solidFill>
                  <a:srgbClr val="337AB7"/>
                </a:solidFill>
                <a:effectLst/>
                <a:latin typeface="Georgia" panose="02040502050405020303" pitchFamily="18" charset="0"/>
                <a:hlinkClick r:id="rId2"/>
              </a:rPr>
              <a:t>Hodges and Tizard's attachment research (1989)</a:t>
            </a:r>
            <a:r>
              <a:rPr lang="en-US" sz="2400" b="0" i="0" dirty="0">
                <a:solidFill>
                  <a:srgbClr val="000000"/>
                </a:solidFill>
                <a:effectLst/>
                <a:latin typeface="Georgia" panose="02040502050405020303" pitchFamily="18" charset="0"/>
              </a:rPr>
              <a:t> compared the long term development of children who have been adopted, fostered or returned to their mothers with a control group of children who had spent all their lives in their biological families.</a:t>
            </a:r>
          </a:p>
          <a:p>
            <a:endParaRPr lang="en-IN" dirty="0"/>
          </a:p>
        </p:txBody>
      </p:sp>
    </p:spTree>
    <p:extLst>
      <p:ext uri="{BB962C8B-B14F-4D97-AF65-F5344CB8AC3E}">
        <p14:creationId xmlns:p14="http://schemas.microsoft.com/office/powerpoint/2010/main" val="3514696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96A80-DCDA-EB88-BE60-80FF3F2B3E6F}"/>
              </a:ext>
            </a:extLst>
          </p:cNvPr>
          <p:cNvSpPr>
            <a:spLocks noGrp="1"/>
          </p:cNvSpPr>
          <p:nvPr>
            <p:ph type="title"/>
          </p:nvPr>
        </p:nvSpPr>
        <p:spPr>
          <a:xfrm>
            <a:off x="2765203" y="1087936"/>
            <a:ext cx="8911687" cy="1280890"/>
          </a:xfrm>
        </p:spPr>
        <p:txBody>
          <a:bodyPr/>
          <a:lstStyle/>
          <a:p>
            <a:r>
              <a:rPr lang="en-IN" dirty="0"/>
              <a:t>LAB EXPERIMENT:</a:t>
            </a:r>
          </a:p>
        </p:txBody>
      </p:sp>
      <p:sp>
        <p:nvSpPr>
          <p:cNvPr id="3" name="Content Placeholder 2">
            <a:extLst>
              <a:ext uri="{FF2B5EF4-FFF2-40B4-BE49-F238E27FC236}">
                <a16:creationId xmlns:a16="http://schemas.microsoft.com/office/drawing/2014/main" id="{E1221AD7-420A-9214-CBB8-748D85B6205C}"/>
              </a:ext>
            </a:extLst>
          </p:cNvPr>
          <p:cNvSpPr>
            <a:spLocks noGrp="1"/>
          </p:cNvSpPr>
          <p:nvPr>
            <p:ph idx="1"/>
          </p:nvPr>
        </p:nvSpPr>
        <p:spPr/>
        <p:txBody>
          <a:bodyPr>
            <a:normAutofit/>
          </a:bodyPr>
          <a:lstStyle/>
          <a:p>
            <a:r>
              <a:rPr lang="en-US" sz="2400" b="0" i="0" dirty="0">
                <a:solidFill>
                  <a:srgbClr val="000000"/>
                </a:solidFill>
                <a:effectLst/>
                <a:latin typeface="Georgia" panose="02040502050405020303" pitchFamily="18" charset="0"/>
              </a:rPr>
              <a:t>The researcher decides where the experiment will take place, at what time, with which participants, in what circumstances and using a standardized procedure.</a:t>
            </a:r>
            <a:endParaRPr lang="en-IN" sz="2400" dirty="0"/>
          </a:p>
        </p:txBody>
      </p:sp>
      <p:sp>
        <p:nvSpPr>
          <p:cNvPr id="5" name="TextBox 4">
            <a:extLst>
              <a:ext uri="{FF2B5EF4-FFF2-40B4-BE49-F238E27FC236}">
                <a16:creationId xmlns:a16="http://schemas.microsoft.com/office/drawing/2014/main" id="{C59FCB33-4BD5-5ABA-6940-C04AFEB55D52}"/>
              </a:ext>
            </a:extLst>
          </p:cNvPr>
          <p:cNvSpPr txBox="1"/>
          <p:nvPr/>
        </p:nvSpPr>
        <p:spPr>
          <a:xfrm>
            <a:off x="2888974" y="3429000"/>
            <a:ext cx="6096000" cy="1846659"/>
          </a:xfrm>
          <a:prstGeom prst="rect">
            <a:avLst/>
          </a:prstGeom>
          <a:noFill/>
        </p:spPr>
        <p:txBody>
          <a:bodyPr wrap="square">
            <a:spAutoFit/>
          </a:bodyPr>
          <a:lstStyle/>
          <a:p>
            <a:pPr algn="l"/>
            <a:endParaRPr lang="en-US" b="0" i="0" dirty="0">
              <a:solidFill>
                <a:srgbClr val="000000"/>
              </a:solidFill>
              <a:effectLst/>
              <a:latin typeface="Georgia" panose="02040502050405020303" pitchFamily="18" charset="0"/>
            </a:endParaRPr>
          </a:p>
          <a:p>
            <a:pPr algn="l"/>
            <a:r>
              <a:rPr lang="en-US" sz="2400" b="0" i="0" dirty="0">
                <a:solidFill>
                  <a:srgbClr val="000000"/>
                </a:solidFill>
                <a:effectLst/>
                <a:latin typeface="Georgia" panose="02040502050405020303" pitchFamily="18" charset="0"/>
              </a:rPr>
              <a:t>A laboratory experiment is an experiment conducted under highly controlled conditions (not necessarily a laboratory), where accurate measurements are possible</a:t>
            </a:r>
            <a:r>
              <a:rPr lang="en-US" b="0" i="0" dirty="0">
                <a:solidFill>
                  <a:srgbClr val="000000"/>
                </a:solidFill>
                <a:effectLst/>
                <a:latin typeface="Georgia" panose="02040502050405020303" pitchFamily="18" charset="0"/>
              </a:rPr>
              <a:t>.</a:t>
            </a:r>
          </a:p>
        </p:txBody>
      </p:sp>
    </p:spTree>
    <p:extLst>
      <p:ext uri="{BB962C8B-B14F-4D97-AF65-F5344CB8AC3E}">
        <p14:creationId xmlns:p14="http://schemas.microsoft.com/office/powerpoint/2010/main" val="797870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76AD-09F4-7E6E-B431-428BA0DA9D6F}"/>
              </a:ext>
            </a:extLst>
          </p:cNvPr>
          <p:cNvSpPr>
            <a:spLocks noGrp="1"/>
          </p:cNvSpPr>
          <p:nvPr>
            <p:ph type="title"/>
          </p:nvPr>
        </p:nvSpPr>
        <p:spPr/>
        <p:txBody>
          <a:bodyPr/>
          <a:lstStyle/>
          <a:p>
            <a:r>
              <a:rPr lang="en-IN" dirty="0"/>
              <a:t>EXPERIMENTAL METHOD:</a:t>
            </a:r>
          </a:p>
        </p:txBody>
      </p:sp>
      <p:sp>
        <p:nvSpPr>
          <p:cNvPr id="3" name="Content Placeholder 2">
            <a:extLst>
              <a:ext uri="{FF2B5EF4-FFF2-40B4-BE49-F238E27FC236}">
                <a16:creationId xmlns:a16="http://schemas.microsoft.com/office/drawing/2014/main" id="{D74EA3E7-F2B9-49F7-C83C-BDE8B51B5C1E}"/>
              </a:ext>
            </a:extLst>
          </p:cNvPr>
          <p:cNvSpPr>
            <a:spLocks noGrp="1"/>
          </p:cNvSpPr>
          <p:nvPr>
            <p:ph idx="1"/>
          </p:nvPr>
        </p:nvSpPr>
        <p:spPr/>
        <p:txBody>
          <a:bodyPr>
            <a:noAutofit/>
          </a:bodyPr>
          <a:lstStyle/>
          <a:p>
            <a:pPr algn="l"/>
            <a:r>
              <a:rPr lang="en-US" sz="2400" b="0" i="0" dirty="0">
                <a:solidFill>
                  <a:srgbClr val="000000"/>
                </a:solidFill>
                <a:effectLst/>
                <a:latin typeface="Georgia" panose="02040502050405020303" pitchFamily="18" charset="0"/>
              </a:rPr>
              <a:t>The experimental method involves the manipulation of </a:t>
            </a:r>
            <a:r>
              <a:rPr lang="en-US" sz="2400" b="0" i="0" u="none" strike="noStrike" dirty="0">
                <a:solidFill>
                  <a:srgbClr val="337AB7"/>
                </a:solidFill>
                <a:effectLst/>
                <a:latin typeface="Georgia" panose="02040502050405020303" pitchFamily="18" charset="0"/>
                <a:hlinkClick r:id="rId2"/>
              </a:rPr>
              <a:t>variables</a:t>
            </a:r>
            <a:r>
              <a:rPr lang="en-US" sz="2400" b="0" i="0" dirty="0">
                <a:solidFill>
                  <a:srgbClr val="000000"/>
                </a:solidFill>
                <a:effectLst/>
                <a:latin typeface="Georgia" panose="02040502050405020303" pitchFamily="18" charset="0"/>
              </a:rPr>
              <a:t> to establish cause and effect relationships. The key features are controlled methods and the random allocation of participants into </a:t>
            </a:r>
            <a:r>
              <a:rPr lang="en-US" sz="2400" b="0" i="0" u="none" strike="noStrike" dirty="0">
                <a:solidFill>
                  <a:srgbClr val="337AB7"/>
                </a:solidFill>
                <a:effectLst/>
                <a:latin typeface="Georgia" panose="02040502050405020303" pitchFamily="18" charset="0"/>
                <a:hlinkClick r:id="rId3"/>
              </a:rPr>
              <a:t>controlled and experimental groups</a:t>
            </a:r>
            <a:r>
              <a:rPr lang="en-US" sz="2400" b="0" i="0" dirty="0">
                <a:solidFill>
                  <a:srgbClr val="000000"/>
                </a:solidFill>
                <a:effectLst/>
                <a:latin typeface="Georgia" panose="02040502050405020303" pitchFamily="18" charset="0"/>
              </a:rPr>
              <a:t>.</a:t>
            </a:r>
          </a:p>
          <a:p>
            <a:pPr algn="l"/>
            <a:r>
              <a:rPr lang="en-US" sz="2400" b="0" i="0" dirty="0">
                <a:solidFill>
                  <a:srgbClr val="000000"/>
                </a:solidFill>
                <a:effectLst/>
                <a:latin typeface="Georgia" panose="02040502050405020303" pitchFamily="18" charset="0"/>
              </a:rPr>
              <a:t>An experiment is an investigation in which a </a:t>
            </a:r>
            <a:r>
              <a:rPr lang="en-US" sz="2400" b="0" i="0" u="none" strike="noStrike" dirty="0">
                <a:solidFill>
                  <a:srgbClr val="337AB7"/>
                </a:solidFill>
                <a:effectLst/>
                <a:latin typeface="Georgia" panose="02040502050405020303" pitchFamily="18" charset="0"/>
                <a:hlinkClick r:id="rId4"/>
              </a:rPr>
              <a:t>hypothesis</a:t>
            </a:r>
            <a:r>
              <a:rPr lang="en-US" sz="2400" b="0" i="0" dirty="0">
                <a:solidFill>
                  <a:srgbClr val="000000"/>
                </a:solidFill>
                <a:effectLst/>
                <a:latin typeface="Georgia" panose="02040502050405020303" pitchFamily="18" charset="0"/>
              </a:rPr>
              <a:t> is scientifically tested. In an experiment, an independent variable (the cause) is manipulated and the dependent variable (the effect) is measured; any extraneous variables are controlled.</a:t>
            </a:r>
          </a:p>
          <a:p>
            <a:pPr marL="0" indent="0">
              <a:buNone/>
            </a:pPr>
            <a:br>
              <a:rPr lang="en-US" sz="2400" dirty="0"/>
            </a:br>
            <a:endParaRPr lang="en-IN" sz="2400" dirty="0"/>
          </a:p>
        </p:txBody>
      </p:sp>
    </p:spTree>
    <p:extLst>
      <p:ext uri="{BB962C8B-B14F-4D97-AF65-F5344CB8AC3E}">
        <p14:creationId xmlns:p14="http://schemas.microsoft.com/office/powerpoint/2010/main" val="19197138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59</TotalTime>
  <Words>545</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Arial Rounded MT Bold</vt:lpstr>
      <vt:lpstr>Century Gothic</vt:lpstr>
      <vt:lpstr>Georgia</vt:lpstr>
      <vt:lpstr>inherit</vt:lpstr>
      <vt:lpstr>Wingdings 3</vt:lpstr>
      <vt:lpstr>Wisp</vt:lpstr>
      <vt:lpstr>RESEARCH METHODS IN COGNITIVE PSYCHOLOGY </vt:lpstr>
      <vt:lpstr>TOPICS: </vt:lpstr>
      <vt:lpstr>PowerPoint Presentation</vt:lpstr>
      <vt:lpstr>CASE STUDY:</vt:lpstr>
      <vt:lpstr>VARIABLES: </vt:lpstr>
      <vt:lpstr>FIELD EXPERIMENT:</vt:lpstr>
      <vt:lpstr>NATURAL EXPERIMENT:</vt:lpstr>
      <vt:lpstr>LAB EXPERIMENT:</vt:lpstr>
      <vt:lpstr>EXPERIMENTAL METHOD: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 IN COGNITIVE PSYCHOLOGY </dc:title>
  <dc:creator>Dell</dc:creator>
  <cp:lastModifiedBy>Dell</cp:lastModifiedBy>
  <cp:revision>11</cp:revision>
  <dcterms:created xsi:type="dcterms:W3CDTF">2023-01-22T17:43:23Z</dcterms:created>
  <dcterms:modified xsi:type="dcterms:W3CDTF">2023-02-06T03:18:29Z</dcterms:modified>
</cp:coreProperties>
</file>