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7735" y="314540"/>
            <a:ext cx="47212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16251"/>
            <a:ext cx="12192000" cy="48417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2060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12192000" y="12700"/>
                </a:moveTo>
                <a:lnTo>
                  <a:pt x="0" y="127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700"/>
                </a:lnTo>
                <a:close/>
              </a:path>
            </a:pathLst>
          </a:custGeom>
          <a:solidFill>
            <a:srgbClr val="000001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6251"/>
            <a:ext cx="12192000" cy="48417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22060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12192000" y="12700"/>
                </a:moveTo>
                <a:lnTo>
                  <a:pt x="0" y="127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12700"/>
                </a:lnTo>
                <a:close/>
              </a:path>
            </a:pathLst>
          </a:custGeom>
          <a:solidFill>
            <a:srgbClr val="000001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1114" y="770801"/>
            <a:ext cx="9189770" cy="1049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0324" y="1907653"/>
            <a:ext cx="9445625" cy="3352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image" Target="../media/image45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4703445" marR="2165350" indent="-986790">
              <a:lnSpc>
                <a:spcPts val="2590"/>
              </a:lnSpc>
              <a:spcBef>
                <a:spcPts val="425"/>
              </a:spcBef>
            </a:pPr>
            <a:r>
              <a:rPr dirty="0" sz="2400" i="1">
                <a:solidFill>
                  <a:srgbClr val="881631"/>
                </a:solidFill>
                <a:latin typeface="Times New Roman"/>
                <a:cs typeface="Times New Roman"/>
              </a:rPr>
              <a:t>HOTEL</a:t>
            </a:r>
            <a:r>
              <a:rPr dirty="0" sz="2400" spc="-130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solidFill>
                  <a:srgbClr val="881631"/>
                </a:solidFill>
                <a:latin typeface="Times New Roman"/>
                <a:cs typeface="Times New Roman"/>
              </a:rPr>
              <a:t>MANAGEMENT</a:t>
            </a:r>
            <a:r>
              <a:rPr dirty="0" sz="2400" spc="-10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881631"/>
                </a:solidFill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932815">
              <a:lnSpc>
                <a:spcPts val="2550"/>
              </a:lnSpc>
            </a:pPr>
            <a:r>
              <a:rPr dirty="0" sz="2400" i="1">
                <a:solidFill>
                  <a:srgbClr val="881631"/>
                </a:solidFill>
                <a:latin typeface="Times New Roman"/>
                <a:cs typeface="Times New Roman"/>
              </a:rPr>
              <a:t>“OCCASION</a:t>
            </a:r>
            <a:r>
              <a:rPr dirty="0" sz="2400" spc="-40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spc="-70" i="1">
                <a:solidFill>
                  <a:srgbClr val="881631"/>
                </a:solidFill>
                <a:latin typeface="Times New Roman"/>
                <a:cs typeface="Times New Roman"/>
              </a:rPr>
              <a:t>FAMILY</a:t>
            </a:r>
            <a:r>
              <a:rPr dirty="0" sz="2400" spc="-95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881631"/>
                </a:solidFill>
                <a:latin typeface="Times New Roman"/>
                <a:cs typeface="Times New Roman"/>
              </a:rPr>
              <a:t>RESTAURANT</a:t>
            </a:r>
            <a:r>
              <a:rPr dirty="0" sz="2400" spc="-114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881631"/>
                </a:solidFill>
                <a:latin typeface="Times New Roman"/>
                <a:cs typeface="Times New Roman"/>
              </a:rPr>
              <a:t>AND</a:t>
            </a:r>
            <a:r>
              <a:rPr dirty="0" sz="2400" spc="-20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881631"/>
                </a:solidFill>
                <a:latin typeface="Times New Roman"/>
                <a:cs typeface="Times New Roman"/>
              </a:rPr>
              <a:t>BANQUET</a:t>
            </a:r>
            <a:r>
              <a:rPr dirty="0" sz="2400" spc="-30" i="1">
                <a:solidFill>
                  <a:srgbClr val="881631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solidFill>
                  <a:srgbClr val="881631"/>
                </a:solidFill>
                <a:latin typeface="Times New Roman"/>
                <a:cs typeface="Times New Roman"/>
              </a:rPr>
              <a:t>HALL”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7363" y="420903"/>
            <a:ext cx="2489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Times New Roman"/>
                <a:cs typeface="Times New Roman"/>
              </a:rPr>
              <a:t>Top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level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DFD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5471" y="400811"/>
            <a:ext cx="6188964" cy="498652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712" y="299605"/>
            <a:ext cx="2793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Times New Roman"/>
                <a:cs typeface="Times New Roman"/>
              </a:rPr>
              <a:t>Top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level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DFD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991" y="280415"/>
            <a:ext cx="6313932" cy="540258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6808" y="481329"/>
            <a:ext cx="1263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ER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3411" y="1388363"/>
            <a:ext cx="7885176" cy="408279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4989" y="517106"/>
            <a:ext cx="2891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Use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Case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1821179"/>
            <a:ext cx="5926835" cy="321716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3219" y="504875"/>
            <a:ext cx="3132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Use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Case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2" y="941832"/>
            <a:ext cx="6315456" cy="497281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3344" y="430238"/>
            <a:ext cx="146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Class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7792" y="877824"/>
            <a:ext cx="6377939" cy="400964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7995" y="374243"/>
            <a:ext cx="2923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Sequence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4364" y="233172"/>
            <a:ext cx="4841747" cy="54772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028" y="402234"/>
            <a:ext cx="3164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Sequence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755" y="214884"/>
            <a:ext cx="4262628" cy="579882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458228"/>
            <a:ext cx="3368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Collaboration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8564" y="1210055"/>
            <a:ext cx="7822692" cy="409651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693" y="448894"/>
            <a:ext cx="36087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Collaboration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572" y="1495044"/>
            <a:ext cx="6086856" cy="386943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629" y="1395640"/>
            <a:ext cx="24682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CONTENTS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92389" y="1893468"/>
            <a:ext cx="3971290" cy="41097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74955" indent="-262255">
              <a:lnSpc>
                <a:spcPct val="100000"/>
              </a:lnSpc>
              <a:spcBef>
                <a:spcPts val="1095"/>
              </a:spcBef>
              <a:buClr>
                <a:srgbClr val="B71E42"/>
              </a:buClr>
              <a:buFont typeface="Arial"/>
              <a:buChar char="•"/>
              <a:tabLst>
                <a:tab pos="274955" algn="l"/>
              </a:tabLst>
            </a:pPr>
            <a:r>
              <a:rPr dirty="0" sz="1400" spc="-10">
                <a:latin typeface="Times New Roman"/>
                <a:cs typeface="Times New Roman"/>
              </a:rPr>
              <a:t>ABSTRACT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1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EXISTING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DRAWBACKS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PROPOSED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35">
                <a:latin typeface="Times New Roman"/>
                <a:cs typeface="Times New Roman"/>
              </a:rPr>
              <a:t>HARDWARE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SOFTWARE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REQURIMENTS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80">
                <a:latin typeface="Times New Roman"/>
                <a:cs typeface="Times New Roman"/>
              </a:rPr>
              <a:t>DATA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FLOW</a:t>
            </a:r>
            <a:r>
              <a:rPr dirty="0" sz="1400" spc="-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35">
                <a:latin typeface="Times New Roman"/>
                <a:cs typeface="Times New Roman"/>
              </a:rPr>
              <a:t>DATABASE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DICTIONARY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1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1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10">
                <a:latin typeface="Times New Roman"/>
                <a:cs typeface="Times New Roman"/>
              </a:rPr>
              <a:t>RESULTS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 spc="-1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sz="1400">
                <a:latin typeface="Times New Roman"/>
                <a:cs typeface="Times New Roman"/>
              </a:rPr>
              <a:t>FUTURE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SCOPE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ENHANCEMENTS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7237" y="467550"/>
            <a:ext cx="278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Activity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Admin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272" y="1531619"/>
            <a:ext cx="6315456" cy="379476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0669" y="635508"/>
            <a:ext cx="3024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Activity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Diagram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1611" y="1176527"/>
            <a:ext cx="6210299" cy="450342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119" y="343878"/>
            <a:ext cx="309181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5">
                <a:latin typeface="Times New Roman"/>
                <a:cs typeface="Times New Roman"/>
              </a:rPr>
              <a:t>DATABASE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DICTIONARY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8269" y="925538"/>
            <a:ext cx="4590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CUSTOMER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REGISTRATION: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20725" y="962824"/>
            <a:ext cx="2319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ROOMS: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807464"/>
            <a:ext cx="5067300" cy="155752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6979" y="1720595"/>
              <a:ext cx="5242560" cy="173126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7210" y="751204"/>
            <a:ext cx="3234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BANQUETHALL: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90462" y="751204"/>
            <a:ext cx="299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RESTAURANT: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59" y="1485900"/>
            <a:ext cx="5033772" cy="149352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632" y="1621536"/>
              <a:ext cx="4724400" cy="17145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314325"/>
            <a:ext cx="298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ADMINROOM: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62419" y="377761"/>
            <a:ext cx="2891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ADMINHALL: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1120139"/>
            <a:ext cx="5291328" cy="131978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9567" y="1095756"/>
              <a:ext cx="5337047" cy="132130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6900" y="558165"/>
            <a:ext cx="3783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ADMINRESTAURANT: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87540" y="570115"/>
            <a:ext cx="2555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PAYMENT: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1280160"/>
            <a:ext cx="5486400" cy="136855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780" y="1280159"/>
              <a:ext cx="4972812" cy="1371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9140" y="578484"/>
            <a:ext cx="2726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TABLE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FEEDBACK: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924" y="1327403"/>
            <a:ext cx="4998720" cy="160477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898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30324" y="2086851"/>
            <a:ext cx="2368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Gill Sans MT"/>
                <a:cs typeface="Gill Sans MT"/>
              </a:rPr>
              <a:t>FRONTEND</a:t>
            </a:r>
            <a:r>
              <a:rPr dirty="0" sz="2000" spc="-125">
                <a:latin typeface="Gill Sans MT"/>
                <a:cs typeface="Gill Sans MT"/>
              </a:rPr>
              <a:t> </a:t>
            </a:r>
            <a:r>
              <a:rPr dirty="0" sz="2000" spc="-10">
                <a:latin typeface="Gill Sans MT"/>
                <a:cs typeface="Gill Sans MT"/>
              </a:rPr>
              <a:t>DESIGN: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31439" y="5488571"/>
            <a:ext cx="3206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Registration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211" y="2680716"/>
              <a:ext cx="5605272" cy="26228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047" y="1507236"/>
            <a:ext cx="5349240" cy="307086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88340" y="5020945"/>
            <a:ext cx="324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10">
                <a:latin typeface="Gill Sans MT"/>
                <a:cs typeface="Gill Sans MT"/>
              </a:rPr>
              <a:t> for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Admin</a:t>
            </a:r>
            <a:r>
              <a:rPr dirty="0" sz="1800" spc="-10">
                <a:latin typeface="Gill Sans MT"/>
                <a:cs typeface="Gill Sans MT"/>
              </a:rPr>
              <a:t> Login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711" y="1600200"/>
            <a:ext cx="5349240" cy="29778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85940" y="5173345"/>
            <a:ext cx="3473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customerLogin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175260"/>
            <a:ext cx="5201412" cy="21991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7828"/>
            <a:ext cx="5201411" cy="21991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5867" y="2616707"/>
            <a:ext cx="4378451" cy="21991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39060" y="5107304"/>
            <a:ext cx="3241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screenshots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Home</a:t>
            </a:r>
            <a:r>
              <a:rPr dirty="0" sz="1800" spc="-20">
                <a:latin typeface="Gill Sans MT"/>
                <a:cs typeface="Gill Sans MT"/>
              </a:rPr>
              <a:t> page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0154" y="1291742"/>
            <a:ext cx="2346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ABSTRACT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303858" y="2081986"/>
            <a:ext cx="9672320" cy="2860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85800">
              <a:lnSpc>
                <a:spcPct val="114799"/>
              </a:lnSpc>
              <a:spcBef>
                <a:spcPts val="100"/>
              </a:spcBef>
            </a:pPr>
            <a:r>
              <a:rPr dirty="0" sz="1800" spc="50">
                <a:latin typeface="Times New Roman"/>
                <a:cs typeface="Times New Roman"/>
              </a:rPr>
              <a:t>Most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restaurants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various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cities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across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55">
                <a:latin typeface="Times New Roman"/>
                <a:cs typeface="Times New Roman"/>
              </a:rPr>
              <a:t>globe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using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manual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system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restaurant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book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banquet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halls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rooms,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receptionist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manager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approval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bill.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manual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ordering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restaurant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leads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some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human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errors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taking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process.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This </a:t>
            </a:r>
            <a:r>
              <a:rPr dirty="0" sz="1800">
                <a:latin typeface="Times New Roman"/>
                <a:cs typeface="Times New Roman"/>
              </a:rPr>
              <a:t>Restaurant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activities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storing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details, </a:t>
            </a:r>
            <a:r>
              <a:rPr dirty="0" sz="1800">
                <a:latin typeface="Times New Roman"/>
                <a:cs typeface="Times New Roman"/>
              </a:rPr>
              <a:t>booking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banquet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halls,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ordering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rooms,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checkout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generating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bills.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provides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information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regarding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different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45">
                <a:latin typeface="Times New Roman"/>
                <a:cs typeface="Times New Roman"/>
              </a:rPr>
              <a:t>available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status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availability.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customers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visit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website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register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themselves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required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expected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services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click.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5167" y="1182624"/>
            <a:ext cx="6219444" cy="307390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16027" y="4963553"/>
            <a:ext cx="3248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Gallery</a:t>
            </a:r>
            <a:r>
              <a:rPr dirty="0" sz="1800" spc="-5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page</a:t>
            </a:r>
            <a:endParaRPr sz="1800">
              <a:latin typeface="Gill Sans MT"/>
              <a:cs typeface="Gill Sans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52" y="1077467"/>
            <a:ext cx="4821936" cy="307390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7059" y="4990465"/>
            <a:ext cx="3463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0855" algn="l"/>
              </a:tabLst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10">
                <a:latin typeface="Gill Sans MT"/>
                <a:cs typeface="Gill Sans MT"/>
              </a:rPr>
              <a:t> for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About</a:t>
            </a:r>
            <a:r>
              <a:rPr dirty="0" sz="1800" spc="-5">
                <a:latin typeface="Gill Sans MT"/>
                <a:cs typeface="Gill Sans MT"/>
              </a:rPr>
              <a:t> </a:t>
            </a:r>
            <a:r>
              <a:rPr dirty="0" sz="1800" spc="-25">
                <a:latin typeface="Gill Sans MT"/>
                <a:cs typeface="Gill Sans MT"/>
              </a:rPr>
              <a:t>us</a:t>
            </a:r>
            <a:r>
              <a:rPr dirty="0" sz="1800">
                <a:latin typeface="Gill Sans MT"/>
                <a:cs typeface="Gill Sans MT"/>
              </a:rPr>
              <a:t>	</a:t>
            </a:r>
            <a:r>
              <a:rPr dirty="0" sz="1800" spc="-20">
                <a:latin typeface="Gill Sans MT"/>
                <a:cs typeface="Gill Sans MT"/>
              </a:rPr>
              <a:t>page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898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TESTING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45819" y="2356104"/>
            <a:ext cx="9281160" cy="2806065"/>
            <a:chOff x="845819" y="2356104"/>
            <a:chExt cx="9281160" cy="28060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819" y="2356104"/>
              <a:ext cx="3773424" cy="27355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2371344"/>
              <a:ext cx="4030979" cy="279044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24877" y="5346065"/>
            <a:ext cx="221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fields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are</a:t>
            </a:r>
            <a:r>
              <a:rPr dirty="0" sz="1800" spc="484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empty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99019" y="5387975"/>
            <a:ext cx="1729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Invalid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 spc="-20">
                <a:latin typeface="Gill Sans MT"/>
                <a:cs typeface="Gill Sans MT"/>
              </a:rPr>
              <a:t>user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4140708"/>
            <a:ext cx="6222492" cy="128168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2133600"/>
            <a:ext cx="5946648" cy="1295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898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 spc="-60"/>
              <a:t>RESULTS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96339" y="3588384"/>
            <a:ext cx="41008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for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Admin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manage</a:t>
            </a:r>
            <a:r>
              <a:rPr dirty="0" sz="1800" spc="-10">
                <a:latin typeface="Gill Sans MT"/>
                <a:cs typeface="Gill Sans MT"/>
              </a:rPr>
              <a:t> rooms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43939" y="5569584"/>
            <a:ext cx="3898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for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Admin</a:t>
            </a:r>
            <a:r>
              <a:rPr dirty="0" sz="1800" spc="-1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manage</a:t>
            </a:r>
            <a:r>
              <a:rPr dirty="0" sz="1800" spc="-10">
                <a:latin typeface="Gill Sans MT"/>
                <a:cs typeface="Gill Sans MT"/>
              </a:rPr>
              <a:t> halls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135636"/>
            <a:ext cx="6222492" cy="104089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1924811"/>
            <a:ext cx="6045708" cy="33893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040" y="1393825"/>
            <a:ext cx="44488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0">
                <a:latin typeface="Gill Sans MT"/>
                <a:cs typeface="Gill Sans MT"/>
              </a:rPr>
              <a:t>Figure:</a:t>
            </a:r>
            <a:r>
              <a:rPr dirty="0" sz="1800" spc="-185" b="0">
                <a:latin typeface="Gill Sans MT"/>
                <a:cs typeface="Gill Sans MT"/>
              </a:rPr>
              <a:t> </a:t>
            </a:r>
            <a:r>
              <a:rPr dirty="0" sz="1800" b="0">
                <a:latin typeface="Gill Sans MT"/>
                <a:cs typeface="Gill Sans MT"/>
              </a:rPr>
              <a:t>screenshot</a:t>
            </a:r>
            <a:r>
              <a:rPr dirty="0" sz="1800" spc="-15" b="0">
                <a:latin typeface="Gill Sans MT"/>
                <a:cs typeface="Gill Sans MT"/>
              </a:rPr>
              <a:t> </a:t>
            </a:r>
            <a:r>
              <a:rPr dirty="0" sz="1800" spc="-10" b="0">
                <a:latin typeface="Gill Sans MT"/>
                <a:cs typeface="Gill Sans MT"/>
              </a:rPr>
              <a:t>for</a:t>
            </a:r>
            <a:r>
              <a:rPr dirty="0" sz="1800" spc="-185" b="0">
                <a:latin typeface="Gill Sans MT"/>
                <a:cs typeface="Gill Sans MT"/>
              </a:rPr>
              <a:t> </a:t>
            </a:r>
            <a:r>
              <a:rPr dirty="0" sz="1800" b="0">
                <a:latin typeface="Gill Sans MT"/>
                <a:cs typeface="Gill Sans MT"/>
              </a:rPr>
              <a:t>Admin</a:t>
            </a:r>
            <a:r>
              <a:rPr dirty="0" sz="1800" spc="-10" b="0">
                <a:latin typeface="Gill Sans MT"/>
                <a:cs typeface="Gill Sans MT"/>
              </a:rPr>
              <a:t> </a:t>
            </a:r>
            <a:r>
              <a:rPr dirty="0" sz="1800" b="0">
                <a:latin typeface="Gill Sans MT"/>
                <a:cs typeface="Gill Sans MT"/>
              </a:rPr>
              <a:t>manage</a:t>
            </a:r>
            <a:r>
              <a:rPr dirty="0" sz="1800" spc="-10" b="0">
                <a:latin typeface="Gill Sans MT"/>
                <a:cs typeface="Gill Sans MT"/>
              </a:rPr>
              <a:t> restaurant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539" y="5508625"/>
            <a:ext cx="438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room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booking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successful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40080"/>
            <a:ext cx="5486400" cy="39517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7440" y="781812"/>
            <a:ext cx="5740908" cy="3810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98500" y="5112384"/>
            <a:ext cx="4179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hall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booking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successful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69379" y="5112384"/>
            <a:ext cx="408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successful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food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order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287780"/>
            <a:ext cx="5190744" cy="35890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112519"/>
            <a:ext cx="5862828" cy="40782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7859" y="5366384"/>
            <a:ext cx="3844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payment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successful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33540" y="5591987"/>
            <a:ext cx="3876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feedback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successful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3031" y="1245108"/>
            <a:ext cx="5317235" cy="347929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" y="1115567"/>
            <a:ext cx="6001512" cy="36088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38020" y="5061584"/>
            <a:ext cx="4448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screenshots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edit</a:t>
            </a:r>
            <a:r>
              <a:rPr dirty="0" sz="1800" spc="-20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and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delete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bookings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5" y="742187"/>
            <a:ext cx="6545580" cy="17084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95" y="2849879"/>
            <a:ext cx="6611111" cy="180746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29590" y="5213984"/>
            <a:ext cx="348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view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bookings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" y="1129283"/>
            <a:ext cx="6222491" cy="18348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06219" y="3110865"/>
            <a:ext cx="3387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Gill Sans MT"/>
                <a:cs typeface="Gill Sans MT"/>
              </a:rPr>
              <a:t>Figure:</a:t>
            </a:r>
            <a:r>
              <a:rPr dirty="0" sz="1800" spc="-18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screenshot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for</a:t>
            </a:r>
            <a:r>
              <a:rPr dirty="0" sz="1800" spc="-2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view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feedback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2818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30324" y="2026525"/>
            <a:ext cx="9476105" cy="2327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8650">
              <a:lnSpc>
                <a:spcPct val="119900"/>
              </a:lnSpc>
              <a:spcBef>
                <a:spcPts val="100"/>
              </a:spcBef>
            </a:pP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Finally,</a:t>
            </a:r>
            <a:r>
              <a:rPr dirty="0" sz="1800" spc="18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800" spc="20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800" spc="20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Online</a:t>
            </a:r>
            <a:r>
              <a:rPr dirty="0" sz="1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hotel</a:t>
            </a:r>
            <a:r>
              <a:rPr dirty="0" sz="1800" spc="19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management</a:t>
            </a:r>
            <a:r>
              <a:rPr dirty="0" sz="1800" spc="204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system,</a:t>
            </a:r>
            <a:r>
              <a:rPr dirty="0" sz="1800" spc="2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we</a:t>
            </a:r>
            <a:r>
              <a:rPr dirty="0" sz="1800" spc="2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want</a:t>
            </a:r>
            <a:r>
              <a:rPr dirty="0" sz="1800" spc="204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800" spc="2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develop</a:t>
            </a:r>
            <a:r>
              <a:rPr dirty="0" sz="1800" spc="2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800" spc="2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secure,</a:t>
            </a:r>
            <a:r>
              <a:rPr dirty="0" sz="1800" spc="2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user-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friendly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Hotel</a:t>
            </a:r>
            <a:r>
              <a:rPr dirty="0" sz="1800" spc="-3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Management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System.</a:t>
            </a:r>
            <a:r>
              <a:rPr dirty="0" sz="1800" spc="-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can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take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care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each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member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whether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its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admin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or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Customer.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dirty="0" sz="1800" spc="10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dirty="0" sz="1800" spc="11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will</a:t>
            </a:r>
            <a:r>
              <a:rPr dirty="0" sz="1800" spc="10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Help</a:t>
            </a:r>
            <a:r>
              <a:rPr dirty="0" sz="1800" spc="114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dirty="0" sz="1800" spc="1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properly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Manage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hotel</a:t>
            </a:r>
            <a:r>
              <a:rPr dirty="0" sz="1800" spc="1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help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growth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without</a:t>
            </a:r>
            <a:r>
              <a:rPr dirty="0" sz="1800" spc="1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creating</a:t>
            </a:r>
            <a:r>
              <a:rPr dirty="0" sz="1800" spc="1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any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hassle.</a:t>
            </a:r>
            <a:r>
              <a:rPr dirty="0" sz="1800" spc="2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dirty="0" sz="1800" spc="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dirty="0" sz="1800" spc="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800" spc="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completely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secure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since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every</a:t>
            </a:r>
            <a:r>
              <a:rPr dirty="0" sz="1800" spc="7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user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800" spc="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provided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user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name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Password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so</a:t>
            </a:r>
            <a:r>
              <a:rPr dirty="0" sz="1800" spc="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there</a:t>
            </a:r>
            <a:r>
              <a:rPr dirty="0" sz="1800" spc="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800" spc="4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no</a:t>
            </a:r>
            <a:r>
              <a:rPr dirty="0" sz="1800" spc="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chance</a:t>
            </a:r>
            <a:r>
              <a:rPr dirty="0" sz="1800" spc="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800" spc="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any</a:t>
            </a:r>
            <a:r>
              <a:rPr dirty="0" sz="1800" spc="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unauthorized</a:t>
            </a:r>
            <a:r>
              <a:rPr dirty="0" sz="1800" spc="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access.</a:t>
            </a:r>
            <a:r>
              <a:rPr dirty="0" sz="1800" spc="5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Online</a:t>
            </a:r>
            <a:r>
              <a:rPr dirty="0" sz="1800" spc="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Payment,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Booking,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cancellation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make</a:t>
            </a:r>
            <a:r>
              <a:rPr dirty="0" sz="1800" spc="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easier</a:t>
            </a:r>
            <a:r>
              <a:rPr dirty="0" sz="1800" spc="2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800" spc="2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use.</a:t>
            </a:r>
            <a:r>
              <a:rPr dirty="0" sz="1800" spc="25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So,</a:t>
            </a:r>
            <a:r>
              <a:rPr dirty="0" sz="1800" spc="2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using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dirty="0" sz="1800" spc="254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dirty="0" sz="1800" spc="2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will</a:t>
            </a:r>
            <a:r>
              <a:rPr dirty="0" sz="1800" spc="254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help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800" spc="2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reducing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labour</a:t>
            </a:r>
            <a:r>
              <a:rPr dirty="0" sz="1800" spc="2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provide</a:t>
            </a:r>
            <a:r>
              <a:rPr dirty="0" sz="1800" spc="26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facility</a:t>
            </a:r>
            <a:r>
              <a:rPr dirty="0" sz="1800" spc="26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444444"/>
                </a:solidFill>
                <a:latin typeface="Times New Roman"/>
                <a:cs typeface="Times New Roman"/>
              </a:rPr>
              <a:t>for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like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Hotel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visit</a:t>
            </a:r>
            <a:r>
              <a:rPr dirty="0" sz="1800" spc="-2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again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800" spc="-1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444444"/>
                </a:solidFill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983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30324" y="2026525"/>
            <a:ext cx="9446260" cy="2910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1024255">
              <a:lnSpc>
                <a:spcPct val="1199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Hotel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web-based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Hotel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Owner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hotel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activities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safely.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 indent="1371600">
              <a:lnSpc>
                <a:spcPct val="119900"/>
              </a:lnSpc>
              <a:spcBef>
                <a:spcPts val="1000"/>
              </a:spcBef>
            </a:pPr>
            <a:r>
              <a:rPr dirty="0" sz="1800">
                <a:latin typeface="Times New Roman"/>
                <a:cs typeface="Times New Roman"/>
              </a:rPr>
              <a:t>Hotel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Management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booking,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booking,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view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payment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details.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simple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attractive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customer </a:t>
            </a:r>
            <a:r>
              <a:rPr dirty="0" sz="1800">
                <a:latin typeface="Times New Roman"/>
                <a:cs typeface="Times New Roman"/>
              </a:rPr>
              <a:t>comfortable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halls.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 indent="971550">
              <a:lnSpc>
                <a:spcPct val="119900"/>
              </a:lnSpc>
              <a:spcBef>
                <a:spcPts val="1000"/>
              </a:spcBef>
            </a:pPr>
            <a:r>
              <a:rPr dirty="0" sz="1800">
                <a:latin typeface="Times New Roman"/>
                <a:cs typeface="Times New Roman"/>
              </a:rPr>
              <a:t>Customers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book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available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room,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halls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online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automatically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payment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according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number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days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hall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booked.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898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40"/>
              <a:t> </a:t>
            </a:r>
            <a:r>
              <a:rPr dirty="0" spc="-20"/>
              <a:t>SCOPE</a:t>
            </a:r>
            <a:r>
              <a:rPr dirty="0" spc="-33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ENHANCEMENTS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/>
              <a:t>Enhanced</a:t>
            </a:r>
            <a:r>
              <a:rPr dirty="0" spc="-50"/>
              <a:t> </a:t>
            </a:r>
            <a:r>
              <a:rPr dirty="0"/>
              <a:t>Guest</a:t>
            </a:r>
            <a:r>
              <a:rPr dirty="0" spc="-45"/>
              <a:t> </a:t>
            </a:r>
            <a:r>
              <a:rPr dirty="0" spc="-10"/>
              <a:t>Experience:</a:t>
            </a:r>
          </a:p>
          <a:p>
            <a:pPr marL="240665" marR="106680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b="0">
                <a:latin typeface="Times New Roman"/>
                <a:cs typeface="Times New Roman"/>
              </a:rPr>
              <a:t>Implementing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personalized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services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experiences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for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guests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based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on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their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preferences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spc="-25" b="0">
                <a:latin typeface="Times New Roman"/>
                <a:cs typeface="Times New Roman"/>
              </a:rPr>
              <a:t>and </a:t>
            </a:r>
            <a:r>
              <a:rPr dirty="0" b="0">
                <a:latin typeface="Times New Roman"/>
                <a:cs typeface="Times New Roman"/>
              </a:rPr>
              <a:t>past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interactions.</a:t>
            </a:r>
          </a:p>
          <a:p>
            <a:pPr marL="240665" marR="198120" indent="-228600">
              <a:lnSpc>
                <a:spcPct val="100000"/>
              </a:lnSpc>
              <a:spcBef>
                <a:spcPts val="100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b="0">
                <a:latin typeface="Times New Roman"/>
                <a:cs typeface="Times New Roman"/>
              </a:rPr>
              <a:t>Integrating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mobile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apps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for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easy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booking,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check-</a:t>
            </a:r>
            <a:r>
              <a:rPr dirty="0" b="0">
                <a:latin typeface="Times New Roman"/>
                <a:cs typeface="Times New Roman"/>
              </a:rPr>
              <a:t>in/out,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room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service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requests,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concierge services.</a:t>
            </a: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/>
              <a:t>Revenue</a:t>
            </a:r>
            <a:r>
              <a:rPr dirty="0" spc="-45"/>
              <a:t> </a:t>
            </a:r>
            <a:r>
              <a:rPr dirty="0" spc="-10"/>
              <a:t>Management:</a:t>
            </a:r>
          </a:p>
          <a:p>
            <a:pPr marL="240665" indent="-227965">
              <a:lnSpc>
                <a:spcPct val="100000"/>
              </a:lnSpc>
              <a:spcBef>
                <a:spcPts val="905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b="0">
                <a:latin typeface="Times New Roman"/>
                <a:cs typeface="Times New Roman"/>
              </a:rPr>
              <a:t>Implementing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dynamic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pricing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strategies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based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on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demand,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seasonality,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market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trends.</a:t>
            </a:r>
          </a:p>
          <a:p>
            <a:pPr marL="240665" marR="5080" indent="-228600">
              <a:lnSpc>
                <a:spcPts val="217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pos="240665" algn="l"/>
              </a:tabLst>
            </a:pPr>
            <a:r>
              <a:rPr dirty="0" b="0">
                <a:latin typeface="Times New Roman"/>
                <a:cs typeface="Times New Roman"/>
              </a:rPr>
              <a:t>Integrating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revenue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management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systems</a:t>
            </a:r>
            <a:r>
              <a:rPr dirty="0" spc="40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to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optimize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pricing,</a:t>
            </a:r>
            <a:r>
              <a:rPr dirty="0" spc="40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inventory,</a:t>
            </a:r>
            <a:r>
              <a:rPr dirty="0" spc="4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42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distribution </a:t>
            </a:r>
            <a:r>
              <a:rPr dirty="0" b="0">
                <a:latin typeface="Times New Roman"/>
                <a:cs typeface="Times New Roman"/>
              </a:rPr>
              <a:t>across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various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online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channels.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207099" y="5449176"/>
            <a:ext cx="53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B71E42"/>
                </a:solidFill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0" y="1437132"/>
            <a:ext cx="5558028" cy="31242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2671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dirty="0" spc="-55"/>
              <a:t> </a:t>
            </a:r>
            <a:r>
              <a:rPr dirty="0" spc="-45"/>
              <a:t>SYSTEM</a:t>
            </a:r>
            <a:r>
              <a:rPr dirty="0" spc="-40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20"/>
              <a:t>DRAWBACKS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30324" y="2051291"/>
            <a:ext cx="3147695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462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84150" algn="l"/>
              </a:tabLst>
            </a:pPr>
            <a:r>
              <a:rPr dirty="0" sz="1800">
                <a:latin typeface="Times New Roman"/>
                <a:cs typeface="Times New Roman"/>
              </a:rPr>
              <a:t>Manual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Reservation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50"/>
              </a:spcBef>
              <a:buSzPct val="94444"/>
              <a:buAutoNum type="arabicPeriod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Front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Desk</a:t>
            </a:r>
            <a:r>
              <a:rPr dirty="0" sz="1800" spc="-10">
                <a:latin typeface="Times New Roman"/>
                <a:cs typeface="Times New Roman"/>
              </a:rPr>
              <a:t> Operations</a:t>
            </a:r>
            <a:endParaRPr sz="1800">
              <a:latin typeface="Times New Roman"/>
              <a:cs typeface="Times New Roman"/>
            </a:endParaRPr>
          </a:p>
          <a:p>
            <a:pPr marL="184150" indent="-174625">
              <a:lnSpc>
                <a:spcPct val="100000"/>
              </a:lnSpc>
              <a:spcBef>
                <a:spcPts val="1950"/>
              </a:spcBef>
              <a:buSzPct val="94444"/>
              <a:buAutoNum type="arabicPeriod"/>
              <a:tabLst>
                <a:tab pos="184150" algn="l"/>
              </a:tabLst>
            </a:pP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order</a:t>
            </a:r>
            <a:endParaRPr sz="1800">
              <a:latin typeface="Times New Roman"/>
              <a:cs typeface="Times New Roman"/>
            </a:endParaRPr>
          </a:p>
          <a:p>
            <a:pPr marL="12700" marR="5080" indent="-3175">
              <a:lnSpc>
                <a:spcPct val="190300"/>
              </a:lnSpc>
              <a:buSzPct val="94444"/>
              <a:buAutoNum type="arabicPeriod"/>
              <a:tabLst>
                <a:tab pos="184150" algn="l"/>
              </a:tabLst>
            </a:pPr>
            <a:r>
              <a:rPr dirty="0" sz="1800" spc="-2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Paper-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Billing 5.Traditional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Feedback</a:t>
            </a:r>
            <a:r>
              <a:rPr dirty="0" sz="1800" spc="-10">
                <a:latin typeface="Times New Roman"/>
                <a:cs typeface="Times New Roman"/>
              </a:rPr>
              <a:t> Collection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2338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dirty="0" sz="2900"/>
              <a:t>PROPOSED</a:t>
            </a:r>
            <a:r>
              <a:rPr dirty="0" sz="2900" spc="-50"/>
              <a:t> </a:t>
            </a:r>
            <a:r>
              <a:rPr dirty="0" sz="2900" spc="-30"/>
              <a:t>SYSTEM</a:t>
            </a:r>
            <a:r>
              <a:rPr dirty="0" sz="2900" spc="-375"/>
              <a:t> </a:t>
            </a:r>
            <a:r>
              <a:rPr dirty="0" sz="2900"/>
              <a:t>WITH</a:t>
            </a:r>
            <a:r>
              <a:rPr dirty="0" sz="2900" spc="-25"/>
              <a:t> FEATURES</a:t>
            </a:r>
            <a:endParaRPr sz="2900"/>
          </a:p>
        </p:txBody>
      </p:sp>
      <p:sp>
        <p:nvSpPr>
          <p:cNvPr id="4" name="object 4" descr=""/>
          <p:cNvSpPr txBox="1"/>
          <p:nvPr/>
        </p:nvSpPr>
        <p:spPr>
          <a:xfrm>
            <a:off x="1530324" y="2051291"/>
            <a:ext cx="3321685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8415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84150" algn="l"/>
              </a:tabLst>
            </a:pPr>
            <a:r>
              <a:rPr dirty="0" sz="1800">
                <a:latin typeface="Times New Roman"/>
                <a:cs typeface="Times New Roman"/>
              </a:rPr>
              <a:t>Reservation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950"/>
              </a:spcBef>
              <a:buAutoNum type="arabicPeriod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Integrated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Operations</a:t>
            </a:r>
            <a:endParaRPr sz="1800">
              <a:latin typeface="Times New Roman"/>
              <a:cs typeface="Times New Roman"/>
            </a:endParaRPr>
          </a:p>
          <a:p>
            <a:pPr marL="12700" marR="170180" indent="229870">
              <a:lnSpc>
                <a:spcPct val="190000"/>
              </a:lnSpc>
              <a:spcBef>
                <a:spcPts val="10"/>
              </a:spcBef>
              <a:buClr>
                <a:srgbClr val="374151"/>
              </a:buClr>
              <a:buFont typeface="Calibri"/>
              <a:buAutoNum type="arabicPeriod"/>
              <a:tabLst>
                <a:tab pos="242570" algn="l"/>
              </a:tabLst>
            </a:pPr>
            <a:r>
              <a:rPr dirty="0" sz="1800" spc="-10">
                <a:latin typeface="Times New Roman"/>
                <a:cs typeface="Times New Roman"/>
              </a:rPr>
              <a:t>Real-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Room</a:t>
            </a:r>
            <a:r>
              <a:rPr dirty="0" sz="1800" spc="-10">
                <a:latin typeface="Times New Roman"/>
                <a:cs typeface="Times New Roman"/>
              </a:rPr>
              <a:t> Management </a:t>
            </a:r>
            <a:r>
              <a:rPr dirty="0" sz="1800">
                <a:latin typeface="Times New Roman"/>
                <a:cs typeface="Times New Roman"/>
              </a:rPr>
              <a:t>4.Automated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Feedback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Collection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53896" y="1831213"/>
            <a:ext cx="9607550" cy="31750"/>
          </a:xfrm>
          <a:custGeom>
            <a:avLst/>
            <a:gdLst/>
            <a:ahLst/>
            <a:cxnLst/>
            <a:rect l="l" t="t" r="r" b="b"/>
            <a:pathLst>
              <a:path w="9607550" h="31750">
                <a:moveTo>
                  <a:pt x="9607524" y="31750"/>
                </a:moveTo>
                <a:lnTo>
                  <a:pt x="0" y="31750"/>
                </a:lnTo>
                <a:lnTo>
                  <a:pt x="0" y="0"/>
                </a:lnTo>
                <a:lnTo>
                  <a:pt x="9607524" y="0"/>
                </a:lnTo>
                <a:lnTo>
                  <a:pt x="9607524" y="31750"/>
                </a:lnTo>
                <a:close/>
              </a:path>
            </a:pathLst>
          </a:custGeom>
          <a:solidFill>
            <a:srgbClr val="B71E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0273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95"/>
              </a:spcBef>
            </a:pPr>
            <a:r>
              <a:rPr dirty="0" sz="2800" spc="-80"/>
              <a:t>HARDWARE</a:t>
            </a:r>
            <a:r>
              <a:rPr dirty="0" sz="2800" spc="-285"/>
              <a:t> </a:t>
            </a:r>
            <a:r>
              <a:rPr dirty="0" sz="2800"/>
              <a:t>AND</a:t>
            </a:r>
            <a:r>
              <a:rPr dirty="0" sz="2800" spc="-80"/>
              <a:t> </a:t>
            </a:r>
            <a:r>
              <a:rPr dirty="0" sz="2800" spc="-30"/>
              <a:t>SOFTWARE</a:t>
            </a:r>
            <a:r>
              <a:rPr dirty="0" sz="2800" spc="-55"/>
              <a:t> </a:t>
            </a:r>
            <a:r>
              <a:rPr dirty="0" sz="2800" spc="-10"/>
              <a:t>REQUIREMENTS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850900" y="2033905"/>
            <a:ext cx="5908675" cy="3013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latin typeface="Times New Roman"/>
                <a:cs typeface="Times New Roman"/>
              </a:rPr>
              <a:t>HARDWARE</a:t>
            </a:r>
            <a:r>
              <a:rPr dirty="0" sz="1400" spc="-10" b="1">
                <a:latin typeface="Times New Roman"/>
                <a:cs typeface="Times New Roman"/>
              </a:rPr>
              <a:t> REQUIREMENTS: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hardware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have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Processor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needed: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1.1GHz.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RAM: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8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GB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more.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Hard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disk: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512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GB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more.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5" b="1">
                <a:latin typeface="Times New Roman"/>
                <a:cs typeface="Times New Roman"/>
              </a:rPr>
              <a:t>SOFTWARE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technologies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specified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Operating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System: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Windows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7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Higher.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Language: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Java.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Front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–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End: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HTML,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CSS,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Script.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Back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–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End: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0">
                <a:latin typeface="Times New Roman"/>
                <a:cs typeface="Times New Roman"/>
              </a:rPr>
              <a:t> SQL.</a:t>
            </a:r>
            <a:endParaRPr sz="140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buFont typeface="Arial"/>
              <a:buChar char="•"/>
              <a:tabLst>
                <a:tab pos="338455" algn="l"/>
              </a:tabLst>
            </a:pPr>
            <a:r>
              <a:rPr dirty="0" sz="1400" spc="-35">
                <a:latin typeface="Times New Roman"/>
                <a:cs typeface="Times New Roman"/>
              </a:rPr>
              <a:t>Web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Server: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XAMPP.</a:t>
            </a:r>
            <a:endParaRPr sz="1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dirty="0" sz="1400">
                <a:latin typeface="Times New Roman"/>
                <a:cs typeface="Times New Roman"/>
              </a:rPr>
              <a:t>Software: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POSTMAN.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0"/>
              <a:t>DATA</a:t>
            </a:r>
            <a:r>
              <a:rPr dirty="0" spc="30"/>
              <a:t> </a:t>
            </a:r>
            <a:r>
              <a:rPr dirty="0" spc="-70"/>
              <a:t>FLOW</a:t>
            </a:r>
            <a:r>
              <a:rPr dirty="0" spc="-305"/>
              <a:t> </a:t>
            </a:r>
            <a:r>
              <a:rPr dirty="0" spc="-5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5546" y="990066"/>
            <a:ext cx="205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BLOCK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004" y="1536191"/>
            <a:ext cx="6031992" cy="3784091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89" y="357809"/>
            <a:ext cx="235394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Flow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Diagrams: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2838" y="665149"/>
            <a:ext cx="2171065" cy="10172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7830" indent="-342900">
              <a:lnSpc>
                <a:spcPct val="100000"/>
              </a:lnSpc>
              <a:spcBef>
                <a:spcPts val="100"/>
              </a:spcBef>
              <a:buFont typeface="Arial"/>
              <a:buChar char="►"/>
              <a:tabLst>
                <a:tab pos="417830" algn="l"/>
              </a:tabLst>
            </a:pPr>
            <a:r>
              <a:rPr dirty="0" sz="1800">
                <a:latin typeface="Times New Roman"/>
                <a:cs typeface="Times New Roman"/>
              </a:rPr>
              <a:t>Context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25">
                <a:latin typeface="Times New Roman"/>
                <a:cs typeface="Times New Roman"/>
              </a:rPr>
              <a:t> DFD</a:t>
            </a:r>
            <a:endParaRPr sz="1800">
              <a:latin typeface="Times New Roman"/>
              <a:cs typeface="Times New Roman"/>
            </a:endParaRPr>
          </a:p>
          <a:p>
            <a:pPr marL="413384" indent="-338455">
              <a:lnSpc>
                <a:spcPct val="100000"/>
              </a:lnSpc>
              <a:buFont typeface="Arial"/>
              <a:buChar char="►"/>
              <a:tabLst>
                <a:tab pos="413384" algn="l"/>
              </a:tabLst>
            </a:pPr>
            <a:r>
              <a:rPr dirty="0" sz="1800" spc="-20">
                <a:latin typeface="Times New Roman"/>
                <a:cs typeface="Times New Roman"/>
              </a:rPr>
              <a:t>Top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DFD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800" b="1">
                <a:latin typeface="Times New Roman"/>
                <a:cs typeface="Times New Roman"/>
              </a:rPr>
              <a:t>Context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Level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DFD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1859279"/>
            <a:ext cx="7671816" cy="247192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2025-03-14T10:29:32Z</dcterms:created>
  <dcterms:modified xsi:type="dcterms:W3CDTF">2025-03-14T10:29:32Z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2025-03-14T00:00:00Z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2025-03-14T00:00:00Z</vt:filetime>
  </property>
  <property fmtid="{D5CDD505-2E9C-101B-9397-08002B2CF9AE}" pid="5" name="SourceModified">
    <vt:lpwstr>D:20250314113944+05'30'</vt:lpwstr>
  </property>
</Properties>
</file>