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2" r:id="rId7"/>
    <p:sldId id="261" r:id="rId8"/>
    <p:sldId id="262" r:id="rId9"/>
    <p:sldId id="263" r:id="rId10"/>
    <p:sldId id="269" r:id="rId11"/>
    <p:sldId id="270" r:id="rId12"/>
    <p:sldId id="271"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074C-8DAE-4A08-2E1A-FBB04A00A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1AFF0E-59CB-E565-88A3-5D821B92BD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B9C8A1-261E-83F3-1867-71C0F5E6D052}"/>
              </a:ext>
            </a:extLst>
          </p:cNvPr>
          <p:cNvSpPr>
            <a:spLocks noGrp="1"/>
          </p:cNvSpPr>
          <p:nvPr>
            <p:ph type="dt" sz="half" idx="10"/>
          </p:nvPr>
        </p:nvSpPr>
        <p:spPr/>
        <p:txBody>
          <a:bodyPr/>
          <a:lstStyle/>
          <a:p>
            <a:fld id="{A1FEC80A-8AE8-422B-B407-8A6AEC0E64BA}" type="datetimeFigureOut">
              <a:rPr lang="en-IN" smtClean="0"/>
              <a:t>08-10-2024</a:t>
            </a:fld>
            <a:endParaRPr lang="en-IN"/>
          </a:p>
        </p:txBody>
      </p:sp>
      <p:sp>
        <p:nvSpPr>
          <p:cNvPr id="5" name="Footer Placeholder 4">
            <a:extLst>
              <a:ext uri="{FF2B5EF4-FFF2-40B4-BE49-F238E27FC236}">
                <a16:creationId xmlns:a16="http://schemas.microsoft.com/office/drawing/2014/main" id="{D25D65BC-BF81-BC8D-23C6-4ECE005949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ACF971-1611-4CDE-5FCA-0A9099E8078D}"/>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1782829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A800-4EEB-9945-2600-C62CD28E2E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A4B6A6-A55E-2C9A-2CCB-7944EB9692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D96683-25B5-1979-E1E1-C770EF637CF8}"/>
              </a:ext>
            </a:extLst>
          </p:cNvPr>
          <p:cNvSpPr>
            <a:spLocks noGrp="1"/>
          </p:cNvSpPr>
          <p:nvPr>
            <p:ph type="dt" sz="half" idx="10"/>
          </p:nvPr>
        </p:nvSpPr>
        <p:spPr/>
        <p:txBody>
          <a:bodyPr/>
          <a:lstStyle/>
          <a:p>
            <a:fld id="{A1FEC80A-8AE8-422B-B407-8A6AEC0E64BA}" type="datetimeFigureOut">
              <a:rPr lang="en-IN" smtClean="0"/>
              <a:t>08-10-2024</a:t>
            </a:fld>
            <a:endParaRPr lang="en-IN"/>
          </a:p>
        </p:txBody>
      </p:sp>
      <p:sp>
        <p:nvSpPr>
          <p:cNvPr id="5" name="Footer Placeholder 4">
            <a:extLst>
              <a:ext uri="{FF2B5EF4-FFF2-40B4-BE49-F238E27FC236}">
                <a16:creationId xmlns:a16="http://schemas.microsoft.com/office/drawing/2014/main" id="{B31FB2C0-6F06-A7A5-BFE8-593EEF7F0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97771-050B-BBD2-42AB-858D09B3D135}"/>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2929559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635E36-6B11-10DA-44CB-CEE8779346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034B6F-5969-E9C3-72A6-D7F06E41DD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1D881-974B-98DD-1FD7-A68FE9E63017}"/>
              </a:ext>
            </a:extLst>
          </p:cNvPr>
          <p:cNvSpPr>
            <a:spLocks noGrp="1"/>
          </p:cNvSpPr>
          <p:nvPr>
            <p:ph type="dt" sz="half" idx="10"/>
          </p:nvPr>
        </p:nvSpPr>
        <p:spPr/>
        <p:txBody>
          <a:bodyPr/>
          <a:lstStyle/>
          <a:p>
            <a:fld id="{A1FEC80A-8AE8-422B-B407-8A6AEC0E64BA}" type="datetimeFigureOut">
              <a:rPr lang="en-IN" smtClean="0"/>
              <a:t>08-10-2024</a:t>
            </a:fld>
            <a:endParaRPr lang="en-IN"/>
          </a:p>
        </p:txBody>
      </p:sp>
      <p:sp>
        <p:nvSpPr>
          <p:cNvPr id="5" name="Footer Placeholder 4">
            <a:extLst>
              <a:ext uri="{FF2B5EF4-FFF2-40B4-BE49-F238E27FC236}">
                <a16:creationId xmlns:a16="http://schemas.microsoft.com/office/drawing/2014/main" id="{2BB6A3C5-A500-5EDC-7C71-59A59CB402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8289DC-FAB3-CA5E-F729-72DA19A5CEF8}"/>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92205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8A14-16A3-C617-D30D-10D7192FB6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70015C-8E58-B89C-06D1-9C49C85106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146AC2-E444-CA2D-7BB4-C65339681917}"/>
              </a:ext>
            </a:extLst>
          </p:cNvPr>
          <p:cNvSpPr>
            <a:spLocks noGrp="1"/>
          </p:cNvSpPr>
          <p:nvPr>
            <p:ph type="dt" sz="half" idx="10"/>
          </p:nvPr>
        </p:nvSpPr>
        <p:spPr/>
        <p:txBody>
          <a:bodyPr/>
          <a:lstStyle/>
          <a:p>
            <a:fld id="{A1FEC80A-8AE8-422B-B407-8A6AEC0E64BA}" type="datetimeFigureOut">
              <a:rPr lang="en-IN" smtClean="0"/>
              <a:t>08-10-2024</a:t>
            </a:fld>
            <a:endParaRPr lang="en-IN"/>
          </a:p>
        </p:txBody>
      </p:sp>
      <p:sp>
        <p:nvSpPr>
          <p:cNvPr id="5" name="Footer Placeholder 4">
            <a:extLst>
              <a:ext uri="{FF2B5EF4-FFF2-40B4-BE49-F238E27FC236}">
                <a16:creationId xmlns:a16="http://schemas.microsoft.com/office/drawing/2014/main" id="{5BB32146-C837-27B4-E4C2-5B3C230AC2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D30BFA-F503-808D-E99B-4284BAA4F22C}"/>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25284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3C8B-9488-FD1A-C972-FB4011AB7F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72B8D2-C965-B2D9-49C5-429084A4E8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0DAAA2-03B6-41E6-2958-058100054AAC}"/>
              </a:ext>
            </a:extLst>
          </p:cNvPr>
          <p:cNvSpPr>
            <a:spLocks noGrp="1"/>
          </p:cNvSpPr>
          <p:nvPr>
            <p:ph type="dt" sz="half" idx="10"/>
          </p:nvPr>
        </p:nvSpPr>
        <p:spPr/>
        <p:txBody>
          <a:bodyPr/>
          <a:lstStyle/>
          <a:p>
            <a:fld id="{A1FEC80A-8AE8-422B-B407-8A6AEC0E64BA}" type="datetimeFigureOut">
              <a:rPr lang="en-IN" smtClean="0"/>
              <a:t>08-10-2024</a:t>
            </a:fld>
            <a:endParaRPr lang="en-IN"/>
          </a:p>
        </p:txBody>
      </p:sp>
      <p:sp>
        <p:nvSpPr>
          <p:cNvPr id="5" name="Footer Placeholder 4">
            <a:extLst>
              <a:ext uri="{FF2B5EF4-FFF2-40B4-BE49-F238E27FC236}">
                <a16:creationId xmlns:a16="http://schemas.microsoft.com/office/drawing/2014/main" id="{EC7991D1-3B6E-4C4A-17AC-51C2D58BAC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945D6D-E91C-53D3-4C91-499A385840F4}"/>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155899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E672-B650-56A8-7673-96838C2115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EF7D1F-AB05-E0A6-5B03-03EE2388B6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45CC01-26AE-0524-24BA-E842657D46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32F96F-DCA9-1CE4-18FA-2B48CFF63A46}"/>
              </a:ext>
            </a:extLst>
          </p:cNvPr>
          <p:cNvSpPr>
            <a:spLocks noGrp="1"/>
          </p:cNvSpPr>
          <p:nvPr>
            <p:ph type="dt" sz="half" idx="10"/>
          </p:nvPr>
        </p:nvSpPr>
        <p:spPr/>
        <p:txBody>
          <a:bodyPr/>
          <a:lstStyle/>
          <a:p>
            <a:fld id="{A1FEC80A-8AE8-422B-B407-8A6AEC0E64BA}" type="datetimeFigureOut">
              <a:rPr lang="en-IN" smtClean="0"/>
              <a:t>08-10-2024</a:t>
            </a:fld>
            <a:endParaRPr lang="en-IN"/>
          </a:p>
        </p:txBody>
      </p:sp>
      <p:sp>
        <p:nvSpPr>
          <p:cNvPr id="6" name="Footer Placeholder 5">
            <a:extLst>
              <a:ext uri="{FF2B5EF4-FFF2-40B4-BE49-F238E27FC236}">
                <a16:creationId xmlns:a16="http://schemas.microsoft.com/office/drawing/2014/main" id="{DCF63803-ED55-0F46-A7D8-8F18AD1B66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50E5E4-2D16-5A4C-73EC-A4B9B8D82B89}"/>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1907060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115D-9659-36BB-BE16-E71261F014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D9C47C-193F-D16C-D21A-6DFF77FB7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A381BA-F8B3-5B32-03DE-895C95E24C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E25C8D-B9DD-D80F-0D5C-8C4A6AC3E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EE3130-BEBB-1F76-D5C0-5D7018568C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2FA5BC-4DC3-2C1F-9BA9-CF8328946635}"/>
              </a:ext>
            </a:extLst>
          </p:cNvPr>
          <p:cNvSpPr>
            <a:spLocks noGrp="1"/>
          </p:cNvSpPr>
          <p:nvPr>
            <p:ph type="dt" sz="half" idx="10"/>
          </p:nvPr>
        </p:nvSpPr>
        <p:spPr/>
        <p:txBody>
          <a:bodyPr/>
          <a:lstStyle/>
          <a:p>
            <a:fld id="{A1FEC80A-8AE8-422B-B407-8A6AEC0E64BA}" type="datetimeFigureOut">
              <a:rPr lang="en-IN" smtClean="0"/>
              <a:t>08-10-2024</a:t>
            </a:fld>
            <a:endParaRPr lang="en-IN"/>
          </a:p>
        </p:txBody>
      </p:sp>
      <p:sp>
        <p:nvSpPr>
          <p:cNvPr id="8" name="Footer Placeholder 7">
            <a:extLst>
              <a:ext uri="{FF2B5EF4-FFF2-40B4-BE49-F238E27FC236}">
                <a16:creationId xmlns:a16="http://schemas.microsoft.com/office/drawing/2014/main" id="{05B33F4C-7234-A15F-3724-F344A80685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9D7208-0FD8-60C2-296F-04283A8EF214}"/>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335788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F96C-8BD3-7665-574A-A9422EBF52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54A94D-492D-2293-EE60-2A75680D85CD}"/>
              </a:ext>
            </a:extLst>
          </p:cNvPr>
          <p:cNvSpPr>
            <a:spLocks noGrp="1"/>
          </p:cNvSpPr>
          <p:nvPr>
            <p:ph type="dt" sz="half" idx="10"/>
          </p:nvPr>
        </p:nvSpPr>
        <p:spPr/>
        <p:txBody>
          <a:bodyPr/>
          <a:lstStyle/>
          <a:p>
            <a:fld id="{A1FEC80A-8AE8-422B-B407-8A6AEC0E64BA}" type="datetimeFigureOut">
              <a:rPr lang="en-IN" smtClean="0"/>
              <a:t>08-10-2024</a:t>
            </a:fld>
            <a:endParaRPr lang="en-IN"/>
          </a:p>
        </p:txBody>
      </p:sp>
      <p:sp>
        <p:nvSpPr>
          <p:cNvPr id="4" name="Footer Placeholder 3">
            <a:extLst>
              <a:ext uri="{FF2B5EF4-FFF2-40B4-BE49-F238E27FC236}">
                <a16:creationId xmlns:a16="http://schemas.microsoft.com/office/drawing/2014/main" id="{6559DEC5-D78E-1B84-C03E-36867A70CD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0CFE75-3749-303E-AA4F-39474B0F2B51}"/>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258479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7F5973-3094-9825-EC6B-C154EBF33D1F}"/>
              </a:ext>
            </a:extLst>
          </p:cNvPr>
          <p:cNvSpPr>
            <a:spLocks noGrp="1"/>
          </p:cNvSpPr>
          <p:nvPr>
            <p:ph type="dt" sz="half" idx="10"/>
          </p:nvPr>
        </p:nvSpPr>
        <p:spPr/>
        <p:txBody>
          <a:bodyPr/>
          <a:lstStyle/>
          <a:p>
            <a:fld id="{A1FEC80A-8AE8-422B-B407-8A6AEC0E64BA}" type="datetimeFigureOut">
              <a:rPr lang="en-IN" smtClean="0"/>
              <a:t>08-10-2024</a:t>
            </a:fld>
            <a:endParaRPr lang="en-IN"/>
          </a:p>
        </p:txBody>
      </p:sp>
      <p:sp>
        <p:nvSpPr>
          <p:cNvPr id="3" name="Footer Placeholder 2">
            <a:extLst>
              <a:ext uri="{FF2B5EF4-FFF2-40B4-BE49-F238E27FC236}">
                <a16:creationId xmlns:a16="http://schemas.microsoft.com/office/drawing/2014/main" id="{6D66FC9C-1151-713E-29B6-CDDECD8C5A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F22055-B73E-FF76-FEB0-557CCFB95552}"/>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476224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29EF-45A8-7B40-1916-2C7B121125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0111EC-AAB7-1545-CF67-7698607528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92063A-2FB3-035C-FBE8-21987E7DB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DF11E6-3C71-9B4F-F706-0497208AD1E2}"/>
              </a:ext>
            </a:extLst>
          </p:cNvPr>
          <p:cNvSpPr>
            <a:spLocks noGrp="1"/>
          </p:cNvSpPr>
          <p:nvPr>
            <p:ph type="dt" sz="half" idx="10"/>
          </p:nvPr>
        </p:nvSpPr>
        <p:spPr/>
        <p:txBody>
          <a:bodyPr/>
          <a:lstStyle/>
          <a:p>
            <a:fld id="{A1FEC80A-8AE8-422B-B407-8A6AEC0E64BA}" type="datetimeFigureOut">
              <a:rPr lang="en-IN" smtClean="0"/>
              <a:t>08-10-2024</a:t>
            </a:fld>
            <a:endParaRPr lang="en-IN"/>
          </a:p>
        </p:txBody>
      </p:sp>
      <p:sp>
        <p:nvSpPr>
          <p:cNvPr id="6" name="Footer Placeholder 5">
            <a:extLst>
              <a:ext uri="{FF2B5EF4-FFF2-40B4-BE49-F238E27FC236}">
                <a16:creationId xmlns:a16="http://schemas.microsoft.com/office/drawing/2014/main" id="{0380F7ED-D9FD-2618-6FBF-23CE170106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86F229-4453-6D53-0D74-269BED6E7F55}"/>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230100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EE38-291D-D9F8-DFDD-5AC42D2D1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2DFB35-080F-C171-8815-719D4AEB30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9938A4-A52D-06EC-7FAC-3012AF6F3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878BDC-717D-375B-627D-CFAFC6CAA519}"/>
              </a:ext>
            </a:extLst>
          </p:cNvPr>
          <p:cNvSpPr>
            <a:spLocks noGrp="1"/>
          </p:cNvSpPr>
          <p:nvPr>
            <p:ph type="dt" sz="half" idx="10"/>
          </p:nvPr>
        </p:nvSpPr>
        <p:spPr/>
        <p:txBody>
          <a:bodyPr/>
          <a:lstStyle/>
          <a:p>
            <a:fld id="{A1FEC80A-8AE8-422B-B407-8A6AEC0E64BA}" type="datetimeFigureOut">
              <a:rPr lang="en-IN" smtClean="0"/>
              <a:t>08-10-2024</a:t>
            </a:fld>
            <a:endParaRPr lang="en-IN"/>
          </a:p>
        </p:txBody>
      </p:sp>
      <p:sp>
        <p:nvSpPr>
          <p:cNvPr id="6" name="Footer Placeholder 5">
            <a:extLst>
              <a:ext uri="{FF2B5EF4-FFF2-40B4-BE49-F238E27FC236}">
                <a16:creationId xmlns:a16="http://schemas.microsoft.com/office/drawing/2014/main" id="{FB20F048-D63E-E2BE-E5A7-4544E50E31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785359-F9C5-426E-235E-B41EFF42A7C4}"/>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390192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91E7D3-DF07-739B-F61E-C7DF376178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BD0488-F0DC-757F-DC89-8B3CE1C8F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F2BB40-D77A-ED2F-A19C-795E4BA7D7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EC80A-8AE8-422B-B407-8A6AEC0E64BA}" type="datetimeFigureOut">
              <a:rPr lang="en-IN" smtClean="0"/>
              <a:t>08-10-2024</a:t>
            </a:fld>
            <a:endParaRPr lang="en-IN"/>
          </a:p>
        </p:txBody>
      </p:sp>
      <p:sp>
        <p:nvSpPr>
          <p:cNvPr id="5" name="Footer Placeholder 4">
            <a:extLst>
              <a:ext uri="{FF2B5EF4-FFF2-40B4-BE49-F238E27FC236}">
                <a16:creationId xmlns:a16="http://schemas.microsoft.com/office/drawing/2014/main" id="{AF3ED066-AB2B-F317-0785-222A09E28D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D541DD-F6C9-2DC1-3739-716DC89045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AE98B-57E2-47D0-A1C4-0C96B164A386}" type="slidenum">
              <a:rPr lang="en-IN" smtClean="0"/>
              <a:t>‹#›</a:t>
            </a:fld>
            <a:endParaRPr lang="en-IN"/>
          </a:p>
        </p:txBody>
      </p:sp>
    </p:spTree>
    <p:extLst>
      <p:ext uri="{BB962C8B-B14F-4D97-AF65-F5344CB8AC3E}">
        <p14:creationId xmlns:p14="http://schemas.microsoft.com/office/powerpoint/2010/main" val="564408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10267-2B03-E565-499B-1E391FAAA382}"/>
              </a:ext>
            </a:extLst>
          </p:cNvPr>
          <p:cNvSpPr>
            <a:spLocks noGrp="1"/>
          </p:cNvSpPr>
          <p:nvPr>
            <p:ph type="ctrTitle"/>
          </p:nvPr>
        </p:nvSpPr>
        <p:spPr>
          <a:xfrm>
            <a:off x="1524000" y="762001"/>
            <a:ext cx="9144000" cy="1339515"/>
          </a:xfrm>
        </p:spPr>
        <p:txBody>
          <a:bodyPr>
            <a:normAutofit/>
          </a:bodyPr>
          <a:lstStyle/>
          <a:p>
            <a: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PROJECT TITLE</a:t>
            </a:r>
            <a:b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b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F1D172A-BA15-188D-1A2B-4B758493B3D9}"/>
              </a:ext>
            </a:extLst>
          </p:cNvPr>
          <p:cNvSpPr>
            <a:spLocks noGrp="1"/>
          </p:cNvSpPr>
          <p:nvPr>
            <p:ph type="subTitle" idx="1"/>
          </p:nvPr>
        </p:nvSpPr>
        <p:spPr>
          <a:xfrm>
            <a:off x="4215114" y="3240289"/>
            <a:ext cx="3761772" cy="2102734"/>
          </a:xfrm>
        </p:spPr>
        <p:txBody>
          <a:bodyPr>
            <a:normAutofit fontScale="85000" lnSpcReduction="10000"/>
          </a:bodyPr>
          <a:lstStyle/>
          <a:p>
            <a:r>
              <a:rPr lang="en-US" sz="2600" b="1" dirty="0">
                <a:solidFill>
                  <a:srgbClr val="000000"/>
                </a:solidFill>
                <a:latin typeface="Times New Roman" panose="02020603050405020304" pitchFamily="18" charset="0"/>
                <a:ea typeface="Canva Sans Bold"/>
                <a:cs typeface="Times New Roman" panose="02020603050405020304" pitchFamily="18" charset="0"/>
                <a:sym typeface="Canva Sans Bold"/>
              </a:rPr>
              <a:t>TEAM MEMBERS</a:t>
            </a:r>
          </a:p>
          <a:p>
            <a:r>
              <a:rPr lang="en-US" sz="2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Srinidhi V</a:t>
            </a:r>
          </a:p>
          <a:p>
            <a:r>
              <a:rPr lang="en-US" sz="2600"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Shruthi.S</a:t>
            </a:r>
            <a:endParaRPr lang="en-US" sz="2600" dirty="0">
              <a:solidFill>
                <a:srgbClr val="000000"/>
              </a:solidFill>
              <a:latin typeface="Times New Roman" panose="02020603050405020304" pitchFamily="18" charset="0"/>
              <a:ea typeface="Times New Roman Bold"/>
              <a:cs typeface="Times New Roman" panose="02020603050405020304" pitchFamily="18" charset="0"/>
              <a:sym typeface="Times New Roman Bold"/>
            </a:endParaRPr>
          </a:p>
          <a:p>
            <a:r>
              <a:rPr lang="en-US" sz="2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Sowmya. P</a:t>
            </a:r>
          </a:p>
          <a:p>
            <a:r>
              <a:rPr lang="en-US" sz="2600"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Shanmuga</a:t>
            </a:r>
            <a:r>
              <a:rPr lang="en-US" sz="2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2600"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Priyadharshini</a:t>
            </a:r>
            <a:r>
              <a:rPr lang="en-US" sz="2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.C.S</a:t>
            </a:r>
            <a:endParaRPr lang="en-US" sz="2400" b="1" dirty="0">
              <a:solidFill>
                <a:srgbClr val="000000"/>
              </a:solidFill>
              <a:latin typeface="Canva Sans Bold"/>
              <a:ea typeface="Canva Sans Bold"/>
              <a:cs typeface="Canva Sans Bold"/>
              <a:sym typeface="Canva Sans Bold"/>
            </a:endParaRPr>
          </a:p>
          <a:p>
            <a:pPr algn="l"/>
            <a:endParaRPr lang="en-IN" dirty="0"/>
          </a:p>
        </p:txBody>
      </p:sp>
      <p:sp>
        <p:nvSpPr>
          <p:cNvPr id="4" name="TextBox 3">
            <a:extLst>
              <a:ext uri="{FF2B5EF4-FFF2-40B4-BE49-F238E27FC236}">
                <a16:creationId xmlns:a16="http://schemas.microsoft.com/office/drawing/2014/main" id="{2F72EC28-F645-E24C-8C74-6102DC0EC1E5}"/>
              </a:ext>
            </a:extLst>
          </p:cNvPr>
          <p:cNvSpPr txBox="1"/>
          <p:nvPr/>
        </p:nvSpPr>
        <p:spPr>
          <a:xfrm>
            <a:off x="1169044" y="2101516"/>
            <a:ext cx="9919504" cy="1138773"/>
          </a:xfrm>
          <a:prstGeom prst="rect">
            <a:avLst/>
          </a:prstGeom>
          <a:noFill/>
        </p:spPr>
        <p:txBody>
          <a:bodyPr wrap="square" rtlCol="0">
            <a:spAutoFit/>
          </a:bodyPr>
          <a:lstStyle/>
          <a:p>
            <a:pPr algn="ctr"/>
            <a: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FREELANCING APPLICATION MERN </a:t>
            </a:r>
          </a:p>
          <a:p>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61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0C211A-E40F-EAD1-4EDB-A2B1F9466216}"/>
              </a:ext>
            </a:extLst>
          </p:cNvPr>
          <p:cNvSpPr txBox="1"/>
          <p:nvPr/>
        </p:nvSpPr>
        <p:spPr>
          <a:xfrm>
            <a:off x="1276145" y="671332"/>
            <a:ext cx="10020746" cy="1077218"/>
          </a:xfrm>
          <a:prstGeom prst="rect">
            <a:avLst/>
          </a:prstGeom>
          <a:noFill/>
        </p:spPr>
        <p:txBody>
          <a:bodyPr wrap="square" rtlCol="0">
            <a:spAutoFit/>
          </a:bodyPr>
          <a:lstStyle/>
          <a:p>
            <a:pPr algn="ctr"/>
            <a:r>
              <a:rPr lang="en-US" sz="3200" b="1" kern="1200" dirty="0">
                <a:solidFill>
                  <a:srgbClr val="000000"/>
                </a:solidFill>
                <a:effectLst/>
                <a:latin typeface="Times New Roman" panose="02020603050405020304" pitchFamily="18" charset="0"/>
                <a:ea typeface="Times New Roman Bold" panose="02020803070505020304" pitchFamily="18" charset="0"/>
                <a:cs typeface="Times New Roman" panose="02020603050405020304" pitchFamily="18" charset="0"/>
              </a:rPr>
              <a:t>MODEL SCREENSHOTS</a:t>
            </a:r>
            <a:endParaRPr lang="en-IN" sz="3200" b="1" dirty="0">
              <a:effectLst/>
              <a:latin typeface="Times New Roman" panose="02020603050405020304" pitchFamily="18" charset="0"/>
              <a:cs typeface="Times New Roman" panose="02020603050405020304" pitchFamily="18" charset="0"/>
            </a:endParaRPr>
          </a:p>
          <a:p>
            <a:pPr algn="ct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6172FC-FF65-65AA-5FEA-1065C1602693}"/>
              </a:ext>
            </a:extLst>
          </p:cNvPr>
          <p:cNvPicPr>
            <a:picLocks noChangeAspect="1"/>
          </p:cNvPicPr>
          <p:nvPr/>
        </p:nvPicPr>
        <p:blipFill>
          <a:blip r:embed="rId2"/>
          <a:stretch>
            <a:fillRect/>
          </a:stretch>
        </p:blipFill>
        <p:spPr>
          <a:xfrm>
            <a:off x="358815" y="1446835"/>
            <a:ext cx="11157996" cy="4907666"/>
          </a:xfrm>
          <a:prstGeom prst="rect">
            <a:avLst/>
          </a:prstGeom>
        </p:spPr>
      </p:pic>
    </p:spTree>
    <p:extLst>
      <p:ext uri="{BB962C8B-B14F-4D97-AF65-F5344CB8AC3E}">
        <p14:creationId xmlns:p14="http://schemas.microsoft.com/office/powerpoint/2010/main" val="264377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1A9250-76C4-F363-E3EE-6D357040DDA8}"/>
              </a:ext>
            </a:extLst>
          </p:cNvPr>
          <p:cNvPicPr>
            <a:picLocks noChangeAspect="1"/>
          </p:cNvPicPr>
          <p:nvPr/>
        </p:nvPicPr>
        <p:blipFill>
          <a:blip r:embed="rId2"/>
          <a:stretch>
            <a:fillRect/>
          </a:stretch>
        </p:blipFill>
        <p:spPr>
          <a:xfrm>
            <a:off x="740780" y="637278"/>
            <a:ext cx="10637134" cy="5583444"/>
          </a:xfrm>
          <a:prstGeom prst="rect">
            <a:avLst/>
          </a:prstGeom>
        </p:spPr>
      </p:pic>
    </p:spTree>
    <p:extLst>
      <p:ext uri="{BB962C8B-B14F-4D97-AF65-F5344CB8AC3E}">
        <p14:creationId xmlns:p14="http://schemas.microsoft.com/office/powerpoint/2010/main" val="3826984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B7B292-8CA4-CC63-C4C9-3DA4B472A58F}"/>
              </a:ext>
            </a:extLst>
          </p:cNvPr>
          <p:cNvPicPr>
            <a:picLocks noChangeAspect="1"/>
          </p:cNvPicPr>
          <p:nvPr/>
        </p:nvPicPr>
        <p:blipFill>
          <a:blip r:embed="rId2"/>
          <a:stretch>
            <a:fillRect/>
          </a:stretch>
        </p:blipFill>
        <p:spPr>
          <a:xfrm>
            <a:off x="509286" y="634836"/>
            <a:ext cx="11030673" cy="5588328"/>
          </a:xfrm>
          <a:prstGeom prst="rect">
            <a:avLst/>
          </a:prstGeom>
        </p:spPr>
      </p:pic>
    </p:spTree>
    <p:extLst>
      <p:ext uri="{BB962C8B-B14F-4D97-AF65-F5344CB8AC3E}">
        <p14:creationId xmlns:p14="http://schemas.microsoft.com/office/powerpoint/2010/main" val="250706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1A71-456A-2F9E-B338-FC0B86947945}"/>
              </a:ext>
            </a:extLst>
          </p:cNvPr>
          <p:cNvSpPr>
            <a:spLocks noGrp="1"/>
          </p:cNvSpPr>
          <p:nvPr>
            <p:ph type="ctrTitle"/>
          </p:nvPr>
        </p:nvSpPr>
        <p:spPr>
          <a:xfrm>
            <a:off x="1524000" y="1122363"/>
            <a:ext cx="9144000" cy="787460"/>
          </a:xfrm>
        </p:spPr>
        <p:txBody>
          <a:bodyPr>
            <a:normAutofit/>
          </a:bodyPr>
          <a:lstStyle/>
          <a:p>
            <a:r>
              <a:rPr lang="en-IN" sz="3200" b="1"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F1C3D64D-39A1-2682-1093-C796568FE139}"/>
              </a:ext>
            </a:extLst>
          </p:cNvPr>
          <p:cNvSpPr>
            <a:spLocks noGrp="1"/>
          </p:cNvSpPr>
          <p:nvPr>
            <p:ph type="subTitle" idx="1"/>
          </p:nvPr>
        </p:nvSpPr>
        <p:spPr>
          <a:xfrm>
            <a:off x="1524000" y="2155203"/>
            <a:ext cx="9144000" cy="1655762"/>
          </a:xfrm>
        </p:spPr>
        <p:txBody>
          <a:bodyPr>
            <a:noAutofit/>
          </a:bodyPr>
          <a:lstStyle/>
          <a:p>
            <a:pPr algn="l">
              <a:lnSpc>
                <a:spcPct val="100000"/>
              </a:lnSpc>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Freelansters</a:t>
            </a:r>
            <a:r>
              <a:rPr lang="en-US" dirty="0">
                <a:latin typeface="Times New Roman" panose="02020603050405020304" pitchFamily="18" charset="0"/>
                <a:cs typeface="Times New Roman" panose="02020603050405020304" pitchFamily="18" charset="0"/>
              </a:rPr>
              <a:t> project demonstrates a comprehensive approach to building a freelancing platform that caters to both clients and freelancers. By leveraging modern web technologies, the application provides a user-friendly interface, effective job management features, and a seamless integration of front-end and back-end functionalities. This project not only enhances understanding of web development but also contributes to the growing gig economy.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700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3165-C8FE-2772-5A76-A288638DC430}"/>
              </a:ext>
            </a:extLst>
          </p:cNvPr>
          <p:cNvSpPr>
            <a:spLocks noGrp="1"/>
          </p:cNvSpPr>
          <p:nvPr>
            <p:ph type="title"/>
          </p:nvPr>
        </p:nvSpPr>
        <p:spPr>
          <a:xfrm>
            <a:off x="838200" y="2404379"/>
            <a:ext cx="10515600" cy="1325563"/>
          </a:xfrm>
        </p:spPr>
        <p:txBody>
          <a:bodyPr>
            <a:normAutofit/>
          </a:bodyPr>
          <a:lstStyle/>
          <a:p>
            <a:pPr algn="ctr"/>
            <a:r>
              <a:rPr lang="en-US" sz="3200" b="1" dirty="0">
                <a:solidFill>
                  <a:srgbClr val="000000"/>
                </a:solidFill>
                <a:latin typeface="Times New Roman" panose="02020603050405020304" pitchFamily="18" charset="0"/>
                <a:ea typeface="Canva Sans Bold"/>
                <a:cs typeface="Times New Roman" panose="02020603050405020304" pitchFamily="18" charset="0"/>
                <a:sym typeface="Canva Sans Bold"/>
              </a:rPr>
              <a:t>THANK YOU!</a:t>
            </a:r>
            <a:br>
              <a:rPr lang="en-US" sz="3200" b="1" dirty="0">
                <a:solidFill>
                  <a:srgbClr val="000000"/>
                </a:solidFill>
                <a:latin typeface="Times New Roman" panose="02020603050405020304" pitchFamily="18" charset="0"/>
                <a:ea typeface="Canva Sans Bold"/>
                <a:cs typeface="Times New Roman" panose="02020603050405020304" pitchFamily="18" charset="0"/>
                <a:sym typeface="Canva Sans Bold"/>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31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5853-08B3-1D29-A7E1-F0DFB83C928C}"/>
              </a:ext>
            </a:extLst>
          </p:cNvPr>
          <p:cNvSpPr>
            <a:spLocks noGrp="1"/>
          </p:cNvSpPr>
          <p:nvPr>
            <p:ph type="ctrTitle"/>
          </p:nvPr>
        </p:nvSpPr>
        <p:spPr>
          <a:xfrm>
            <a:off x="1524000" y="689811"/>
            <a:ext cx="9144000" cy="818147"/>
          </a:xfrm>
        </p:spPr>
        <p:txBody>
          <a:bodyPr>
            <a:normAutofit/>
          </a:bodyPr>
          <a:lstStyle/>
          <a:p>
            <a:r>
              <a:rPr lang="en-US" sz="3200" b="1" dirty="0">
                <a:solidFill>
                  <a:srgbClr val="000000"/>
                </a:solidFill>
                <a:latin typeface="Times New Roman Bold"/>
                <a:ea typeface="Times New Roman Bold"/>
                <a:cs typeface="Times New Roman Bold"/>
                <a:sym typeface="Times New Roman Bold"/>
              </a:rPr>
              <a:t>ABSTRACT</a:t>
            </a:r>
            <a:endParaRPr lang="en-IN" sz="3200" dirty="0"/>
          </a:p>
        </p:txBody>
      </p:sp>
      <p:sp>
        <p:nvSpPr>
          <p:cNvPr id="3" name="Subtitle 2">
            <a:extLst>
              <a:ext uri="{FF2B5EF4-FFF2-40B4-BE49-F238E27FC236}">
                <a16:creationId xmlns:a16="http://schemas.microsoft.com/office/drawing/2014/main" id="{69B9A79D-1CB2-4263-0935-DFB3477F15EF}"/>
              </a:ext>
            </a:extLst>
          </p:cNvPr>
          <p:cNvSpPr>
            <a:spLocks noGrp="1"/>
          </p:cNvSpPr>
          <p:nvPr>
            <p:ph type="subTitle" idx="1"/>
          </p:nvPr>
        </p:nvSpPr>
        <p:spPr>
          <a:xfrm>
            <a:off x="1710813" y="1921398"/>
            <a:ext cx="9144000" cy="3091762"/>
          </a:xfrm>
        </p:spPr>
        <p:txBody>
          <a:bodyPr>
            <a:noAutofit/>
          </a:bodyPr>
          <a:lstStyle/>
          <a:p>
            <a:pPr algn="l">
              <a:lnSpc>
                <a:spcPct val="100000"/>
              </a:lnSpc>
            </a:pPr>
            <a:r>
              <a:rPr lang="en-US"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Freelancing Application Website named </a:t>
            </a:r>
            <a:r>
              <a:rPr lang="en-US"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Freelansters</a:t>
            </a:r>
            <a:r>
              <a:rPr lang="en-US"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aims to connect freelancers with clients seeking services across various domains. The platform allows users to find job opportunities, apply for jobs, and hire freelancers based on their skills. The website is designed to provide a user-friendly experience with a straightforward navigation system and efficient filtering options.</a:t>
            </a:r>
          </a:p>
          <a:p>
            <a:pPr algn="l">
              <a:lnSpc>
                <a:spcPct val="1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87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619D-3D7C-4F0E-F777-C30066877B5C}"/>
              </a:ext>
            </a:extLst>
          </p:cNvPr>
          <p:cNvSpPr>
            <a:spLocks noGrp="1"/>
          </p:cNvSpPr>
          <p:nvPr>
            <p:ph type="ctrTitle"/>
          </p:nvPr>
        </p:nvSpPr>
        <p:spPr>
          <a:xfrm>
            <a:off x="1524000" y="1122363"/>
            <a:ext cx="9144000" cy="513932"/>
          </a:xfrm>
        </p:spPr>
        <p:txBody>
          <a:bodyPr>
            <a:noAutofit/>
          </a:bodyPr>
          <a:lstStyle/>
          <a:p>
            <a: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INTRODUCTION</a:t>
            </a:r>
            <a:b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b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457B563-31A5-4B51-2759-4692ED2A0A00}"/>
              </a:ext>
            </a:extLst>
          </p:cNvPr>
          <p:cNvSpPr>
            <a:spLocks noGrp="1"/>
          </p:cNvSpPr>
          <p:nvPr>
            <p:ph type="subTitle" idx="1"/>
          </p:nvPr>
        </p:nvSpPr>
        <p:spPr>
          <a:xfrm>
            <a:off x="1524000" y="1446835"/>
            <a:ext cx="9144000" cy="2928520"/>
          </a:xfrm>
        </p:spPr>
        <p:txBody>
          <a:bodyPr>
            <a:noAutofit/>
          </a:bodyPr>
          <a:lstStyle/>
          <a:p>
            <a:pPr algn="l">
              <a:lnSpc>
                <a:spcPct val="100000"/>
              </a:lnSpc>
            </a:pPr>
            <a:r>
              <a:rPr lang="en-US"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Freelancing has become an increasingly popular career choice due to its flexibility and the global shift towards remote work. However, finding the right freelance opportunities and matching them with suitable candidates can be a challenge. The Freelancing Application Website aims to bridge this gap by creating an efficient system that allows freelancers to browse and apply for jobs while enabling clients to find and hire skilled professionals for their projects. The system focuses on simplicity, ease of use, and effective job matching, ensuring a seamless experience for both parties.</a:t>
            </a:r>
          </a:p>
          <a:p>
            <a:pPr algn="l">
              <a:lnSpc>
                <a:spcPct val="100000"/>
              </a:lnSpc>
            </a:pPr>
            <a:endParaRPr lang="en-US" b="1" dirty="0">
              <a:solidFill>
                <a:srgbClr val="000000"/>
              </a:solidFill>
              <a:latin typeface="Times New Roman" panose="02020603050405020304" pitchFamily="18" charset="0"/>
              <a:ea typeface="Times New Roman Bold"/>
              <a:cs typeface="Times New Roman" panose="02020603050405020304" pitchFamily="18" charset="0"/>
              <a:sym typeface="Times New Roman Bold"/>
            </a:endParaRPr>
          </a:p>
          <a:p>
            <a:pPr algn="l">
              <a:lnSpc>
                <a:spcPct val="100000"/>
              </a:lnSpc>
            </a:pPr>
            <a:endParaRPr lang="en-IN" dirty="0">
              <a:latin typeface="Times New Roman" panose="02020603050405020304" pitchFamily="18" charset="0"/>
              <a:cs typeface="Times New Roman" panose="02020603050405020304" pitchFamily="18" charset="0"/>
            </a:endParaRPr>
          </a:p>
          <a:p>
            <a:pPr algn="l">
              <a:lnSpc>
                <a:spcPct val="1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01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FDD7-9E33-69DD-DF67-66AEAC588D97}"/>
              </a:ext>
            </a:extLst>
          </p:cNvPr>
          <p:cNvSpPr>
            <a:spLocks noGrp="1"/>
          </p:cNvSpPr>
          <p:nvPr>
            <p:ph type="ctrTitle"/>
          </p:nvPr>
        </p:nvSpPr>
        <p:spPr>
          <a:xfrm>
            <a:off x="1524000" y="544011"/>
            <a:ext cx="9144000" cy="902826"/>
          </a:xfrm>
        </p:spPr>
        <p:txBody>
          <a:bodyPr>
            <a:noAutofit/>
          </a:bodyPr>
          <a:lstStyle/>
          <a:p>
            <a: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PROPOSED SYSTEM</a:t>
            </a:r>
            <a:b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b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1951080-9617-FF8A-FBB4-27F7D383391D}"/>
              </a:ext>
            </a:extLst>
          </p:cNvPr>
          <p:cNvSpPr>
            <a:spLocks noGrp="1"/>
          </p:cNvSpPr>
          <p:nvPr>
            <p:ph type="subTitle" idx="1"/>
          </p:nvPr>
        </p:nvSpPr>
        <p:spPr>
          <a:xfrm>
            <a:off x="1099595" y="1539433"/>
            <a:ext cx="10116273" cy="4196204"/>
          </a:xfrm>
        </p:spPr>
        <p:txBody>
          <a:bodyPr>
            <a:noAutofit/>
          </a:bodyPr>
          <a:lstStyle/>
          <a:p>
            <a:pPr algn="l">
              <a:lnSpc>
                <a:spcPct val="100000"/>
              </a:lnSpc>
            </a:pPr>
            <a:r>
              <a:rPr lang="en-US" dirty="0">
                <a:latin typeface="Times New Roman" panose="02020603050405020304" pitchFamily="18" charset="0"/>
                <a:cs typeface="Times New Roman" panose="02020603050405020304" pitchFamily="18" charset="0"/>
              </a:rPr>
              <a:t>The proposed system comprises two main user roles: clients and freelancers. Clients can post job opportunities, while freelancers can search for jobs and submit applications. The website features:</a:t>
            </a:r>
          </a:p>
          <a:p>
            <a:pPr algn="l">
              <a:lnSpc>
                <a:spcPct val="100000"/>
              </a:lnSpc>
            </a:pPr>
            <a:r>
              <a:rPr lang="en-US" dirty="0">
                <a:latin typeface="Times New Roman" panose="02020603050405020304" pitchFamily="18" charset="0"/>
                <a:cs typeface="Times New Roman" panose="02020603050405020304" pitchFamily="18" charset="0"/>
              </a:rPr>
              <a:t>Find Jobs: A search bar for job listings, allowing filtering by categories such as writing, programming, and design to showcase their skills.</a:t>
            </a:r>
          </a:p>
          <a:p>
            <a:pPr algn="l">
              <a:lnSpc>
                <a:spcPct val="100000"/>
              </a:lnSpc>
            </a:pPr>
            <a:r>
              <a:rPr lang="en-US" dirty="0">
                <a:latin typeface="Times New Roman" panose="02020603050405020304" pitchFamily="18" charset="0"/>
                <a:cs typeface="Times New Roman" panose="02020603050405020304" pitchFamily="18" charset="0"/>
              </a:rPr>
              <a:t>Find Freelancers: A section where clients can browse and hire freelancers.</a:t>
            </a:r>
          </a:p>
          <a:p>
            <a:pPr algn="l">
              <a:lnSpc>
                <a:spcPct val="100000"/>
              </a:lnSpc>
            </a:pPr>
            <a:r>
              <a:rPr lang="en-US" dirty="0">
                <a:latin typeface="Times New Roman" panose="02020603050405020304" pitchFamily="18" charset="0"/>
                <a:cs typeface="Times New Roman" panose="02020603050405020304" pitchFamily="18" charset="0"/>
              </a:rPr>
              <a:t>Profile Management: Authorized users can view and edit their profiles, as well as log out.</a:t>
            </a:r>
            <a:endParaRPr lang="en-US" b="1" dirty="0">
              <a:solidFill>
                <a:srgbClr val="000000"/>
              </a:solidFill>
              <a:latin typeface="Times New Roman" panose="02020603050405020304" pitchFamily="18" charset="0"/>
              <a:ea typeface="Times New Roman Bold"/>
              <a:cs typeface="Times New Roman" panose="02020603050405020304" pitchFamily="18" charset="0"/>
              <a:sym typeface="Times New Roman Bold"/>
            </a:endParaRPr>
          </a:p>
          <a:p>
            <a:pPr>
              <a:lnSpc>
                <a:spcPct val="1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64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5EEA-0FEA-8330-8F00-E1E92B427A1F}"/>
              </a:ext>
            </a:extLst>
          </p:cNvPr>
          <p:cNvSpPr>
            <a:spLocks noGrp="1"/>
          </p:cNvSpPr>
          <p:nvPr>
            <p:ph type="ctrTitle"/>
          </p:nvPr>
        </p:nvSpPr>
        <p:spPr>
          <a:xfrm>
            <a:off x="1524000" y="1122363"/>
            <a:ext cx="9144000" cy="718012"/>
          </a:xfrm>
        </p:spPr>
        <p:txBody>
          <a:bodyPr>
            <a:normAutofit fontScale="90000"/>
          </a:bodyPr>
          <a:lstStyle/>
          <a:p>
            <a: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ARCHITECTURE DIAGRAM</a:t>
            </a:r>
            <a:b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b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944144-C105-C61C-FDF3-B97034C144CC}"/>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9C000D0F-EC6D-1595-C2D5-20415DF61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04" y="1840375"/>
            <a:ext cx="10938077" cy="3733800"/>
          </a:xfrm>
          <a:prstGeom prst="rect">
            <a:avLst/>
          </a:prstGeom>
        </p:spPr>
      </p:pic>
    </p:spTree>
    <p:extLst>
      <p:ext uri="{BB962C8B-B14F-4D97-AF65-F5344CB8AC3E}">
        <p14:creationId xmlns:p14="http://schemas.microsoft.com/office/powerpoint/2010/main" val="1249727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2C0D-411E-E8DC-F042-F2029851CC2F}"/>
              </a:ext>
            </a:extLst>
          </p:cNvPr>
          <p:cNvSpPr>
            <a:spLocks noGrp="1"/>
          </p:cNvSpPr>
          <p:nvPr>
            <p:ph type="ctrTitle"/>
          </p:nvPr>
        </p:nvSpPr>
        <p:spPr>
          <a:xfrm>
            <a:off x="1442977" y="543628"/>
            <a:ext cx="9144000" cy="764310"/>
          </a:xfrm>
        </p:spPr>
        <p:txBody>
          <a:bodyPr>
            <a:normAutofit/>
          </a:bodyPr>
          <a:lstStyle/>
          <a:p>
            <a:r>
              <a:rPr lang="en-IN" sz="3200" b="1" dirty="0">
                <a:latin typeface="Times New Roman" panose="02020603050405020304" pitchFamily="18" charset="0"/>
                <a:cs typeface="Times New Roman" panose="02020603050405020304" pitchFamily="18" charset="0"/>
              </a:rPr>
              <a:t>TECHNICAL ARCHITECTURE</a:t>
            </a:r>
          </a:p>
        </p:txBody>
      </p:sp>
      <p:sp>
        <p:nvSpPr>
          <p:cNvPr id="6" name="AutoShape 6">
            <a:extLst>
              <a:ext uri="{FF2B5EF4-FFF2-40B4-BE49-F238E27FC236}">
                <a16:creationId xmlns:a16="http://schemas.microsoft.com/office/drawing/2014/main" id="{ADE7C72C-7F5F-C51F-24C4-1C0D65D8E4B4}"/>
              </a:ext>
            </a:extLst>
          </p:cNvPr>
          <p:cNvSpPr>
            <a:spLocks noGrp="1" noChangeAspect="1" noChangeArrowheads="1"/>
          </p:cNvSpPr>
          <p:nvPr>
            <p:ph type="subTitle" idx="1"/>
          </p:nvPr>
        </p:nvSpPr>
        <p:spPr bwMode="auto">
          <a:xfrm>
            <a:off x="1524000" y="2060575"/>
            <a:ext cx="9144000" cy="319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895C2F74-A7F9-7EC2-45F2-B28D1C8A6E14}"/>
              </a:ext>
            </a:extLst>
          </p:cNvPr>
          <p:cNvPicPr>
            <a:picLocks noChangeAspect="1"/>
          </p:cNvPicPr>
          <p:nvPr/>
        </p:nvPicPr>
        <p:blipFill>
          <a:blip r:embed="rId2">
            <a:extLst>
              <a:ext uri="{28A0092B-C50C-407E-A947-70E740481C1C}">
                <a14:useLocalDpi xmlns:a14="http://schemas.microsoft.com/office/drawing/2010/main" val="0"/>
              </a:ext>
            </a:extLst>
          </a:blip>
          <a:srcRect t="17730"/>
          <a:stretch/>
        </p:blipFill>
        <p:spPr>
          <a:xfrm>
            <a:off x="994901" y="1966307"/>
            <a:ext cx="10202198" cy="3567227"/>
          </a:xfrm>
          <a:prstGeom prst="rect">
            <a:avLst/>
          </a:prstGeom>
        </p:spPr>
      </p:pic>
    </p:spTree>
    <p:extLst>
      <p:ext uri="{BB962C8B-B14F-4D97-AF65-F5344CB8AC3E}">
        <p14:creationId xmlns:p14="http://schemas.microsoft.com/office/powerpoint/2010/main" val="219752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88EDE-A72E-20B8-BD97-1E6160601BCF}"/>
              </a:ext>
            </a:extLst>
          </p:cNvPr>
          <p:cNvSpPr>
            <a:spLocks noGrp="1"/>
          </p:cNvSpPr>
          <p:nvPr>
            <p:ph type="ctrTitle"/>
          </p:nvPr>
        </p:nvSpPr>
        <p:spPr>
          <a:xfrm>
            <a:off x="1524000" y="347241"/>
            <a:ext cx="9144000" cy="833377"/>
          </a:xfrm>
        </p:spPr>
        <p:txBody>
          <a:bodyPr>
            <a:normAutofit/>
          </a:bodyPr>
          <a:lstStyle/>
          <a:p>
            <a:r>
              <a:rPr lang="en-IN" sz="3200" b="1" dirty="0">
                <a:latin typeface="Times New Roman" panose="02020603050405020304" pitchFamily="18" charset="0"/>
                <a:cs typeface="Times New Roman" panose="02020603050405020304" pitchFamily="18" charset="0"/>
              </a:rPr>
              <a:t>FRONT-END DEVELOPMENT</a:t>
            </a:r>
          </a:p>
        </p:txBody>
      </p:sp>
      <p:sp>
        <p:nvSpPr>
          <p:cNvPr id="3" name="Subtitle 2">
            <a:extLst>
              <a:ext uri="{FF2B5EF4-FFF2-40B4-BE49-F238E27FC236}">
                <a16:creationId xmlns:a16="http://schemas.microsoft.com/office/drawing/2014/main" id="{ACCD8F46-7200-B053-A105-6005B41DFDE6}"/>
              </a:ext>
            </a:extLst>
          </p:cNvPr>
          <p:cNvSpPr>
            <a:spLocks noGrp="1"/>
          </p:cNvSpPr>
          <p:nvPr>
            <p:ph type="subTitle" idx="1"/>
          </p:nvPr>
        </p:nvSpPr>
        <p:spPr>
          <a:xfrm>
            <a:off x="972273" y="1365812"/>
            <a:ext cx="10301469" cy="5370654"/>
          </a:xfrm>
        </p:spPr>
        <p:txBody>
          <a:bodyPr>
            <a:noAutofit/>
          </a:bodyPr>
          <a:lstStyle/>
          <a:p>
            <a:pPr algn="l">
              <a:lnSpc>
                <a:spcPct val="100000"/>
              </a:lnSpc>
            </a:pPr>
            <a:r>
              <a:rPr lang="en-US" sz="2200" dirty="0">
                <a:latin typeface="Times New Roman" panose="02020603050405020304" pitchFamily="18" charset="0"/>
                <a:cs typeface="Times New Roman" panose="02020603050405020304" pitchFamily="18" charset="0"/>
              </a:rPr>
              <a:t>The front-end of </a:t>
            </a:r>
            <a:r>
              <a:rPr lang="en-US" sz="2200" dirty="0" err="1">
                <a:latin typeface="Times New Roman" panose="02020603050405020304" pitchFamily="18" charset="0"/>
                <a:cs typeface="Times New Roman" panose="02020603050405020304" pitchFamily="18" charset="0"/>
              </a:rPr>
              <a:t>Freelansters</a:t>
            </a:r>
            <a:r>
              <a:rPr lang="en-US" sz="2200" dirty="0">
                <a:latin typeface="Times New Roman" panose="02020603050405020304" pitchFamily="18" charset="0"/>
                <a:cs typeface="Times New Roman" panose="02020603050405020304" pitchFamily="18" charset="0"/>
              </a:rPr>
              <a:t> is developed using HTML, CSS, JavaScript and React, ensuring a dynamic and responsive user experience. Key features include:</a:t>
            </a:r>
          </a:p>
          <a:p>
            <a:pPr algn="l">
              <a:lnSpc>
                <a:spcPct val="100000"/>
              </a:lnSpc>
            </a:pPr>
            <a:r>
              <a:rPr lang="en-US" sz="2200" dirty="0">
                <a:latin typeface="Times New Roman" panose="02020603050405020304" pitchFamily="18" charset="0"/>
                <a:cs typeface="Times New Roman" panose="02020603050405020304" pitchFamily="18" charset="0"/>
              </a:rPr>
              <a:t>UI React: Utilizes React components for building a modular and maintainable user interface, enhancing performance through efficient rendering.</a:t>
            </a:r>
          </a:p>
          <a:p>
            <a:pPr algn="l">
              <a:lnSpc>
                <a:spcPct val="100000"/>
              </a:lnSpc>
            </a:pPr>
            <a:r>
              <a:rPr lang="en-US" sz="2200" dirty="0">
                <a:latin typeface="Times New Roman" panose="02020603050405020304" pitchFamily="18" charset="0"/>
                <a:cs typeface="Times New Roman" panose="02020603050405020304" pitchFamily="18" charset="0"/>
              </a:rPr>
              <a:t>Responsive Design: Ensures the website is accessible and visually appealing across various devices.</a:t>
            </a:r>
          </a:p>
          <a:p>
            <a:pPr algn="l">
              <a:lnSpc>
                <a:spcPct val="100000"/>
              </a:lnSpc>
            </a:pPr>
            <a:r>
              <a:rPr lang="en-US" sz="2200" dirty="0">
                <a:latin typeface="Times New Roman" panose="02020603050405020304" pitchFamily="18" charset="0"/>
                <a:cs typeface="Times New Roman" panose="02020603050405020304" pitchFamily="18" charset="0"/>
              </a:rPr>
              <a:t>Navigation Bar: Provides easy access to different sections (Home, Find Jobs, Find Freelancers, About Us).</a:t>
            </a:r>
          </a:p>
          <a:p>
            <a:pPr algn="l">
              <a:lnSpc>
                <a:spcPct val="100000"/>
              </a:lnSpc>
            </a:pPr>
            <a:r>
              <a:rPr lang="en-US" sz="2200" dirty="0">
                <a:latin typeface="Times New Roman" panose="02020603050405020304" pitchFamily="18" charset="0"/>
                <a:cs typeface="Times New Roman" panose="02020603050405020304" pitchFamily="18" charset="0"/>
              </a:rPr>
              <a:t>Job Listings: Display of job details, including descriptions and an option to apply for jobs.</a:t>
            </a:r>
          </a:p>
          <a:p>
            <a:pPr algn="l">
              <a:lnSpc>
                <a:spcPct val="100000"/>
              </a:lnSpc>
            </a:pPr>
            <a:r>
              <a:rPr lang="en-US" sz="2200" dirty="0">
                <a:latin typeface="Times New Roman" panose="02020603050405020304" pitchFamily="18" charset="0"/>
                <a:cs typeface="Times New Roman" panose="02020603050405020304" pitchFamily="18" charset="0"/>
              </a:rPr>
              <a:t>Socket ID Integration: Implements real-time communication features, allowing users to receive instant notifications about job postings and application statuses.</a:t>
            </a:r>
          </a:p>
          <a:p>
            <a:pPr algn="l">
              <a:lnSpc>
                <a:spcPct val="100000"/>
              </a:lnSpc>
            </a:pPr>
            <a:r>
              <a:rPr lang="en-US" sz="2200" dirty="0">
                <a:latin typeface="Times New Roman" panose="02020603050405020304" pitchFamily="18" charset="0"/>
                <a:cs typeface="Times New Roman" panose="02020603050405020304" pitchFamily="18" charset="0"/>
              </a:rPr>
              <a:t>Filtering Options: Users can filter job postings based on categories like writing, programming, and design.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991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2A6F-9E89-514E-8E60-0AF0A4C1D26B}"/>
              </a:ext>
            </a:extLst>
          </p:cNvPr>
          <p:cNvSpPr>
            <a:spLocks noGrp="1"/>
          </p:cNvSpPr>
          <p:nvPr>
            <p:ph type="ctrTitle"/>
          </p:nvPr>
        </p:nvSpPr>
        <p:spPr>
          <a:xfrm>
            <a:off x="1524000" y="798272"/>
            <a:ext cx="9144000" cy="718012"/>
          </a:xfrm>
        </p:spPr>
        <p:txBody>
          <a:bodyPr>
            <a:normAutofit/>
          </a:bodyPr>
          <a:lstStyle/>
          <a:p>
            <a:r>
              <a:rPr lang="en-IN" sz="3200" b="1" dirty="0">
                <a:latin typeface="Times New Roman" panose="02020603050405020304" pitchFamily="18" charset="0"/>
                <a:cs typeface="Times New Roman" panose="02020603050405020304" pitchFamily="18" charset="0"/>
              </a:rPr>
              <a:t>BACK-END DEVELOPMENT</a:t>
            </a:r>
          </a:p>
        </p:txBody>
      </p:sp>
      <p:sp>
        <p:nvSpPr>
          <p:cNvPr id="3" name="Subtitle 2">
            <a:extLst>
              <a:ext uri="{FF2B5EF4-FFF2-40B4-BE49-F238E27FC236}">
                <a16:creationId xmlns:a16="http://schemas.microsoft.com/office/drawing/2014/main" id="{F0B7F328-1B0A-B484-F754-CA6443C7410D}"/>
              </a:ext>
            </a:extLst>
          </p:cNvPr>
          <p:cNvSpPr>
            <a:spLocks noGrp="1"/>
          </p:cNvSpPr>
          <p:nvPr>
            <p:ph type="subTitle" idx="1"/>
          </p:nvPr>
        </p:nvSpPr>
        <p:spPr>
          <a:xfrm>
            <a:off x="1524000" y="2095018"/>
            <a:ext cx="9144000" cy="3093334"/>
          </a:xfrm>
        </p:spPr>
        <p:txBody>
          <a:bodyPr>
            <a:noAutofit/>
          </a:bodyPr>
          <a:lstStyle/>
          <a:p>
            <a:pPr algn="l"/>
            <a:r>
              <a:rPr lang="en-US" dirty="0">
                <a:latin typeface="Times New Roman" panose="02020603050405020304" pitchFamily="18" charset="0"/>
                <a:cs typeface="Times New Roman" panose="02020603050405020304" pitchFamily="18" charset="0"/>
              </a:rPr>
              <a:t>The back-end of </a:t>
            </a:r>
            <a:r>
              <a:rPr lang="en-US" dirty="0" err="1">
                <a:latin typeface="Times New Roman" panose="02020603050405020304" pitchFamily="18" charset="0"/>
                <a:cs typeface="Times New Roman" panose="02020603050405020304" pitchFamily="18" charset="0"/>
              </a:rPr>
              <a:t>Freelansters</a:t>
            </a:r>
            <a:r>
              <a:rPr lang="en-US" dirty="0">
                <a:latin typeface="Times New Roman" panose="02020603050405020304" pitchFamily="18" charset="0"/>
                <a:cs typeface="Times New Roman" panose="02020603050405020304" pitchFamily="18" charset="0"/>
              </a:rPr>
              <a:t> is developed using Node.js, Express.js and connects to a database (MongoDB) for data storage. Important functionalities include:</a:t>
            </a:r>
          </a:p>
          <a:p>
            <a:pPr algn="l"/>
            <a:r>
              <a:rPr lang="en-US" dirty="0">
                <a:latin typeface="Times New Roman" panose="02020603050405020304" pitchFamily="18" charset="0"/>
                <a:cs typeface="Times New Roman" panose="02020603050405020304" pitchFamily="18" charset="0"/>
              </a:rPr>
              <a:t>User Authentication: Ensures that only authorized users can access specific features.</a:t>
            </a:r>
          </a:p>
          <a:p>
            <a:pPr algn="l"/>
            <a:r>
              <a:rPr lang="en-US" dirty="0">
                <a:latin typeface="Times New Roman" panose="02020603050405020304" pitchFamily="18" charset="0"/>
                <a:cs typeface="Times New Roman" panose="02020603050405020304" pitchFamily="18" charset="0"/>
              </a:rPr>
              <a:t>Job Posting Management: Allows clients to create, edit, and delete job postings.</a:t>
            </a:r>
          </a:p>
          <a:p>
            <a:pPr algn="l"/>
            <a:r>
              <a:rPr lang="en-US" dirty="0">
                <a:latin typeface="Times New Roman" panose="02020603050405020304" pitchFamily="18" charset="0"/>
                <a:cs typeface="Times New Roman" panose="02020603050405020304" pitchFamily="18" charset="0"/>
              </a:rPr>
              <a:t>Application Handling: Manages freelancer applications for posted jobs.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78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8FF8-5B76-5B6E-5447-B529CA3F09C8}"/>
              </a:ext>
            </a:extLst>
          </p:cNvPr>
          <p:cNvSpPr>
            <a:spLocks noGrp="1"/>
          </p:cNvSpPr>
          <p:nvPr>
            <p:ph type="ctrTitle"/>
          </p:nvPr>
        </p:nvSpPr>
        <p:spPr>
          <a:xfrm>
            <a:off x="1524000" y="1122363"/>
            <a:ext cx="9144000" cy="602265"/>
          </a:xfrm>
        </p:spPr>
        <p:txBody>
          <a:bodyPr>
            <a:normAutofit/>
          </a:bodyPr>
          <a:lstStyle/>
          <a:p>
            <a:r>
              <a:rPr lang="en-IN" sz="3200" b="1" dirty="0">
                <a:latin typeface="Times New Roman" panose="02020603050405020304" pitchFamily="18" charset="0"/>
                <a:cs typeface="Times New Roman" panose="02020603050405020304" pitchFamily="18" charset="0"/>
              </a:rPr>
              <a:t>INTEGRATION</a:t>
            </a:r>
          </a:p>
        </p:txBody>
      </p:sp>
      <p:sp>
        <p:nvSpPr>
          <p:cNvPr id="3" name="Subtitle 2">
            <a:extLst>
              <a:ext uri="{FF2B5EF4-FFF2-40B4-BE49-F238E27FC236}">
                <a16:creationId xmlns:a16="http://schemas.microsoft.com/office/drawing/2014/main" id="{4F820E82-D152-24C0-60CF-E0C1A99E56B6}"/>
              </a:ext>
            </a:extLst>
          </p:cNvPr>
          <p:cNvSpPr>
            <a:spLocks noGrp="1"/>
          </p:cNvSpPr>
          <p:nvPr>
            <p:ph type="subTitle" idx="1"/>
          </p:nvPr>
        </p:nvSpPr>
        <p:spPr>
          <a:xfrm>
            <a:off x="1273215" y="2164466"/>
            <a:ext cx="9549114" cy="3093334"/>
          </a:xfrm>
        </p:spPr>
        <p:txBody>
          <a:bodyPr>
            <a:noAutofit/>
          </a:bodyPr>
          <a:lstStyle/>
          <a:p>
            <a:pPr algn="l">
              <a:lnSpc>
                <a:spcPct val="100000"/>
              </a:lnSpc>
            </a:pPr>
            <a:r>
              <a:rPr lang="en-US" dirty="0">
                <a:latin typeface="Times New Roman" panose="02020603050405020304" pitchFamily="18" charset="0"/>
                <a:cs typeface="Times New Roman" panose="02020603050405020304" pitchFamily="18" charset="0"/>
              </a:rPr>
              <a:t>The integration of front-end and back-end involves :</a:t>
            </a:r>
          </a:p>
          <a:p>
            <a:pPr algn="l">
              <a:lnSpc>
                <a:spcPct val="100000"/>
              </a:lnSpc>
            </a:pPr>
            <a:r>
              <a:rPr lang="en-US" dirty="0">
                <a:latin typeface="Times New Roman" panose="02020603050405020304" pitchFamily="18" charset="0"/>
                <a:cs typeface="Times New Roman" panose="02020603050405020304" pitchFamily="18" charset="0"/>
              </a:rPr>
              <a:t>API Development: Creating RESTful APIs for seamless communication between the front-end and back-end.</a:t>
            </a:r>
          </a:p>
          <a:p>
            <a:pPr algn="l">
              <a:lnSpc>
                <a:spcPct val="100000"/>
              </a:lnSpc>
            </a:pPr>
            <a:r>
              <a:rPr lang="en-US" dirty="0">
                <a:latin typeface="Times New Roman" panose="02020603050405020304" pitchFamily="18" charset="0"/>
                <a:cs typeface="Times New Roman" panose="02020603050405020304" pitchFamily="18" charset="0"/>
              </a:rPr>
              <a:t>Data Flow: Ensuring data is retrieved and sent correctly between the database and user interface.</a:t>
            </a:r>
          </a:p>
          <a:p>
            <a:pPr algn="l">
              <a:lnSpc>
                <a:spcPct val="100000"/>
              </a:lnSpc>
            </a:pPr>
            <a:r>
              <a:rPr lang="en-US" dirty="0">
                <a:latin typeface="Times New Roman" panose="02020603050405020304" pitchFamily="18" charset="0"/>
                <a:cs typeface="Times New Roman" panose="02020603050405020304" pitchFamily="18" charset="0"/>
              </a:rPr>
              <a:t>User Experience: Providing a smooth and interactive experience for users throughout their journey on the platform.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011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627</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Canva Sans Bold</vt:lpstr>
      <vt:lpstr>Times New Roman</vt:lpstr>
      <vt:lpstr>Times New Roman Bold</vt:lpstr>
      <vt:lpstr>Office Theme</vt:lpstr>
      <vt:lpstr>PROJECT TITLE </vt:lpstr>
      <vt:lpstr>ABSTRACT</vt:lpstr>
      <vt:lpstr>INTRODUCTION </vt:lpstr>
      <vt:lpstr>PROPOSED SYSTEM </vt:lpstr>
      <vt:lpstr>ARCHITECTURE DIAGRAM </vt:lpstr>
      <vt:lpstr>TECHNICAL ARCHITECTURE</vt:lpstr>
      <vt:lpstr>FRONT-END DEVELOPMENT</vt:lpstr>
      <vt:lpstr>BACK-END DEVELOPMENT</vt:lpstr>
      <vt:lpstr>INTEGRATION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c:title>
  <dc:creator>Shruthi S</dc:creator>
  <cp:lastModifiedBy>Srinidhi V</cp:lastModifiedBy>
  <cp:revision>5</cp:revision>
  <dcterms:created xsi:type="dcterms:W3CDTF">2024-10-08T16:03:26Z</dcterms:created>
  <dcterms:modified xsi:type="dcterms:W3CDTF">2024-10-08T17:04:30Z</dcterms:modified>
</cp:coreProperties>
</file>