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7" d="100"/>
          <a:sy n="87" d="100"/>
        </p:scale>
        <p:origin x="133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477AC-9CAA-41E8-956C-E98C8CAE22A5}" type="datetimeFigureOut">
              <a:rPr lang="en-US" smtClean="0"/>
              <a:t>4/1/2024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E3E4-DA8F-4B26-A90F-9AC2FCAC243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AAE3E4-DA8F-4B26-A90F-9AC2FCAC243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AAE3E4-DA8F-4B26-A90F-9AC2FCAC243E}"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E74ED13-D9AC-4931-8183-F98B24FCCE4D}" type="datetimeFigureOut">
              <a:rPr lang="en-US" smtClean="0"/>
              <a:t>4/1/2024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10705A-F029-4651-AD64-787E4734EA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74ED13-D9AC-4931-8183-F98B24FCCE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74ED13-D9AC-4931-8183-F98B24FCCE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74ED13-D9AC-4931-8183-F98B24FCCE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E74ED13-D9AC-4931-8183-F98B24FCCE4D}"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10705A-F029-4651-AD64-787E4734EA8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74ED13-D9AC-4931-8183-F98B24FCCE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E74ED13-D9AC-4931-8183-F98B24FCCE4D}"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E74ED13-D9AC-4931-8183-F98B24FCCE4D}"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4ED13-D9AC-4931-8183-F98B24FCCE4D}"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E74ED13-D9AC-4931-8183-F98B24FCCE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10705A-F029-4651-AD64-787E4734EA8E}" type="slidenum">
              <a:rPr lang="en-US" smtClean="0"/>
              <a:t>‹#›</a:t>
            </a:fld>
            <a:endParaRPr 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E74ED13-D9AC-4931-8183-F98B24FCCE4D}"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10705A-F029-4651-AD64-787E4734EA8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E74ED13-D9AC-4931-8183-F98B24FCCE4D}" type="datetimeFigureOut">
              <a:rPr lang="en-US" smtClean="0"/>
              <a:t>4/1/2024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10705A-F029-4651-AD64-787E4734EA8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wipe di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7772400" cy="1470025"/>
          </a:xfrm>
        </p:spPr>
        <p:txBody>
          <a:bodyPr/>
          <a:lstStyle/>
          <a:p>
            <a:pPr algn="just"/>
            <a:r>
              <a:rPr lang="en-IN" dirty="0">
                <a:latin typeface="Times New Roman" pitchFamily="18" charset="0"/>
                <a:cs typeface="Times New Roman" pitchFamily="18" charset="0"/>
              </a:rPr>
              <a:t>       SRINIDHI. V</a:t>
            </a:r>
            <a:endParaRPr lang="en-US" dirty="0">
              <a:latin typeface="Times New Roman" pitchFamily="18" charset="0"/>
              <a:cs typeface="Times New Roman" pitchFamily="18"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642918"/>
            <a:ext cx="3000396"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RESULT</a:t>
            </a:r>
            <a:endParaRPr lang="en-US" sz="4000" b="1" dirty="0">
              <a:solidFill>
                <a:schemeClr val="tx2"/>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30176108-F97E-5789-A0B1-32C942131666}"/>
              </a:ext>
            </a:extLst>
          </p:cNvPr>
          <p:cNvSpPr txBox="1"/>
          <p:nvPr/>
        </p:nvSpPr>
        <p:spPr>
          <a:xfrm>
            <a:off x="1115616" y="598557"/>
            <a:ext cx="5747146" cy="646331"/>
          </a:xfrm>
          <a:prstGeom prst="rect">
            <a:avLst/>
          </a:prstGeom>
          <a:noFill/>
        </p:spPr>
        <p:txBody>
          <a:bodyPr wrap="square">
            <a:spAutoFit/>
          </a:bodyPr>
          <a:lstStyle/>
          <a:p>
            <a:endParaRPr lang="en-IN" dirty="0"/>
          </a:p>
          <a:p>
            <a:endParaRPr lang="en-IN" dirty="0"/>
          </a:p>
        </p:txBody>
      </p:sp>
      <p:sp>
        <p:nvSpPr>
          <p:cNvPr id="11" name="TextBox 10">
            <a:extLst>
              <a:ext uri="{FF2B5EF4-FFF2-40B4-BE49-F238E27FC236}">
                <a16:creationId xmlns:a16="http://schemas.microsoft.com/office/drawing/2014/main" id="{F13719C5-8E7A-3828-7F93-41DC6114B27F}"/>
              </a:ext>
            </a:extLst>
          </p:cNvPr>
          <p:cNvSpPr txBox="1"/>
          <p:nvPr/>
        </p:nvSpPr>
        <p:spPr>
          <a:xfrm>
            <a:off x="683568" y="598556"/>
            <a:ext cx="7560840" cy="4893647"/>
          </a:xfrm>
          <a:prstGeom prst="rect">
            <a:avLst/>
          </a:prstGeom>
          <a:noFill/>
        </p:spPr>
        <p:txBody>
          <a:bodyPr wrap="square">
            <a:spAutoFit/>
          </a:bodyPr>
          <a:lstStyle/>
          <a:p>
            <a:endParaRPr lang="en-IN" dirty="0"/>
          </a:p>
          <a:p>
            <a:endParaRPr lang="en-IN" dirty="0"/>
          </a:p>
          <a:p>
            <a:endParaRPr lang="en-IN" dirty="0"/>
          </a:p>
          <a:p>
            <a:endParaRPr lang="en-IN" dirty="0"/>
          </a:p>
          <a:p>
            <a:r>
              <a:rPr lang="en-US" sz="2000" dirty="0">
                <a:latin typeface="Times New Roman" panose="02020603050405020304" pitchFamily="18" charset="0"/>
                <a:cs typeface="Times New Roman" panose="02020603050405020304" pitchFamily="18" charset="0"/>
              </a:rPr>
              <a:t>Our project encompasses the training of a Transformer-based text generation model over 100 epochs with a learning rate of 0.001, resulting in a remarkable loss of 0.027 by the conclusion of the training process. Leveraging the advanced capabilities of Transformer architecture, our model successfully captures intricate linguistic patterns, enabling it to generate text that closely resembles the training data during inference. By implementing a streamlined training pipeline, we ensure efficient learning and optimization of model parameters, leading to superior text generation performance. Overall, our project demonstrates the effectiveness of Transformer-based approaches in natural language processing tasks, offering promising prospects for diverse applications in text generation and beyond.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500174"/>
            <a:ext cx="7858180" cy="1938992"/>
          </a:xfrm>
          <a:prstGeom prst="rect">
            <a:avLst/>
          </a:prstGeom>
          <a:noFill/>
        </p:spPr>
        <p:txBody>
          <a:bodyPr wrap="square" rtlCol="0">
            <a:spAutoFit/>
          </a:bodyPr>
          <a:lstStyle/>
          <a:p>
            <a:pPr algn="just"/>
            <a:r>
              <a:rPr lang="en-IN" sz="4000" dirty="0">
                <a:latin typeface="Times New Roman" pitchFamily="18" charset="0"/>
                <a:cs typeface="Times New Roman" pitchFamily="18" charset="0"/>
              </a:rPr>
              <a:t>                     </a:t>
            </a:r>
            <a:r>
              <a:rPr lang="en-IN" sz="4000" dirty="0">
                <a:solidFill>
                  <a:schemeClr val="tx2"/>
                </a:solidFill>
                <a:latin typeface="Times New Roman" pitchFamily="18" charset="0"/>
                <a:cs typeface="Times New Roman" pitchFamily="18" charset="0"/>
              </a:rPr>
              <a:t> </a:t>
            </a:r>
            <a:r>
              <a:rPr lang="en-IN" sz="4000" b="1" dirty="0">
                <a:solidFill>
                  <a:schemeClr val="tx2"/>
                </a:solidFill>
                <a:latin typeface="Times New Roman" pitchFamily="18" charset="0"/>
                <a:cs typeface="Times New Roman" pitchFamily="18" charset="0"/>
              </a:rPr>
              <a:t>TITLE: </a:t>
            </a:r>
          </a:p>
          <a:p>
            <a:endParaRPr lang="en-IN" sz="4000" dirty="0">
              <a:latin typeface="Times New Roman" pitchFamily="18" charset="0"/>
              <a:cs typeface="Times New Roman" pitchFamily="18" charset="0"/>
            </a:endParaRPr>
          </a:p>
          <a:p>
            <a:r>
              <a:rPr lang="en-IN" sz="4000" dirty="0">
                <a:solidFill>
                  <a:srgbClr val="0070C0"/>
                </a:solidFill>
                <a:latin typeface="Times New Roman" pitchFamily="18" charset="0"/>
                <a:cs typeface="Times New Roman" pitchFamily="18" charset="0"/>
              </a:rPr>
              <a:t>    </a:t>
            </a:r>
            <a:r>
              <a:rPr lang="en-IN" sz="2400" b="1" dirty="0">
                <a:solidFill>
                  <a:schemeClr val="tx2"/>
                </a:solidFill>
                <a:latin typeface="Times New Roman" pitchFamily="18" charset="0"/>
                <a:cs typeface="Times New Roman" pitchFamily="18" charset="0"/>
              </a:rPr>
              <a:t>TEXT GENERATION USING TRANSFORMERS</a:t>
            </a:r>
            <a:endParaRPr lang="en-US" sz="2400" b="1" dirty="0">
              <a:solidFill>
                <a:schemeClr val="tx2"/>
              </a:solidFill>
              <a:latin typeface="Times New Roman" pitchFamily="18" charset="0"/>
              <a:cs typeface="Times New Roman" pitchFamily="18" charset="0"/>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46" y="785794"/>
            <a:ext cx="10144196"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                            AGENDA</a:t>
            </a:r>
            <a:endParaRPr lang="en-US" sz="4000" b="1" dirty="0">
              <a:solidFill>
                <a:schemeClr val="tx2"/>
              </a:solidFill>
              <a:latin typeface="Times New Roman" pitchFamily="18" charset="0"/>
              <a:cs typeface="Times New Roman" pitchFamily="18" charset="0"/>
            </a:endParaRPr>
          </a:p>
        </p:txBody>
      </p:sp>
      <p:sp>
        <p:nvSpPr>
          <p:cNvPr id="4" name="TextBox 3"/>
          <p:cNvSpPr txBox="1"/>
          <p:nvPr/>
        </p:nvSpPr>
        <p:spPr>
          <a:xfrm>
            <a:off x="971600" y="1905506"/>
            <a:ext cx="5357850" cy="3046988"/>
          </a:xfrm>
          <a:prstGeom prst="rect">
            <a:avLst/>
          </a:prstGeom>
          <a:noFill/>
        </p:spPr>
        <p:txBody>
          <a:bodyPr wrap="square" rtlCol="0">
            <a:spAutoFit/>
          </a:bodyPr>
          <a:lstStyle/>
          <a:p>
            <a:pPr>
              <a:buFont typeface="Wingdings" pitchFamily="2" charset="2"/>
              <a:buChar char="v"/>
            </a:pPr>
            <a:endParaRPr lang="en-IN" sz="2400" dirty="0">
              <a:latin typeface="Times New Roman" pitchFamily="18" charset="0"/>
              <a:cs typeface="Times New Roman" pitchFamily="18" charset="0"/>
            </a:endParaRPr>
          </a:p>
          <a:p>
            <a:pPr>
              <a:buFont typeface="Wingdings" pitchFamily="2" charset="2"/>
              <a:buChar char="v"/>
            </a:pPr>
            <a:r>
              <a:rPr lang="en-IN" sz="2400" dirty="0">
                <a:latin typeface="Times New Roman" pitchFamily="18" charset="0"/>
                <a:cs typeface="Times New Roman" pitchFamily="18" charset="0"/>
              </a:rPr>
              <a:t>Problem Statement</a:t>
            </a:r>
          </a:p>
          <a:p>
            <a:pPr>
              <a:buFont typeface="Wingdings" pitchFamily="2" charset="2"/>
              <a:buChar char="v"/>
            </a:pPr>
            <a:r>
              <a:rPr lang="en-IN" sz="2400" dirty="0">
                <a:latin typeface="Times New Roman" pitchFamily="18" charset="0"/>
                <a:cs typeface="Times New Roman" pitchFamily="18" charset="0"/>
              </a:rPr>
              <a:t>Project Overview</a:t>
            </a:r>
          </a:p>
          <a:p>
            <a:pPr>
              <a:buFont typeface="Wingdings" pitchFamily="2" charset="2"/>
              <a:buChar char="v"/>
            </a:pPr>
            <a:r>
              <a:rPr lang="en-IN" sz="2400" dirty="0">
                <a:latin typeface="Times New Roman" pitchFamily="18" charset="0"/>
                <a:cs typeface="Times New Roman" pitchFamily="18" charset="0"/>
              </a:rPr>
              <a:t>End Users</a:t>
            </a:r>
          </a:p>
          <a:p>
            <a:pPr>
              <a:buFont typeface="Wingdings" pitchFamily="2" charset="2"/>
              <a:buChar char="v"/>
            </a:pPr>
            <a:r>
              <a:rPr lang="en-IN" sz="2400" dirty="0">
                <a:latin typeface="Times New Roman" pitchFamily="18" charset="0"/>
                <a:cs typeface="Times New Roman" pitchFamily="18" charset="0"/>
              </a:rPr>
              <a:t>Solution and Value Proposition</a:t>
            </a:r>
          </a:p>
          <a:p>
            <a:pPr>
              <a:buFont typeface="Wingdings" pitchFamily="2" charset="2"/>
              <a:buChar char="v"/>
            </a:pPr>
            <a:r>
              <a:rPr lang="en-IN" sz="2400" dirty="0">
                <a:latin typeface="Times New Roman" pitchFamily="18" charset="0"/>
                <a:cs typeface="Times New Roman" pitchFamily="18" charset="0"/>
              </a:rPr>
              <a:t>Unique Aspects</a:t>
            </a:r>
          </a:p>
          <a:p>
            <a:pPr>
              <a:buFont typeface="Wingdings" pitchFamily="2" charset="2"/>
              <a:buChar char="v"/>
            </a:pPr>
            <a:r>
              <a:rPr lang="en-IN" sz="2400" dirty="0">
                <a:latin typeface="Times New Roman" pitchFamily="18" charset="0"/>
                <a:cs typeface="Times New Roman" pitchFamily="18" charset="0"/>
              </a:rPr>
              <a:t>Modelling </a:t>
            </a:r>
          </a:p>
          <a:p>
            <a:pPr>
              <a:buFont typeface="Wingdings" pitchFamily="2" charset="2"/>
              <a:buChar char="v"/>
            </a:pPr>
            <a:r>
              <a:rPr lang="en-IN" sz="2400" dirty="0">
                <a:latin typeface="Times New Roman" pitchFamily="18" charset="0"/>
                <a:cs typeface="Times New Roman" pitchFamily="18" charset="0"/>
              </a:rPr>
              <a:t>Results </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1484784"/>
            <a:ext cx="7429552"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PROBLEM STATEMENT</a:t>
            </a:r>
            <a:endParaRPr lang="en-US" sz="4000" b="1" dirty="0">
              <a:solidFill>
                <a:schemeClr val="tx2"/>
              </a:solidFill>
              <a:latin typeface="Times New Roman" pitchFamily="18" charset="0"/>
              <a:cs typeface="Times New Roman" pitchFamily="18" charset="0"/>
            </a:endParaRPr>
          </a:p>
        </p:txBody>
      </p:sp>
      <p:sp>
        <p:nvSpPr>
          <p:cNvPr id="4" name="TextBox 3"/>
          <p:cNvSpPr txBox="1"/>
          <p:nvPr/>
        </p:nvSpPr>
        <p:spPr>
          <a:xfrm>
            <a:off x="251520" y="2708920"/>
            <a:ext cx="8286808" cy="3508653"/>
          </a:xfrm>
          <a:prstGeom prst="rect">
            <a:avLst/>
          </a:prstGeom>
          <a:noFill/>
        </p:spPr>
        <p:txBody>
          <a:bodyPr wrap="square" rtlCol="0">
            <a:spAutoFit/>
          </a:bodyPr>
          <a:lstStyle/>
          <a:p>
            <a:pPr algn="l">
              <a:buFont typeface="+mj-lt"/>
              <a:buAutoNum type="arabicPeriod"/>
            </a:pPr>
            <a:endParaRPr lang="en-IN" b="0" i="0" dirty="0">
              <a:solidFill>
                <a:srgbClr val="0D0D0D"/>
              </a:solidFill>
              <a:effectLst/>
              <a:latin typeface="Söhne"/>
            </a:endParaRPr>
          </a:p>
          <a:p>
            <a:pPr marL="285750" indent="-285750"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Traditional text generation models, such as LSTM, lack the capability to capture long-range dependencies in text. There's a need for more advanced models to generate coherent and contextually relevant text. </a:t>
            </a:r>
          </a:p>
          <a:p>
            <a:br>
              <a:rPr lang="en-IN" dirty="0"/>
            </a:br>
            <a:br>
              <a:rPr lang="en-IN" dirty="0"/>
            </a:br>
            <a:endParaRPr lang="en-IN" b="0" i="0" dirty="0">
              <a:effectLst/>
              <a:latin typeface="Söhne"/>
            </a:endParaRPr>
          </a:p>
          <a:p>
            <a:br>
              <a:rPr lang="en-US" sz="2400" dirty="0">
                <a:solidFill>
                  <a:schemeClr val="tx2"/>
                </a:solidFill>
                <a:latin typeface="Times New Roman" pitchFamily="18" charset="0"/>
                <a:cs typeface="Times New Roman" pitchFamily="18" charset="0"/>
              </a:rPr>
            </a:br>
            <a:endParaRPr lang="en-US" sz="2400" dirty="0">
              <a:solidFill>
                <a:schemeClr val="tx2"/>
              </a:solidFill>
              <a:latin typeface="Times New Roman" pitchFamily="18" charset="0"/>
              <a:cs typeface="Times New Roman" pitchFamily="18" charset="0"/>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714356"/>
            <a:ext cx="6429420"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PROJECT OVERVIEW</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1071538" y="1571612"/>
            <a:ext cx="7358114" cy="5262979"/>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Developed a seamless text generation pipeline using Transformer architecture in </a:t>
            </a:r>
            <a:r>
              <a:rPr lang="en-US" sz="2400" b="0" i="0" dirty="0" err="1">
                <a:effectLst/>
                <a:latin typeface="Times New Roman" panose="02020603050405020304" pitchFamily="18" charset="0"/>
                <a:cs typeface="Times New Roman" panose="02020603050405020304" pitchFamily="18" charset="0"/>
              </a:rPr>
              <a:t>PyTorch</a:t>
            </a:r>
            <a:r>
              <a:rPr lang="en-US" sz="2400" b="0" i="0" dirty="0">
                <a:effectLst/>
                <a:latin typeface="Times New Roman" panose="02020603050405020304" pitchFamily="18" charset="0"/>
                <a:cs typeface="Times New Roman" panose="02020603050405020304" pitchFamily="18" charset="0"/>
              </a:rPr>
              <a:t>, covering dataset preparation, model design, training, and inference.</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Leveraged Transformer's decoder-only model to effectively capture long-range dependencies in text, enhancing coherence and relevance in generated outputs.</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Implemented a straightforward training process with cross-entropy loss and Adam optimizer, achieving notable results after 100 epochs without excessive complexity.</a:t>
            </a:r>
          </a:p>
          <a:p>
            <a:pPr marL="342900" indent="-3429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Demonstrated the model's efficacy in generating text resembling training data, validating the effectiveness of the pipeline for natural language processing tasks.</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4" y="714356"/>
            <a:ext cx="3143272"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END USERS</a:t>
            </a:r>
            <a:endParaRPr lang="en-US" sz="4000" b="1" dirty="0">
              <a:solidFill>
                <a:schemeClr val="tx2"/>
              </a:solidFill>
              <a:latin typeface="Times New Roman" pitchFamily="18" charset="0"/>
              <a:cs typeface="Times New Roman" pitchFamily="18" charset="0"/>
            </a:endParaRPr>
          </a:p>
        </p:txBody>
      </p:sp>
      <p:sp>
        <p:nvSpPr>
          <p:cNvPr id="4" name="TextBox 3"/>
          <p:cNvSpPr txBox="1"/>
          <p:nvPr/>
        </p:nvSpPr>
        <p:spPr>
          <a:xfrm>
            <a:off x="1214414" y="1571612"/>
            <a:ext cx="6215106" cy="4154984"/>
          </a:xfrm>
          <a:prstGeom prst="rect">
            <a:avLst/>
          </a:prstGeom>
          <a:noFill/>
        </p:spPr>
        <p:txBody>
          <a:bodyPr wrap="square" rtlCol="0">
            <a:spAutoFit/>
          </a:bodyPr>
          <a:lstStyle/>
          <a:p>
            <a:pPr>
              <a:buFont typeface="Arial"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Researchers in natural language processing (NLP) .</a:t>
            </a:r>
          </a:p>
          <a:p>
            <a:pPr>
              <a:buFont typeface="Arial"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buFont typeface="Arial"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Developers looking to integrate state-of-the-art text generation models into their applications.</a:t>
            </a:r>
          </a:p>
          <a:p>
            <a:pPr>
              <a:buFont typeface="Arial" pitchFamily="34" charset="0"/>
              <a:buChar char="•"/>
            </a:pPr>
            <a:endParaRPr lang="en-US" sz="2400" i="0" dirty="0">
              <a:solidFill>
                <a:srgbClr val="0D0D0D"/>
              </a:solidFill>
              <a:effectLst/>
              <a:latin typeface="Times New Roman" panose="02020603050405020304" pitchFamily="18" charset="0"/>
              <a:cs typeface="Times New Roman" panose="02020603050405020304" pitchFamily="18" charset="0"/>
            </a:endParaRPr>
          </a:p>
          <a:p>
            <a:pPr>
              <a:buFont typeface="Arial"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Enthusiasts interested in experimenting with Transformer-based architectures for creative writing or linguistic exploration.</a:t>
            </a:r>
          </a:p>
          <a:p>
            <a:pPr>
              <a:buFont typeface="Arial"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buFont typeface="Arial"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Content Creators.</a:t>
            </a:r>
            <a:endParaRPr lang="en-US" sz="2400" dirty="0">
              <a:latin typeface="Times New Roman" panose="02020603050405020304" pitchFamily="18" charset="0"/>
              <a:cs typeface="Times New Roman" pitchFamily="18" charset="0"/>
            </a:endParaRP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620688"/>
            <a:ext cx="7500990" cy="1323439"/>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SOLUTION AND VALUE PROPOSITION</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1187624" y="2060848"/>
            <a:ext cx="6768752" cy="3046988"/>
          </a:xfrm>
          <a:prstGeom prst="rect">
            <a:avLst/>
          </a:prstGeom>
          <a:noFill/>
        </p:spPr>
        <p:txBody>
          <a:bodyPr wrap="square" rtlCol="0">
            <a:spAutoFit/>
          </a:bodyPr>
          <a:lstStyle/>
          <a:p>
            <a:pPr>
              <a:buFont typeface="Arial" pitchFamily="34" charset="0"/>
              <a:buChar char="•"/>
            </a:pPr>
            <a:r>
              <a:rPr lang="en-US" sz="2400" dirty="0">
                <a:latin typeface="Times New Roman" panose="02020603050405020304" pitchFamily="18" charset="0"/>
                <a:cs typeface="Times New Roman" panose="02020603050405020304" pitchFamily="18" charset="0"/>
              </a:rPr>
              <a:t>Our solution involves leveraging </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to implement a Transformer-based text generation model, which offers improved performance over traditional models by capturing long-range dependencies in text more effectively. </a:t>
            </a:r>
          </a:p>
          <a:p>
            <a:pPr>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itchFamily="34" charset="0"/>
              <a:buChar char="•"/>
            </a:pPr>
            <a:r>
              <a:rPr lang="en-US" sz="2400" dirty="0">
                <a:latin typeface="Times New Roman" panose="02020603050405020304" pitchFamily="18" charset="0"/>
                <a:cs typeface="Times New Roman" panose="02020603050405020304" pitchFamily="18" charset="0"/>
              </a:rPr>
              <a:t>The value proposition lies in providing a simple yet effective pipeline for text generation tasks.</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785794"/>
            <a:ext cx="5500726"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UNIQUE ASPECTS</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323528" y="1844824"/>
            <a:ext cx="8646848"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itchFamily="18" charset="0"/>
                <a:cs typeface="Times New Roman" pitchFamily="18" charset="0"/>
              </a:rPr>
              <a:t>Leveraging state-of-the-art Transformer architecture, renowned for its ability to capture intricate linguistic patterns and dependencies, to enhance the process of text generation. By utilizing Transformers, we can achieve superior performance in generating coherent and contextually relevant text compared to traditional methods.</a:t>
            </a:r>
          </a:p>
          <a:p>
            <a:pPr marL="342900" indent="-342900">
              <a:buFont typeface="Arial" panose="020B0604020202020204" pitchFamily="34" charset="0"/>
              <a:buChar char="•"/>
            </a:pPr>
            <a:endParaRPr lang="en-US" sz="2000" dirty="0">
              <a:latin typeface="Times New Roman" pitchFamily="18" charset="0"/>
              <a:cs typeface="Times New Roman" pitchFamily="18" charset="0"/>
            </a:endParaRPr>
          </a:p>
          <a:p>
            <a:pPr marL="342900" indent="-342900">
              <a:buFont typeface="Arial" panose="020B0604020202020204" pitchFamily="34" charset="0"/>
              <a:buChar char="•"/>
            </a:pPr>
            <a:r>
              <a:rPr lang="en-US" sz="2000" dirty="0">
                <a:latin typeface="Times New Roman" pitchFamily="18" charset="0"/>
                <a:cs typeface="Times New Roman" pitchFamily="18" charset="0"/>
              </a:rPr>
              <a:t>Our project entails the implementation of a simplified yet highly efficient training pipeline. By streamlining the training process, we ensure that the model learns effectively from the dataset while minimizing unnecessary complexity. This approach optimizes resource utilization and expedites the training phase.</a:t>
            </a:r>
          </a:p>
          <a:p>
            <a:pPr marL="342900" indent="-342900">
              <a:buFont typeface="Arial" panose="020B0604020202020204" pitchFamily="34" charset="0"/>
              <a:buChar char="•"/>
            </a:pPr>
            <a:endParaRPr lang="en-US" sz="2000" dirty="0">
              <a:latin typeface="Times New Roman" pitchFamily="18" charset="0"/>
              <a:cs typeface="Times New Roman" pitchFamily="18" charset="0"/>
            </a:endParaRPr>
          </a:p>
          <a:p>
            <a:pPr marL="342900" indent="-342900">
              <a:buFont typeface="Arial" panose="020B0604020202020204" pitchFamily="34" charset="0"/>
              <a:buChar char="•"/>
            </a:pPr>
            <a:r>
              <a:rPr lang="en-US" sz="2000" dirty="0">
                <a:latin typeface="Times New Roman" pitchFamily="18" charset="0"/>
                <a:cs typeface="Times New Roman" pitchFamily="18" charset="0"/>
              </a:rPr>
              <a:t>Through rigorous training and validation, our model demonstrates its proficiency in generating text that closely resembles the training data. These successful inference results serve as a testament to the effectiveness and accuracy of our text generation pipeline. </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714356"/>
            <a:ext cx="6929486" cy="707886"/>
          </a:xfrm>
          <a:prstGeom prst="rect">
            <a:avLst/>
          </a:prstGeom>
          <a:noFill/>
        </p:spPr>
        <p:txBody>
          <a:bodyPr wrap="square" rtlCol="0">
            <a:spAutoFit/>
          </a:bodyPr>
          <a:lstStyle/>
          <a:p>
            <a:r>
              <a:rPr lang="en-IN" sz="4000" b="1" dirty="0">
                <a:solidFill>
                  <a:schemeClr val="tx2"/>
                </a:solidFill>
                <a:latin typeface="Times New Roman" pitchFamily="18" charset="0"/>
                <a:cs typeface="Times New Roman" pitchFamily="18" charset="0"/>
              </a:rPr>
              <a:t>MODELLING APPROACH</a:t>
            </a:r>
            <a:endParaRPr lang="en-US" sz="4000" b="1" dirty="0">
              <a:solidFill>
                <a:schemeClr val="tx2"/>
              </a:solidFill>
              <a:latin typeface="Times New Roman" pitchFamily="18" charset="0"/>
              <a:cs typeface="Times New Roman" pitchFamily="18" charset="0"/>
            </a:endParaRPr>
          </a:p>
        </p:txBody>
      </p:sp>
      <p:sp>
        <p:nvSpPr>
          <p:cNvPr id="3" name="TextBox 2"/>
          <p:cNvSpPr txBox="1"/>
          <p:nvPr/>
        </p:nvSpPr>
        <p:spPr>
          <a:xfrm>
            <a:off x="500034" y="1500175"/>
            <a:ext cx="8358246" cy="4154984"/>
          </a:xfrm>
          <a:prstGeom prst="rect">
            <a:avLst/>
          </a:prstGeom>
          <a:noFill/>
        </p:spPr>
        <p:txBody>
          <a:bodyPr wrap="square" rtlCol="0">
            <a:spAutoFit/>
          </a:bodyPr>
          <a:lstStyle/>
          <a:p>
            <a:pPr marL="342900" indent="-342900"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Dataset Preparation: </a:t>
            </a:r>
            <a:r>
              <a:rPr lang="en-US" sz="2400" i="0" dirty="0">
                <a:solidFill>
                  <a:srgbClr val="0D0D0D"/>
                </a:solidFill>
                <a:effectLst/>
                <a:latin typeface="Times New Roman" panose="02020603050405020304" pitchFamily="18" charset="0"/>
                <a:cs typeface="Times New Roman" panose="02020603050405020304" pitchFamily="18" charset="0"/>
              </a:rPr>
              <a:t>Tokenizing text into words, creating vocabulary, and preparing sequences.</a:t>
            </a:r>
          </a:p>
          <a:p>
            <a:pPr marL="342900" indent="-342900" algn="l">
              <a:buFont typeface="Arial" panose="020B0604020202020204" pitchFamily="34" charset="0"/>
              <a:buChar char="•"/>
            </a:pPr>
            <a:endParaRPr lang="en-US" sz="240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Model Architecture: </a:t>
            </a:r>
            <a:r>
              <a:rPr lang="en-US" sz="2400" i="0" dirty="0">
                <a:solidFill>
                  <a:srgbClr val="0D0D0D"/>
                </a:solidFill>
                <a:effectLst/>
                <a:latin typeface="Times New Roman" panose="02020603050405020304" pitchFamily="18" charset="0"/>
                <a:cs typeface="Times New Roman" panose="02020603050405020304" pitchFamily="18" charset="0"/>
              </a:rPr>
              <a:t>Implementing a decoder-only Transformer model for autoregressive text generation.</a:t>
            </a:r>
          </a:p>
          <a:p>
            <a:pPr marL="342900" indent="-342900" algn="l">
              <a:buFont typeface="Arial" panose="020B0604020202020204" pitchFamily="34" charset="0"/>
              <a:buChar char="•"/>
            </a:pPr>
            <a:endParaRPr lang="en-US" sz="240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Training Process: </a:t>
            </a:r>
            <a:r>
              <a:rPr lang="en-US" sz="2400" i="0" dirty="0">
                <a:solidFill>
                  <a:srgbClr val="0D0D0D"/>
                </a:solidFill>
                <a:effectLst/>
                <a:latin typeface="Times New Roman" panose="02020603050405020304" pitchFamily="18" charset="0"/>
                <a:cs typeface="Times New Roman" panose="02020603050405020304" pitchFamily="18" charset="0"/>
              </a:rPr>
              <a:t>Training the model with cross-entropy loss and Adam optimizer, monitoring loss over epochs.</a:t>
            </a:r>
          </a:p>
          <a:p>
            <a:pPr marL="342900" indent="-342900" algn="l">
              <a:buFont typeface="Arial" panose="020B0604020202020204" pitchFamily="34" charset="0"/>
              <a:buChar char="•"/>
            </a:pPr>
            <a:endParaRPr lang="en-US" sz="240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Inference and Results: </a:t>
            </a:r>
            <a:r>
              <a:rPr lang="en-US" sz="2400" i="0" dirty="0">
                <a:solidFill>
                  <a:srgbClr val="0D0D0D"/>
                </a:solidFill>
                <a:effectLst/>
                <a:latin typeface="Times New Roman" panose="02020603050405020304" pitchFamily="18" charset="0"/>
                <a:cs typeface="Times New Roman" panose="02020603050405020304" pitchFamily="18" charset="0"/>
              </a:rPr>
              <a:t>Evaluating the trained model by generating text based on prompt sentences.</a:t>
            </a:r>
            <a:endParaRPr lang="en-US" sz="2400" dirty="0">
              <a:latin typeface="Times New Roman" panose="02020603050405020304" pitchFamily="18" charset="0"/>
              <a:cs typeface="Times New Roman" pitchFamily="18" charset="0"/>
            </a:endParaRPr>
          </a:p>
        </p:txBody>
      </p:sp>
    </p:spTree>
  </p:cSld>
  <p:clrMapOvr>
    <a:masterClrMapping/>
  </p:clrMapOvr>
  <p:transition>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240</TotalTime>
  <Words>566</Words>
  <Application>Microsoft Office PowerPoint</Application>
  <PresentationFormat>On-screen Show (4:3)</PresentationFormat>
  <Paragraphs>57</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Constantia</vt:lpstr>
      <vt:lpstr>Söhne</vt:lpstr>
      <vt:lpstr>Times New Roman</vt:lpstr>
      <vt:lpstr>Wingdings</vt:lpstr>
      <vt:lpstr>Wingdings 2</vt:lpstr>
      <vt:lpstr>Flow</vt:lpstr>
      <vt:lpstr>       SRINIDHI. 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Akshay Kumar</cp:lastModifiedBy>
  <cp:revision>13</cp:revision>
  <dcterms:created xsi:type="dcterms:W3CDTF">2024-03-29T15:11:40Z</dcterms:created>
  <dcterms:modified xsi:type="dcterms:W3CDTF">2024-04-01T12:39:33Z</dcterms:modified>
</cp:coreProperties>
</file>