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4" r:id="rId9"/>
    <p:sldId id="282" r:id="rId10"/>
    <p:sldId id="266" r:id="rId11"/>
    <p:sldId id="270" r:id="rId12"/>
    <p:sldId id="274" r:id="rId13"/>
    <p:sldId id="275" r:id="rId14"/>
    <p:sldId id="276" r:id="rId15"/>
    <p:sldId id="277" r:id="rId16"/>
    <p:sldId id="271" r:id="rId17"/>
    <p:sldId id="283" r:id="rId18"/>
    <p:sldId id="272" r:id="rId19"/>
    <p:sldId id="273"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8EB218-3D4F-4E18-8557-1FCD009B52D5}" v="11" dt="2024-11-23T07:03:26.281"/>
  </p1510:revLst>
</p1510:revInfo>
</file>

<file path=ppt/tableStyles.xml><?xml version="1.0" encoding="utf-8"?>
<a:tblStyleLst xmlns:a="http://schemas.openxmlformats.org/drawingml/2006/main" def="{706679FA-5794-442C-9555-1D8E03E9F9A9}">
  <a:tblStyle styleId="{706679FA-5794-442C-9555-1D8E03E9F9A9}"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E63C8B-EEB5-4124-ACD9-8112596D44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226" y="-28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Nidhi" userId="d421bdf6209d9540" providerId="LiveId" clId="{878EB218-3D4F-4E18-8557-1FCD009B52D5}"/>
    <pc:docChg chg="undo custSel addSld delSld modSld">
      <pc:chgData name="Sri Nidhi" userId="d421bdf6209d9540" providerId="LiveId" clId="{878EB218-3D4F-4E18-8557-1FCD009B52D5}" dt="2024-11-23T07:03:41.467" v="576" actId="9405"/>
      <pc:docMkLst>
        <pc:docMk/>
      </pc:docMkLst>
      <pc:sldChg chg="addSp delSp modSp add del mod">
        <pc:chgData name="Sri Nidhi" userId="d421bdf6209d9540" providerId="LiveId" clId="{878EB218-3D4F-4E18-8557-1FCD009B52D5}" dt="2024-11-23T07:03:41.467" v="576" actId="9405"/>
        <pc:sldMkLst>
          <pc:docMk/>
          <pc:sldMk cId="0" sldId="258"/>
        </pc:sldMkLst>
        <pc:spChg chg="add del mod">
          <ac:chgData name="Sri Nidhi" userId="d421bdf6209d9540" providerId="LiveId" clId="{878EB218-3D4F-4E18-8557-1FCD009B52D5}" dt="2024-11-23T07:01:12.374" v="565"/>
          <ac:spMkLst>
            <pc:docMk/>
            <pc:sldMk cId="0" sldId="258"/>
            <ac:spMk id="2" creationId="{D585B6F4-36A9-9B20-6DEC-FFF6DF61CEE0}"/>
          </ac:spMkLst>
        </pc:spChg>
        <pc:spChg chg="add del">
          <ac:chgData name="Sri Nidhi" userId="d421bdf6209d9540" providerId="LiveId" clId="{878EB218-3D4F-4E18-8557-1FCD009B52D5}" dt="2024-11-23T06:59:48.406" v="561" actId="11529"/>
          <ac:spMkLst>
            <pc:docMk/>
            <pc:sldMk cId="0" sldId="258"/>
            <ac:spMk id="3" creationId="{825389EB-E826-7866-C005-EF6946BE2B47}"/>
          </ac:spMkLst>
        </pc:spChg>
        <pc:spChg chg="add mod">
          <ac:chgData name="Sri Nidhi" userId="d421bdf6209d9540" providerId="LiveId" clId="{878EB218-3D4F-4E18-8557-1FCD009B52D5}" dt="2024-11-23T07:03:26.281" v="574"/>
          <ac:spMkLst>
            <pc:docMk/>
            <pc:sldMk cId="0" sldId="258"/>
            <ac:spMk id="8" creationId="{72789348-3523-B2CB-210A-899A4474CE9C}"/>
          </ac:spMkLst>
        </pc:spChg>
        <pc:spChg chg="mod">
          <ac:chgData name="Sri Nidhi" userId="d421bdf6209d9540" providerId="LiveId" clId="{878EB218-3D4F-4E18-8557-1FCD009B52D5}" dt="2024-11-23T06:58:58.145" v="557"/>
          <ac:spMkLst>
            <pc:docMk/>
            <pc:sldMk cId="0" sldId="258"/>
            <ac:spMk id="70" creationId="{00000000-0000-0000-0000-000000000000}"/>
          </ac:spMkLst>
        </pc:spChg>
        <pc:picChg chg="add del mod">
          <ac:chgData name="Sri Nidhi" userId="d421bdf6209d9540" providerId="LiveId" clId="{878EB218-3D4F-4E18-8557-1FCD009B52D5}" dt="2024-11-23T07:01:18.762" v="567" actId="478"/>
          <ac:picMkLst>
            <pc:docMk/>
            <pc:sldMk cId="0" sldId="258"/>
            <ac:picMk id="4" creationId="{00000000-0000-0000-0000-000000000000}"/>
          </ac:picMkLst>
        </pc:picChg>
        <pc:picChg chg="add mod">
          <ac:chgData name="Sri Nidhi" userId="d421bdf6209d9540" providerId="LiveId" clId="{878EB218-3D4F-4E18-8557-1FCD009B52D5}" dt="2024-11-23T07:02:12.476" v="571" actId="14100"/>
          <ac:picMkLst>
            <pc:docMk/>
            <pc:sldMk cId="0" sldId="258"/>
            <ac:picMk id="5" creationId="{B39F6C9F-9F2E-9C1F-F18F-2596B88B4A54}"/>
          </ac:picMkLst>
        </pc:picChg>
        <pc:picChg chg="add del mod">
          <ac:chgData name="Sri Nidhi" userId="d421bdf6209d9540" providerId="LiveId" clId="{878EB218-3D4F-4E18-8557-1FCD009B52D5}" dt="2024-11-23T07:01:12.364" v="563" actId="21"/>
          <ac:picMkLst>
            <pc:docMk/>
            <pc:sldMk cId="0" sldId="258"/>
            <ac:picMk id="71" creationId="{00000000-0000-0000-0000-000000000000}"/>
          </ac:picMkLst>
        </pc:picChg>
        <pc:inkChg chg="add">
          <ac:chgData name="Sri Nidhi" userId="d421bdf6209d9540" providerId="LiveId" clId="{878EB218-3D4F-4E18-8557-1FCD009B52D5}" dt="2024-11-23T07:02:54.431" v="572" actId="9405"/>
          <ac:inkMkLst>
            <pc:docMk/>
            <pc:sldMk cId="0" sldId="258"/>
            <ac:inkMk id="6" creationId="{FDE8FBA7-858A-B83F-5392-273C6EE16577}"/>
          </ac:inkMkLst>
        </pc:inkChg>
        <pc:inkChg chg="add del">
          <ac:chgData name="Sri Nidhi" userId="d421bdf6209d9540" providerId="LiveId" clId="{878EB218-3D4F-4E18-8557-1FCD009B52D5}" dt="2024-11-23T07:03:26.281" v="574"/>
          <ac:inkMkLst>
            <pc:docMk/>
            <pc:sldMk cId="0" sldId="258"/>
            <ac:inkMk id="7" creationId="{818745B3-51AB-9D71-EF98-D10CB2432EEE}"/>
          </ac:inkMkLst>
        </pc:inkChg>
        <pc:inkChg chg="add del">
          <ac:chgData name="Sri Nidhi" userId="d421bdf6209d9540" providerId="LiveId" clId="{878EB218-3D4F-4E18-8557-1FCD009B52D5}" dt="2024-11-23T07:03:41.467" v="576" actId="9405"/>
          <ac:inkMkLst>
            <pc:docMk/>
            <pc:sldMk cId="0" sldId="258"/>
            <ac:inkMk id="9" creationId="{DF4C38B4-7991-CEAA-C1F9-2A2B6A931577}"/>
          </ac:inkMkLst>
        </pc:inkChg>
      </pc:sldChg>
      <pc:sldChg chg="addSp delSp modSp mod">
        <pc:chgData name="Sri Nidhi" userId="d421bdf6209d9540" providerId="LiveId" clId="{878EB218-3D4F-4E18-8557-1FCD009B52D5}" dt="2024-11-23T06:02:48.712" v="192" actId="20577"/>
        <pc:sldMkLst>
          <pc:docMk/>
          <pc:sldMk cId="0" sldId="270"/>
        </pc:sldMkLst>
        <pc:spChg chg="add del mod">
          <ac:chgData name="Sri Nidhi" userId="d421bdf6209d9540" providerId="LiveId" clId="{878EB218-3D4F-4E18-8557-1FCD009B52D5}" dt="2024-11-23T05:05:20.383" v="8"/>
          <ac:spMkLst>
            <pc:docMk/>
            <pc:sldMk cId="0" sldId="270"/>
            <ac:spMk id="3" creationId="{CAEF5BE5-8EEF-20BA-1F09-71C5FE511A4B}"/>
          </ac:spMkLst>
        </pc:spChg>
        <pc:spChg chg="add del mod">
          <ac:chgData name="Sri Nidhi" userId="d421bdf6209d9540" providerId="LiveId" clId="{878EB218-3D4F-4E18-8557-1FCD009B52D5}" dt="2024-11-23T05:54:20.287" v="122"/>
          <ac:spMkLst>
            <pc:docMk/>
            <pc:sldMk cId="0" sldId="270"/>
            <ac:spMk id="5" creationId="{71D450CD-AAD2-DE57-5688-EBEC9AE2D965}"/>
          </ac:spMkLst>
        </pc:spChg>
        <pc:spChg chg="add del mod">
          <ac:chgData name="Sri Nidhi" userId="d421bdf6209d9540" providerId="LiveId" clId="{878EB218-3D4F-4E18-8557-1FCD009B52D5}" dt="2024-11-23T05:55:06.435" v="129"/>
          <ac:spMkLst>
            <pc:docMk/>
            <pc:sldMk cId="0" sldId="270"/>
            <ac:spMk id="6" creationId="{3FB03AE1-35C0-5BD9-C8B4-2ADF89E35964}"/>
          </ac:spMkLst>
        </pc:spChg>
        <pc:spChg chg="add del mod">
          <ac:chgData name="Sri Nidhi" userId="d421bdf6209d9540" providerId="LiveId" clId="{878EB218-3D4F-4E18-8557-1FCD009B52D5}" dt="2024-11-23T05:56:31.755" v="141"/>
          <ac:spMkLst>
            <pc:docMk/>
            <pc:sldMk cId="0" sldId="270"/>
            <ac:spMk id="8" creationId="{D3297240-164E-5467-8EC5-1D46D63D875A}"/>
          </ac:spMkLst>
        </pc:spChg>
        <pc:spChg chg="add mod">
          <ac:chgData name="Sri Nidhi" userId="d421bdf6209d9540" providerId="LiveId" clId="{878EB218-3D4F-4E18-8557-1FCD009B52D5}" dt="2024-11-23T06:02:48.712" v="192" actId="20577"/>
          <ac:spMkLst>
            <pc:docMk/>
            <pc:sldMk cId="0" sldId="270"/>
            <ac:spMk id="10" creationId="{DD2FFCD3-D8B9-5898-1920-030B496D6491}"/>
          </ac:spMkLst>
        </pc:spChg>
        <pc:spChg chg="mod">
          <ac:chgData name="Sri Nidhi" userId="d421bdf6209d9540" providerId="LiveId" clId="{878EB218-3D4F-4E18-8557-1FCD009B52D5}" dt="2024-11-23T06:02:15.426" v="187" actId="207"/>
          <ac:spMkLst>
            <pc:docMk/>
            <pc:sldMk cId="0" sldId="270"/>
            <ac:spMk id="146" creationId="{00000000-0000-0000-0000-000000000000}"/>
          </ac:spMkLst>
        </pc:spChg>
      </pc:sldChg>
      <pc:sldChg chg="modSp mod">
        <pc:chgData name="Sri Nidhi" userId="d421bdf6209d9540" providerId="LiveId" clId="{878EB218-3D4F-4E18-8557-1FCD009B52D5}" dt="2024-11-23T06:49:47.725" v="550" actId="20577"/>
        <pc:sldMkLst>
          <pc:docMk/>
          <pc:sldMk cId="0" sldId="272"/>
        </pc:sldMkLst>
        <pc:spChg chg="mod">
          <ac:chgData name="Sri Nidhi" userId="d421bdf6209d9540" providerId="LiveId" clId="{878EB218-3D4F-4E18-8557-1FCD009B52D5}" dt="2024-11-23T06:49:47.725" v="550" actId="20577"/>
          <ac:spMkLst>
            <pc:docMk/>
            <pc:sldMk cId="0" sldId="272"/>
            <ac:spMk id="158" creationId="{00000000-0000-0000-0000-000000000000}"/>
          </ac:spMkLst>
        </pc:spChg>
      </pc:sldChg>
      <pc:sldChg chg="addSp delSp modSp mod">
        <pc:chgData name="Sri Nidhi" userId="d421bdf6209d9540" providerId="LiveId" clId="{878EB218-3D4F-4E18-8557-1FCD009B52D5}" dt="2024-11-23T06:13:12.088" v="283" actId="20577"/>
        <pc:sldMkLst>
          <pc:docMk/>
          <pc:sldMk cId="3589269894" sldId="274"/>
        </pc:sldMkLst>
        <pc:spChg chg="mod">
          <ac:chgData name="Sri Nidhi" userId="d421bdf6209d9540" providerId="LiveId" clId="{878EB218-3D4F-4E18-8557-1FCD009B52D5}" dt="2024-11-23T05:05:58.992" v="16" actId="14100"/>
          <ac:spMkLst>
            <pc:docMk/>
            <pc:sldMk cId="3589269894" sldId="274"/>
            <ac:spMk id="2" creationId="{7424CF39-2669-36C7-15FA-5B56146E17C6}"/>
          </ac:spMkLst>
        </pc:spChg>
        <pc:spChg chg="add del mod">
          <ac:chgData name="Sri Nidhi" userId="d421bdf6209d9540" providerId="LiveId" clId="{878EB218-3D4F-4E18-8557-1FCD009B52D5}" dt="2024-11-23T05:05:39.841" v="13"/>
          <ac:spMkLst>
            <pc:docMk/>
            <pc:sldMk cId="3589269894" sldId="274"/>
            <ac:spMk id="4" creationId="{FF44625C-2AED-D79E-31F5-EB90C9898A4E}"/>
          </ac:spMkLst>
        </pc:spChg>
        <pc:spChg chg="add del mod">
          <ac:chgData name="Sri Nidhi" userId="d421bdf6209d9540" providerId="LiveId" clId="{878EB218-3D4F-4E18-8557-1FCD009B52D5}" dt="2024-11-23T06:02:29.098" v="191"/>
          <ac:spMkLst>
            <pc:docMk/>
            <pc:sldMk cId="3589269894" sldId="274"/>
            <ac:spMk id="6" creationId="{B0BE981C-6991-76BD-88A9-E4D93126EFA2}"/>
          </ac:spMkLst>
        </pc:spChg>
        <pc:spChg chg="add mod">
          <ac:chgData name="Sri Nidhi" userId="d421bdf6209d9540" providerId="LiveId" clId="{878EB218-3D4F-4E18-8557-1FCD009B52D5}" dt="2024-11-23T06:07:08.934" v="236" actId="14100"/>
          <ac:spMkLst>
            <pc:docMk/>
            <pc:sldMk cId="3589269894" sldId="274"/>
            <ac:spMk id="8" creationId="{49FD3F7B-CC3B-4C0C-F057-296B2A67BE1B}"/>
          </ac:spMkLst>
        </pc:spChg>
        <pc:spChg chg="add del mod">
          <ac:chgData name="Sri Nidhi" userId="d421bdf6209d9540" providerId="LiveId" clId="{878EB218-3D4F-4E18-8557-1FCD009B52D5}" dt="2024-11-23T06:09:01.591" v="247"/>
          <ac:spMkLst>
            <pc:docMk/>
            <pc:sldMk cId="3589269894" sldId="274"/>
            <ac:spMk id="9" creationId="{B320FCC8-A91B-75FA-86AB-66BE1A407C08}"/>
          </ac:spMkLst>
        </pc:spChg>
        <pc:spChg chg="add mod">
          <ac:chgData name="Sri Nidhi" userId="d421bdf6209d9540" providerId="LiveId" clId="{878EB218-3D4F-4E18-8557-1FCD009B52D5}" dt="2024-11-23T06:13:12.088" v="283" actId="20577"/>
          <ac:spMkLst>
            <pc:docMk/>
            <pc:sldMk cId="3589269894" sldId="274"/>
            <ac:spMk id="11" creationId="{95306420-295F-BB41-A7AC-FBA612DCDFB3}"/>
          </ac:spMkLst>
        </pc:spChg>
      </pc:sldChg>
      <pc:sldChg chg="addSp delSp modSp mod">
        <pc:chgData name="Sri Nidhi" userId="d421bdf6209d9540" providerId="LiveId" clId="{878EB218-3D4F-4E18-8557-1FCD009B52D5}" dt="2024-11-23T06:21:59.741" v="370" actId="14100"/>
        <pc:sldMkLst>
          <pc:docMk/>
          <pc:sldMk cId="2476210720" sldId="275"/>
        </pc:sldMkLst>
        <pc:spChg chg="add mod">
          <ac:chgData name="Sri Nidhi" userId="d421bdf6209d9540" providerId="LiveId" clId="{878EB218-3D4F-4E18-8557-1FCD009B52D5}" dt="2024-11-23T06:21:59.741" v="370" actId="14100"/>
          <ac:spMkLst>
            <pc:docMk/>
            <pc:sldMk cId="2476210720" sldId="275"/>
            <ac:spMk id="5" creationId="{0E00D3BE-1C68-50B0-E39E-619C2249F7FC}"/>
          </ac:spMkLst>
        </pc:spChg>
        <pc:spChg chg="add del mod">
          <ac:chgData name="Sri Nidhi" userId="d421bdf6209d9540" providerId="LiveId" clId="{878EB218-3D4F-4E18-8557-1FCD009B52D5}" dt="2024-11-23T06:16:39.376" v="324"/>
          <ac:spMkLst>
            <pc:docMk/>
            <pc:sldMk cId="2476210720" sldId="275"/>
            <ac:spMk id="6" creationId="{19FC8104-E6C9-518D-CB37-5F3A10853025}"/>
          </ac:spMkLst>
        </pc:spChg>
        <pc:spChg chg="add mod">
          <ac:chgData name="Sri Nidhi" userId="d421bdf6209d9540" providerId="LiveId" clId="{878EB218-3D4F-4E18-8557-1FCD009B52D5}" dt="2024-11-23T06:21:55.259" v="369" actId="1076"/>
          <ac:spMkLst>
            <pc:docMk/>
            <pc:sldMk cId="2476210720" sldId="275"/>
            <ac:spMk id="8" creationId="{B3A1DE55-815B-D164-89CB-B4B019226015}"/>
          </ac:spMkLst>
        </pc:spChg>
      </pc:sldChg>
      <pc:sldChg chg="addSp modSp mod">
        <pc:chgData name="Sri Nidhi" userId="d421bdf6209d9540" providerId="LiveId" clId="{878EB218-3D4F-4E18-8557-1FCD009B52D5}" dt="2024-11-23T06:44:29.678" v="475" actId="14100"/>
        <pc:sldMkLst>
          <pc:docMk/>
          <pc:sldMk cId="2087211589" sldId="276"/>
        </pc:sldMkLst>
        <pc:spChg chg="add mod">
          <ac:chgData name="Sri Nidhi" userId="d421bdf6209d9540" providerId="LiveId" clId="{878EB218-3D4F-4E18-8557-1FCD009B52D5}" dt="2024-11-23T06:44:29.678" v="475" actId="14100"/>
          <ac:spMkLst>
            <pc:docMk/>
            <pc:sldMk cId="2087211589" sldId="276"/>
            <ac:spMk id="4" creationId="{103B354B-4362-B5F2-AE3C-AB3219975664}"/>
          </ac:spMkLst>
        </pc:spChg>
        <pc:spChg chg="add mod">
          <ac:chgData name="Sri Nidhi" userId="d421bdf6209d9540" providerId="LiveId" clId="{878EB218-3D4F-4E18-8557-1FCD009B52D5}" dt="2024-11-23T06:31:11.013" v="440" actId="1076"/>
          <ac:spMkLst>
            <pc:docMk/>
            <pc:sldMk cId="2087211589" sldId="276"/>
            <ac:spMk id="5" creationId="{EB2990AC-3F35-F30B-EA44-99BECBA91F08}"/>
          </ac:spMkLst>
        </pc:spChg>
      </pc:sldChg>
      <pc:sldChg chg="addSp modSp mod">
        <pc:chgData name="Sri Nidhi" userId="d421bdf6209d9540" providerId="LiveId" clId="{878EB218-3D4F-4E18-8557-1FCD009B52D5}" dt="2024-11-23T06:49:12.305" v="529" actId="1076"/>
        <pc:sldMkLst>
          <pc:docMk/>
          <pc:sldMk cId="1857704581" sldId="277"/>
        </pc:sldMkLst>
        <pc:spChg chg="add mod">
          <ac:chgData name="Sri Nidhi" userId="d421bdf6209d9540" providerId="LiveId" clId="{878EB218-3D4F-4E18-8557-1FCD009B52D5}" dt="2024-11-23T06:49:12.305" v="529" actId="1076"/>
          <ac:spMkLst>
            <pc:docMk/>
            <pc:sldMk cId="1857704581" sldId="277"/>
            <ac:spMk id="3" creationId="{A9BF0935-1171-A450-BB34-873875F044CB}"/>
          </ac:spMkLst>
        </pc:spChg>
      </pc:sldChg>
      <pc:sldChg chg="del">
        <pc:chgData name="Sri Nidhi" userId="d421bdf6209d9540" providerId="LiveId" clId="{878EB218-3D4F-4E18-8557-1FCD009B52D5}" dt="2024-11-23T06:49:16.360" v="530" actId="2696"/>
        <pc:sldMkLst>
          <pc:docMk/>
          <pc:sldMk cId="53104087" sldId="278"/>
        </pc:sldMkLst>
      </pc:sldChg>
      <pc:sldChg chg="del">
        <pc:chgData name="Sri Nidhi" userId="d421bdf6209d9540" providerId="LiveId" clId="{878EB218-3D4F-4E18-8557-1FCD009B52D5}" dt="2024-11-23T06:49:19.293" v="531" actId="2696"/>
        <pc:sldMkLst>
          <pc:docMk/>
          <pc:sldMk cId="1338019394" sldId="279"/>
        </pc:sldMkLst>
      </pc:sldChg>
      <pc:sldChg chg="del">
        <pc:chgData name="Sri Nidhi" userId="d421bdf6209d9540" providerId="LiveId" clId="{878EB218-3D4F-4E18-8557-1FCD009B52D5}" dt="2024-11-23T06:49:23.035" v="532" actId="2696"/>
        <pc:sldMkLst>
          <pc:docMk/>
          <pc:sldMk cId="277682659" sldId="280"/>
        </pc:sldMkLst>
      </pc:sldChg>
      <pc:sldChg chg="add del">
        <pc:chgData name="Sri Nidhi" userId="d421bdf6209d9540" providerId="LiveId" clId="{878EB218-3D4F-4E18-8557-1FCD009B52D5}" dt="2024-11-23T06:50:06.946" v="552" actId="2696"/>
        <pc:sldMkLst>
          <pc:docMk/>
          <pc:sldMk cId="983462702" sldId="281"/>
        </pc:sldMkLst>
      </pc:sldChg>
      <pc:sldChg chg="del">
        <pc:chgData name="Sri Nidhi" userId="d421bdf6209d9540" providerId="LiveId" clId="{878EB218-3D4F-4E18-8557-1FCD009B52D5}" dt="2024-11-23T06:49:26.941" v="533" actId="2696"/>
        <pc:sldMkLst>
          <pc:docMk/>
          <pc:sldMk cId="1760040212" sldId="281"/>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3T07:02:54.431"/>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adf3d297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df3d297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adf3d297a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DFEA124C-9AD5-3563-840B-04872713DA75}"/>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A71A73B3-EC6B-1F09-5138-851E7CE6C3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B5484A80-16C4-8675-8A18-814A2323D8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837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15B2B30-68BC-7420-F04F-6C5E83C39BA4}"/>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DF3461B8-4968-ACF5-7734-AD3CED1EA3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B3890CDD-2E6B-CBD3-AF77-A9737EDD7A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0473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2ACEA4DE-65BF-8F9D-07F4-315B77B6A253}"/>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6E404259-65ED-20F7-252A-31ED9C9369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1A53E770-1C21-4669-FECA-9A6A53AA2E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061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A2A44C76-5E1F-64AD-5673-44A4D068DC2F}"/>
            </a:ext>
          </a:extLst>
        </p:cNvPr>
        <p:cNvGrpSpPr/>
        <p:nvPr/>
      </p:nvGrpSpPr>
      <p:grpSpPr>
        <a:xfrm>
          <a:off x="0" y="0"/>
          <a:ext cx="0" cy="0"/>
          <a:chOff x="0" y="0"/>
          <a:chExt cx="0" cy="0"/>
        </a:xfrm>
      </p:grpSpPr>
      <p:sp>
        <p:nvSpPr>
          <p:cNvPr id="142" name="Google Shape;142;g30adf3d297a_0_79:notes">
            <a:extLst>
              <a:ext uri="{FF2B5EF4-FFF2-40B4-BE49-F238E27FC236}">
                <a16:creationId xmlns:a16="http://schemas.microsoft.com/office/drawing/2014/main" id="{04565182-2D50-A2E9-4D2B-C53AA8BF07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adf3d297a_0_79:notes">
            <a:extLst>
              <a:ext uri="{FF2B5EF4-FFF2-40B4-BE49-F238E27FC236}">
                <a16:creationId xmlns:a16="http://schemas.microsoft.com/office/drawing/2014/main" id="{D061F114-6EFA-EB54-D72F-AE85076D75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023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adf3d297a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C411E8F7-1683-9F4F-E87E-26C6CEC67434}"/>
            </a:ext>
          </a:extLst>
        </p:cNvPr>
        <p:cNvGrpSpPr/>
        <p:nvPr/>
      </p:nvGrpSpPr>
      <p:grpSpPr>
        <a:xfrm>
          <a:off x="0" y="0"/>
          <a:ext cx="0" cy="0"/>
          <a:chOff x="0" y="0"/>
          <a:chExt cx="0" cy="0"/>
        </a:xfrm>
      </p:grpSpPr>
      <p:sp>
        <p:nvSpPr>
          <p:cNvPr id="148" name="Google Shape;148;g30adf3d297a_0_84:notes">
            <a:extLst>
              <a:ext uri="{FF2B5EF4-FFF2-40B4-BE49-F238E27FC236}">
                <a16:creationId xmlns:a16="http://schemas.microsoft.com/office/drawing/2014/main" id="{AA1BCA9C-BDB3-46D0-F4F9-94CBFF05E4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adf3d297a_0_84:notes">
            <a:extLst>
              <a:ext uri="{FF2B5EF4-FFF2-40B4-BE49-F238E27FC236}">
                <a16:creationId xmlns:a16="http://schemas.microsoft.com/office/drawing/2014/main" id="{59BECD4E-6AA1-FD8A-2FE2-071FA33046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040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adf3d297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adf3d297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adf3d297a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adf3d297a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a1ff3fac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a1ff3fac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a1ff3fa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a1ff3fa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0adf3d29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0adf3d29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0adf3d297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0adf3d297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adf3d297a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0adf3d297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0adf3d297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0adf3d297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0adf3d29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a:extLst>
            <a:ext uri="{FF2B5EF4-FFF2-40B4-BE49-F238E27FC236}">
              <a16:creationId xmlns:a16="http://schemas.microsoft.com/office/drawing/2014/main" id="{81EB1BBA-4212-D775-2109-6513D16F88F3}"/>
            </a:ext>
          </a:extLst>
        </p:cNvPr>
        <p:cNvGrpSpPr/>
        <p:nvPr/>
      </p:nvGrpSpPr>
      <p:grpSpPr>
        <a:xfrm>
          <a:off x="0" y="0"/>
          <a:ext cx="0" cy="0"/>
          <a:chOff x="0" y="0"/>
          <a:chExt cx="0" cy="0"/>
        </a:xfrm>
      </p:grpSpPr>
      <p:sp>
        <p:nvSpPr>
          <p:cNvPr id="104" name="Google Shape;104;g30adf3d297a_0_1:notes">
            <a:extLst>
              <a:ext uri="{FF2B5EF4-FFF2-40B4-BE49-F238E27FC236}">
                <a16:creationId xmlns:a16="http://schemas.microsoft.com/office/drawing/2014/main" id="{1B83F30B-F13A-E767-CB6F-C0203B3709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adf3d297a_0_1:notes">
            <a:extLst>
              <a:ext uri="{FF2B5EF4-FFF2-40B4-BE49-F238E27FC236}">
                <a16:creationId xmlns:a16="http://schemas.microsoft.com/office/drawing/2014/main" id="{71BB74A5-E2D7-49DE-8F8E-0904208493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5852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7215025" y="137875"/>
            <a:ext cx="1733550" cy="5810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93974" y="33849"/>
            <a:ext cx="8323308" cy="88789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OBE Implementation</a:t>
            </a:r>
            <a:endParaRPr dirty="0"/>
          </a:p>
        </p:txBody>
      </p:sp>
      <p:sp>
        <p:nvSpPr>
          <p:cNvPr id="56" name="Google Shape;56;p13"/>
          <p:cNvSpPr txBox="1">
            <a:spLocks noGrp="1"/>
          </p:cNvSpPr>
          <p:nvPr>
            <p:ph type="subTitle" idx="1"/>
          </p:nvPr>
        </p:nvSpPr>
        <p:spPr>
          <a:xfrm>
            <a:off x="99665" y="764375"/>
            <a:ext cx="8520600" cy="5154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dirty="0"/>
              <a:t>Module-1:SCHOOLS </a:t>
            </a:r>
            <a:endParaRPr dirty="0"/>
          </a:p>
        </p:txBody>
      </p:sp>
      <p:sp>
        <p:nvSpPr>
          <p:cNvPr id="57" name="Google Shape;57;p13"/>
          <p:cNvSpPr txBox="1"/>
          <p:nvPr/>
        </p:nvSpPr>
        <p:spPr>
          <a:xfrm>
            <a:off x="469244" y="1163596"/>
            <a:ext cx="1687800" cy="48370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2"/>
                </a:solidFill>
              </a:rPr>
              <a:t>Submitted By</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
        <p:nvSpPr>
          <p:cNvPr id="58" name="Google Shape;58;p13"/>
          <p:cNvSpPr txBox="1"/>
          <p:nvPr/>
        </p:nvSpPr>
        <p:spPr>
          <a:xfrm>
            <a:off x="523460" y="1763479"/>
            <a:ext cx="8323308" cy="273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solidFill>
                  <a:schemeClr val="dk2"/>
                </a:solidFill>
              </a:rPr>
              <a:t>P. Srinidhi  -&gt;               AP23110011027</a:t>
            </a:r>
          </a:p>
          <a:p>
            <a:pPr marL="0" lvl="0" indent="0" algn="l" rtl="0">
              <a:spcBef>
                <a:spcPts val="0"/>
              </a:spcBef>
              <a:spcAft>
                <a:spcPts val="0"/>
              </a:spcAft>
              <a:buClr>
                <a:schemeClr val="dk1"/>
              </a:buClr>
              <a:buSzPts val="1100"/>
              <a:buFont typeface="Arial"/>
              <a:buNone/>
            </a:pPr>
            <a:r>
              <a:rPr lang="en-US" sz="1800" dirty="0" err="1">
                <a:solidFill>
                  <a:schemeClr val="dk2"/>
                </a:solidFill>
              </a:rPr>
              <a:t>I.Vinuthna</a:t>
            </a:r>
            <a:r>
              <a:rPr lang="en-US" sz="1800" dirty="0">
                <a:solidFill>
                  <a:schemeClr val="dk2"/>
                </a:solidFill>
              </a:rPr>
              <a:t>  -&gt;               AP23110011044	</a:t>
            </a:r>
          </a:p>
          <a:p>
            <a:pPr marL="0" lvl="0" indent="0" algn="l" rtl="0">
              <a:spcBef>
                <a:spcPts val="0"/>
              </a:spcBef>
              <a:spcAft>
                <a:spcPts val="0"/>
              </a:spcAft>
              <a:buClr>
                <a:schemeClr val="dk1"/>
              </a:buClr>
              <a:buSzPts val="1100"/>
              <a:buFont typeface="Arial"/>
              <a:buNone/>
            </a:pPr>
            <a:r>
              <a:rPr lang="en-US" sz="1800" dirty="0" err="1">
                <a:solidFill>
                  <a:schemeClr val="dk2"/>
                </a:solidFill>
              </a:rPr>
              <a:t>S.Vamsi</a:t>
            </a:r>
            <a:r>
              <a:rPr lang="en-US" sz="1800" dirty="0">
                <a:solidFill>
                  <a:schemeClr val="dk2"/>
                </a:solidFill>
              </a:rPr>
              <a:t>  -&gt;                  AP23110011076	</a:t>
            </a:r>
          </a:p>
          <a:p>
            <a:pPr marL="0" lvl="0" indent="0" algn="l" rtl="0">
              <a:spcBef>
                <a:spcPts val="0"/>
              </a:spcBef>
              <a:spcAft>
                <a:spcPts val="0"/>
              </a:spcAft>
              <a:buClr>
                <a:schemeClr val="dk1"/>
              </a:buClr>
              <a:buSzPts val="1100"/>
              <a:buFont typeface="Arial"/>
              <a:buNone/>
            </a:pPr>
            <a:r>
              <a:rPr lang="en-US" sz="1800" dirty="0" err="1">
                <a:solidFill>
                  <a:schemeClr val="dk2"/>
                </a:solidFill>
              </a:rPr>
              <a:t>G.Venkat</a:t>
            </a:r>
            <a:r>
              <a:rPr lang="en-US" sz="1800" dirty="0">
                <a:solidFill>
                  <a:schemeClr val="dk2"/>
                </a:solidFill>
              </a:rPr>
              <a:t>  -&gt;                AP23110011064</a:t>
            </a:r>
          </a:p>
          <a:p>
            <a:pPr marL="0" lvl="0" indent="0" algn="l" rtl="0">
              <a:spcBef>
                <a:spcPts val="0"/>
              </a:spcBef>
              <a:spcAft>
                <a:spcPts val="0"/>
              </a:spcAft>
              <a:buClr>
                <a:schemeClr val="dk1"/>
              </a:buClr>
              <a:buSzPts val="1100"/>
              <a:buFont typeface="Arial"/>
              <a:buNone/>
            </a:pPr>
            <a:r>
              <a:rPr lang="en-US" sz="1800" dirty="0" err="1">
                <a:solidFill>
                  <a:schemeClr val="dk2"/>
                </a:solidFill>
              </a:rPr>
              <a:t>D.Harsha</a:t>
            </a:r>
            <a:r>
              <a:rPr lang="en-US" sz="1800" dirty="0">
                <a:solidFill>
                  <a:schemeClr val="dk2"/>
                </a:solidFill>
              </a:rPr>
              <a:t>  -&gt;                AP23110011026	   	</a:t>
            </a:r>
            <a:endParaRPr sz="1800" dirty="0">
              <a:solidFill>
                <a:schemeClr val="dk2"/>
              </a:solidFill>
            </a:endParaRPr>
          </a:p>
          <a:p>
            <a:pPr marL="0" lvl="0" indent="0" algn="l" rtl="0">
              <a:spcBef>
                <a:spcPts val="0"/>
              </a:spcBef>
              <a:spcAft>
                <a:spcPts val="0"/>
              </a:spcAft>
              <a:buClr>
                <a:schemeClr val="dk1"/>
              </a:buClr>
              <a:buSzPts val="1100"/>
              <a:buFont typeface="Arial"/>
              <a:buNone/>
            </a:pPr>
            <a:r>
              <a:rPr lang="en" sz="1800" dirty="0">
                <a:solidFill>
                  <a:schemeClr val="dk2"/>
                </a:solidFill>
              </a:rPr>
              <a:t>P.V.N.K.Sreehitha-&gt;    AP23110011037</a:t>
            </a:r>
          </a:p>
          <a:p>
            <a:pPr marL="0" lvl="0" indent="0" algn="l" rtl="0">
              <a:spcBef>
                <a:spcPts val="0"/>
              </a:spcBef>
              <a:spcAft>
                <a:spcPts val="0"/>
              </a:spcAft>
              <a:buClr>
                <a:schemeClr val="dk1"/>
              </a:buClr>
              <a:buSzPts val="1100"/>
              <a:buFont typeface="Arial"/>
              <a:buNone/>
            </a:pPr>
            <a:endParaRPr lang="en" sz="1800" dirty="0">
              <a:solidFill>
                <a:schemeClr val="dk2"/>
              </a:solidFill>
            </a:endParaRPr>
          </a:p>
          <a:p>
            <a:pPr marL="0" lvl="0" indent="0" algn="l" rtl="0">
              <a:spcBef>
                <a:spcPts val="0"/>
              </a:spcBef>
              <a:spcAft>
                <a:spcPts val="0"/>
              </a:spcAft>
              <a:buClr>
                <a:schemeClr val="dk1"/>
              </a:buClr>
              <a:buSzPts val="1100"/>
              <a:buFont typeface="Arial"/>
              <a:buNone/>
            </a:pPr>
            <a:r>
              <a:rPr lang="en" sz="1800" dirty="0">
                <a:solidFill>
                  <a:schemeClr val="dk2"/>
                </a:solidFill>
              </a:rPr>
              <a:t>Department : Btech ,Cse – O, 3</a:t>
            </a:r>
            <a:r>
              <a:rPr lang="en" sz="1800" baseline="30000" dirty="0">
                <a:solidFill>
                  <a:schemeClr val="dk2"/>
                </a:solidFill>
              </a:rPr>
              <a:t>rd</a:t>
            </a:r>
            <a:r>
              <a:rPr lang="en" sz="1800" dirty="0">
                <a:solidFill>
                  <a:schemeClr val="dk2"/>
                </a:solidFill>
              </a:rPr>
              <a:t> semester</a:t>
            </a:r>
          </a:p>
          <a:p>
            <a:pPr marL="0" lvl="0" indent="0" algn="l" rtl="0">
              <a:spcBef>
                <a:spcPts val="0"/>
              </a:spcBef>
              <a:spcAft>
                <a:spcPts val="0"/>
              </a:spcAft>
              <a:buClr>
                <a:schemeClr val="dk1"/>
              </a:buClr>
              <a:buSzPts val="1100"/>
              <a:buFont typeface="Arial"/>
              <a:buNone/>
            </a:pPr>
            <a:r>
              <a:rPr lang="en" sz="1800" dirty="0">
                <a:solidFill>
                  <a:schemeClr val="dk2"/>
                </a:solidFill>
              </a:rPr>
              <a:t> </a:t>
            </a:r>
            <a:endParaRPr sz="1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University : Time Complexity of Sorting Algorithm</a:t>
            </a:r>
            <a:endParaRPr/>
          </a:p>
        </p:txBody>
      </p:sp>
      <p:graphicFrame>
        <p:nvGraphicFramePr>
          <p:cNvPr id="121" name="Google Shape;121;p23"/>
          <p:cNvGraphicFramePr/>
          <p:nvPr>
            <p:extLst>
              <p:ext uri="{D42A27DB-BD31-4B8C-83A1-F6EECF244321}">
                <p14:modId xmlns:p14="http://schemas.microsoft.com/office/powerpoint/2010/main" val="4234149356"/>
              </p:ext>
            </p:extLst>
          </p:nvPr>
        </p:nvGraphicFramePr>
        <p:xfrm>
          <a:off x="599800" y="1706325"/>
          <a:ext cx="7547600" cy="1525575"/>
        </p:xfrm>
        <a:graphic>
          <a:graphicData uri="http://schemas.openxmlformats.org/drawingml/2006/table">
            <a:tbl>
              <a:tblPr>
                <a:noFill/>
                <a:tableStyleId>{A8E63C8B-EEB5-4124-ACD9-8112596D4479}</a:tableStyleId>
              </a:tblPr>
              <a:tblGrid>
                <a:gridCol w="1274775">
                  <a:extLst>
                    <a:ext uri="{9D8B030D-6E8A-4147-A177-3AD203B41FA5}">
                      <a16:colId xmlns:a16="http://schemas.microsoft.com/office/drawing/2014/main" val="20000"/>
                    </a:ext>
                  </a:extLst>
                </a:gridCol>
                <a:gridCol w="2255400">
                  <a:extLst>
                    <a:ext uri="{9D8B030D-6E8A-4147-A177-3AD203B41FA5}">
                      <a16:colId xmlns:a16="http://schemas.microsoft.com/office/drawing/2014/main" val="20001"/>
                    </a:ext>
                  </a:extLst>
                </a:gridCol>
                <a:gridCol w="4017425">
                  <a:extLst>
                    <a:ext uri="{9D8B030D-6E8A-4147-A177-3AD203B41FA5}">
                      <a16:colId xmlns:a16="http://schemas.microsoft.com/office/drawing/2014/main" val="20002"/>
                    </a:ext>
                  </a:extLst>
                </a:gridCol>
              </a:tblGrid>
              <a:tr h="521875">
                <a:tc>
                  <a:txBody>
                    <a:bodyPr/>
                    <a:lstStyle/>
                    <a:p>
                      <a:pPr marL="0" lvl="0" indent="0" algn="l" rtl="0">
                        <a:spcBef>
                          <a:spcPts val="0"/>
                        </a:spcBef>
                        <a:spcAft>
                          <a:spcPts val="0"/>
                        </a:spcAft>
                        <a:buNone/>
                      </a:pPr>
                      <a:r>
                        <a:rPr lang="en" sz="1500" b="1"/>
                        <a:t>Sl.No</a:t>
                      </a:r>
                      <a:endParaRPr sz="1500" b="1"/>
                    </a:p>
                  </a:txBody>
                  <a:tcPr marL="91425" marR="91425" marT="91425" marB="91425"/>
                </a:tc>
                <a:tc>
                  <a:txBody>
                    <a:bodyPr/>
                    <a:lstStyle/>
                    <a:p>
                      <a:pPr marL="0" lvl="0" indent="0" algn="l" rtl="0">
                        <a:spcBef>
                          <a:spcPts val="0"/>
                        </a:spcBef>
                        <a:spcAft>
                          <a:spcPts val="0"/>
                        </a:spcAft>
                        <a:buNone/>
                      </a:pPr>
                      <a:r>
                        <a:rPr lang="en" sz="1500" b="1"/>
                        <a:t>Algorithm Name</a:t>
                      </a:r>
                      <a:endParaRPr sz="1500" b="1"/>
                    </a:p>
                  </a:txBody>
                  <a:tcPr marL="91425" marR="91425" marT="91425" marB="91425"/>
                </a:tc>
                <a:tc>
                  <a:txBody>
                    <a:bodyPr/>
                    <a:lstStyle/>
                    <a:p>
                      <a:pPr marL="0" lvl="0" indent="0" algn="l" rtl="0">
                        <a:spcBef>
                          <a:spcPts val="0"/>
                        </a:spcBef>
                        <a:spcAft>
                          <a:spcPts val="0"/>
                        </a:spcAft>
                        <a:buNone/>
                      </a:pPr>
                      <a:r>
                        <a:rPr lang="en" sz="1500" b="1" dirty="0"/>
                        <a:t>Compared Algorithm</a:t>
                      </a:r>
                      <a:endParaRPr sz="1500" b="1" dirty="0"/>
                    </a:p>
                  </a:txBody>
                  <a:tcPr marL="91425" marR="91425" marT="91425" marB="91425"/>
                </a:tc>
                <a:extLst>
                  <a:ext uri="{0D108BD9-81ED-4DB2-BD59-A6C34878D82A}">
                    <a16:rowId xmlns:a16="http://schemas.microsoft.com/office/drawing/2014/main" val="10000"/>
                  </a:ext>
                </a:extLst>
              </a:tr>
              <a:tr h="501850">
                <a:tc>
                  <a:txBody>
                    <a:bodyPr/>
                    <a:lstStyle/>
                    <a:p>
                      <a:pPr marL="0" lvl="0" indent="0" algn="l" rtl="0">
                        <a:spcBef>
                          <a:spcPts val="0"/>
                        </a:spcBef>
                        <a:spcAft>
                          <a:spcPts val="0"/>
                        </a:spcAft>
                        <a:buNone/>
                      </a:pPr>
                      <a:r>
                        <a:rPr lang="en-US" dirty="0"/>
                        <a:t>1</a:t>
                      </a:r>
                      <a:endParaRPr dirty="0"/>
                    </a:p>
                  </a:txBody>
                  <a:tcPr marL="91425" marR="91425" marT="91425" marB="91425"/>
                </a:tc>
                <a:tc>
                  <a:txBody>
                    <a:bodyPr/>
                    <a:lstStyle/>
                    <a:p>
                      <a:pPr marL="0" lvl="0" indent="0" algn="l" rtl="0">
                        <a:spcBef>
                          <a:spcPts val="0"/>
                        </a:spcBef>
                        <a:spcAft>
                          <a:spcPts val="0"/>
                        </a:spcAft>
                        <a:buNone/>
                      </a:pPr>
                      <a:r>
                        <a:rPr lang="en-US" dirty="0"/>
                        <a:t>Binary search [ o(log n) ]</a:t>
                      </a:r>
                      <a:endParaRPr dirty="0"/>
                    </a:p>
                  </a:txBody>
                  <a:tcPr marL="91425" marR="91425" marT="91425" marB="91425"/>
                </a:tc>
                <a:tc>
                  <a:txBody>
                    <a:bodyPr/>
                    <a:lstStyle/>
                    <a:p>
                      <a:pPr marL="0" lvl="0" indent="0" algn="l" rtl="0">
                        <a:spcBef>
                          <a:spcPts val="0"/>
                        </a:spcBef>
                        <a:spcAft>
                          <a:spcPts val="0"/>
                        </a:spcAft>
                        <a:buNone/>
                      </a:pPr>
                      <a:r>
                        <a:rPr lang="en-US" dirty="0"/>
                        <a:t>Linear search [o(n)]</a:t>
                      </a:r>
                      <a:endParaRPr dirty="0"/>
                    </a:p>
                  </a:txBody>
                  <a:tcPr marL="91425" marR="91425" marT="91425" marB="91425"/>
                </a:tc>
                <a:extLst>
                  <a:ext uri="{0D108BD9-81ED-4DB2-BD59-A6C34878D82A}">
                    <a16:rowId xmlns:a16="http://schemas.microsoft.com/office/drawing/2014/main" val="10001"/>
                  </a:ext>
                </a:extLst>
              </a:tr>
              <a:tr h="501850">
                <a:tc>
                  <a:txBody>
                    <a:bodyPr/>
                    <a:lstStyle/>
                    <a:p>
                      <a:pPr marL="0" lvl="0" indent="0" algn="l" rtl="0">
                        <a:spcBef>
                          <a:spcPts val="0"/>
                        </a:spcBef>
                        <a:spcAft>
                          <a:spcPts val="0"/>
                        </a:spcAft>
                        <a:buNone/>
                      </a:pPr>
                      <a:r>
                        <a:rPr lang="en-US" dirty="0"/>
                        <a:t>2</a:t>
                      </a:r>
                      <a:endParaRPr dirty="0"/>
                    </a:p>
                  </a:txBody>
                  <a:tcPr marL="91425" marR="91425" marT="91425" marB="91425"/>
                </a:tc>
                <a:tc>
                  <a:txBody>
                    <a:bodyPr/>
                    <a:lstStyle/>
                    <a:p>
                      <a:pPr marL="0" lvl="0" indent="0" algn="l" rtl="0">
                        <a:spcBef>
                          <a:spcPts val="0"/>
                        </a:spcBef>
                        <a:spcAft>
                          <a:spcPts val="0"/>
                        </a:spcAft>
                        <a:buNone/>
                      </a:pPr>
                      <a:r>
                        <a:rPr lang="en-US" dirty="0"/>
                        <a:t>Bubble sort [ o(n^2) ]</a:t>
                      </a:r>
                      <a:endParaRPr dirty="0"/>
                    </a:p>
                  </a:txBody>
                  <a:tcPr marL="91425" marR="91425" marT="91425" marB="91425"/>
                </a:tc>
                <a:tc>
                  <a:txBody>
                    <a:bodyPr/>
                    <a:lstStyle/>
                    <a:p>
                      <a:pPr marL="0" lvl="0" indent="0" algn="l" rtl="0">
                        <a:spcBef>
                          <a:spcPts val="0"/>
                        </a:spcBef>
                        <a:spcAft>
                          <a:spcPts val="0"/>
                        </a:spcAft>
                        <a:buNone/>
                      </a:pPr>
                      <a:r>
                        <a:rPr lang="en-US" dirty="0"/>
                        <a:t>Quick sort [ o(n^2) ]</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p:cNvSpPr txBox="1">
            <a:spLocks noGrp="1"/>
          </p:cNvSpPr>
          <p:nvPr>
            <p:ph type="body" idx="1"/>
          </p:nvPr>
        </p:nvSpPr>
        <p:spPr>
          <a:xfrm>
            <a:off x="0" y="835573"/>
            <a:ext cx="3381703" cy="406339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25"/>
              </a:spcAft>
              <a:buNone/>
            </a:pPr>
            <a:r>
              <a:rPr lang="en-IN" sz="1000" dirty="0">
                <a:solidFill>
                  <a:srgbClr val="595959"/>
                </a:solidFill>
              </a:rPr>
              <a:t>#include &lt;</a:t>
            </a:r>
            <a:r>
              <a:rPr lang="en-IN" sz="1000" dirty="0" err="1">
                <a:solidFill>
                  <a:srgbClr val="595959"/>
                </a:solidFill>
              </a:rPr>
              <a:t>stdio.h</a:t>
            </a:r>
            <a:r>
              <a:rPr lang="en-IN" sz="1000" dirty="0">
                <a:solidFill>
                  <a:srgbClr val="595959"/>
                </a:solidFill>
              </a:rPr>
              <a:t>&gt;</a:t>
            </a:r>
          </a:p>
          <a:p>
            <a:pPr marL="0" lvl="0" indent="0" rtl="0">
              <a:lnSpc>
                <a:spcPct val="100000"/>
              </a:lnSpc>
              <a:spcBef>
                <a:spcPts val="0"/>
              </a:spcBef>
              <a:spcAft>
                <a:spcPts val="25"/>
              </a:spcAft>
              <a:buNone/>
            </a:pPr>
            <a:r>
              <a:rPr lang="en-IN" sz="1000" dirty="0">
                <a:solidFill>
                  <a:srgbClr val="595959"/>
                </a:solidFill>
              </a:rPr>
              <a:t>#include &lt;</a:t>
            </a:r>
            <a:r>
              <a:rPr lang="en-IN" sz="1000" dirty="0" err="1">
                <a:solidFill>
                  <a:srgbClr val="595959"/>
                </a:solidFill>
              </a:rPr>
              <a:t>stdlib.h</a:t>
            </a:r>
            <a:r>
              <a:rPr lang="en-IN" sz="1000" dirty="0">
                <a:solidFill>
                  <a:srgbClr val="595959"/>
                </a:solidFill>
              </a:rPr>
              <a:t>&gt;</a:t>
            </a:r>
          </a:p>
          <a:p>
            <a:pPr marL="0" lvl="0" indent="0" rtl="0">
              <a:lnSpc>
                <a:spcPct val="100000"/>
              </a:lnSpc>
              <a:spcBef>
                <a:spcPts val="0"/>
              </a:spcBef>
              <a:spcAft>
                <a:spcPts val="25"/>
              </a:spcAft>
              <a:buNone/>
            </a:pPr>
            <a:r>
              <a:rPr lang="en-IN" sz="1000" dirty="0">
                <a:solidFill>
                  <a:srgbClr val="595959"/>
                </a:solidFill>
              </a:rPr>
              <a:t>#include &lt;</a:t>
            </a:r>
            <a:r>
              <a:rPr lang="en-IN" sz="1000" dirty="0" err="1">
                <a:solidFill>
                  <a:srgbClr val="595959"/>
                </a:solidFill>
              </a:rPr>
              <a:t>string.h</a:t>
            </a:r>
            <a:r>
              <a:rPr lang="en-IN" sz="1000" dirty="0">
                <a:solidFill>
                  <a:srgbClr val="595959"/>
                </a:solidFill>
              </a:rPr>
              <a:t>&gt;</a:t>
            </a:r>
          </a:p>
          <a:p>
            <a:pPr marL="0" lvl="0" indent="0" rtl="0">
              <a:lnSpc>
                <a:spcPct val="100000"/>
              </a:lnSpc>
              <a:spcBef>
                <a:spcPts val="0"/>
              </a:spcBef>
              <a:spcAft>
                <a:spcPts val="25"/>
              </a:spcAft>
              <a:buNone/>
            </a:pPr>
            <a:r>
              <a:rPr lang="en-IN" sz="1000" dirty="0">
                <a:solidFill>
                  <a:srgbClr val="595959"/>
                </a:solidFill>
              </a:rPr>
              <a:t>#include &lt;</a:t>
            </a:r>
            <a:r>
              <a:rPr lang="en-IN" sz="1000" dirty="0" err="1">
                <a:solidFill>
                  <a:srgbClr val="595959"/>
                </a:solidFill>
              </a:rPr>
              <a:t>time.h</a:t>
            </a:r>
            <a:r>
              <a:rPr lang="en-IN" sz="1000" dirty="0">
                <a:solidFill>
                  <a:srgbClr val="595959"/>
                </a:solidFill>
              </a:rPr>
              <a:t>&gt;</a:t>
            </a:r>
          </a:p>
          <a:p>
            <a:pPr marL="0" lvl="0" indent="0" rtl="0">
              <a:lnSpc>
                <a:spcPct val="100000"/>
              </a:lnSpc>
              <a:spcBef>
                <a:spcPts val="0"/>
              </a:spcBef>
              <a:spcAft>
                <a:spcPts val="25"/>
              </a:spcAft>
              <a:buNone/>
            </a:pPr>
            <a:r>
              <a:rPr lang="en-IN" sz="1000" dirty="0">
                <a:solidFill>
                  <a:srgbClr val="595959"/>
                </a:solidFill>
              </a:rPr>
              <a:t>#define max 100</a:t>
            </a:r>
          </a:p>
          <a:p>
            <a:pPr marL="0" lvl="0" indent="0" rtl="0">
              <a:lnSpc>
                <a:spcPct val="100000"/>
              </a:lnSpc>
              <a:spcBef>
                <a:spcPts val="0"/>
              </a:spcBef>
              <a:spcAft>
                <a:spcPts val="25"/>
              </a:spcAft>
              <a:buNone/>
            </a:pPr>
            <a:r>
              <a:rPr lang="en-IN" sz="1000" dirty="0">
                <a:solidFill>
                  <a:srgbClr val="595959"/>
                </a:solidFill>
              </a:rPr>
              <a:t>struct School {    </a:t>
            </a:r>
          </a:p>
          <a:p>
            <a:pPr marL="0" lvl="0" indent="0" rtl="0">
              <a:lnSpc>
                <a:spcPct val="100000"/>
              </a:lnSpc>
              <a:spcBef>
                <a:spcPts val="0"/>
              </a:spcBef>
              <a:spcAft>
                <a:spcPts val="25"/>
              </a:spcAft>
              <a:buNone/>
            </a:pPr>
            <a:r>
              <a:rPr lang="en-IN" sz="1000" dirty="0">
                <a:solidFill>
                  <a:srgbClr val="595959"/>
                </a:solidFill>
              </a:rPr>
              <a:t>    int </a:t>
            </a:r>
            <a:r>
              <a:rPr lang="en-IN" sz="1000" dirty="0" err="1">
                <a:solidFill>
                  <a:srgbClr val="595959"/>
                </a:solidFill>
              </a:rPr>
              <a:t>school_Id</a:t>
            </a:r>
            <a:r>
              <a:rPr lang="en-IN" sz="1000" dirty="0">
                <a:solidFill>
                  <a:srgbClr val="595959"/>
                </a:solidFill>
              </a:rPr>
              <a:t>; </a:t>
            </a:r>
          </a:p>
          <a:p>
            <a:pPr marL="0" lvl="0" indent="0" rtl="0">
              <a:lnSpc>
                <a:spcPct val="100000"/>
              </a:lnSpc>
              <a:spcBef>
                <a:spcPts val="0"/>
              </a:spcBef>
              <a:spcAft>
                <a:spcPts val="25"/>
              </a:spcAft>
              <a:buNone/>
            </a:pPr>
            <a:r>
              <a:rPr lang="en-IN" sz="1000" dirty="0">
                <a:solidFill>
                  <a:srgbClr val="595959"/>
                </a:solidFill>
              </a:rPr>
              <a:t>   char </a:t>
            </a:r>
            <a:r>
              <a:rPr lang="en-IN" sz="1000" dirty="0" err="1">
                <a:solidFill>
                  <a:srgbClr val="595959"/>
                </a:solidFill>
              </a:rPr>
              <a:t>school_code</a:t>
            </a:r>
            <a:r>
              <a:rPr lang="en-IN" sz="1000" dirty="0">
                <a:solidFill>
                  <a:srgbClr val="595959"/>
                </a:solidFill>
              </a:rPr>
              <a:t>[10];   </a:t>
            </a:r>
          </a:p>
          <a:p>
            <a:pPr marL="0" lvl="0" indent="0" rtl="0">
              <a:lnSpc>
                <a:spcPct val="100000"/>
              </a:lnSpc>
              <a:spcBef>
                <a:spcPts val="0"/>
              </a:spcBef>
              <a:spcAft>
                <a:spcPts val="25"/>
              </a:spcAft>
              <a:buNone/>
            </a:pPr>
            <a:r>
              <a:rPr lang="en-IN" sz="1000" dirty="0">
                <a:solidFill>
                  <a:srgbClr val="595959"/>
                </a:solidFill>
              </a:rPr>
              <a:t>   char </a:t>
            </a:r>
            <a:r>
              <a:rPr lang="en-IN" sz="1000" dirty="0" err="1">
                <a:solidFill>
                  <a:srgbClr val="595959"/>
                </a:solidFill>
              </a:rPr>
              <a:t>school_name</a:t>
            </a:r>
            <a:r>
              <a:rPr lang="en-IN" sz="1000" dirty="0">
                <a:solidFill>
                  <a:srgbClr val="595959"/>
                </a:solidFill>
              </a:rPr>
              <a:t>[20];   </a:t>
            </a:r>
          </a:p>
          <a:p>
            <a:pPr marL="0" lvl="0" indent="0" rtl="0">
              <a:lnSpc>
                <a:spcPct val="100000"/>
              </a:lnSpc>
              <a:spcBef>
                <a:spcPts val="0"/>
              </a:spcBef>
              <a:spcAft>
                <a:spcPts val="25"/>
              </a:spcAft>
              <a:buNone/>
            </a:pPr>
            <a:r>
              <a:rPr lang="en-IN" sz="1000" dirty="0">
                <a:solidFill>
                  <a:srgbClr val="595959"/>
                </a:solidFill>
              </a:rPr>
              <a:t>   char </a:t>
            </a:r>
            <a:r>
              <a:rPr lang="en-IN" sz="1000" dirty="0" err="1">
                <a:solidFill>
                  <a:srgbClr val="595959"/>
                </a:solidFill>
              </a:rPr>
              <a:t>school_address</a:t>
            </a:r>
            <a:r>
              <a:rPr lang="en-IN" sz="1000" dirty="0">
                <a:solidFill>
                  <a:srgbClr val="595959"/>
                </a:solidFill>
              </a:rPr>
              <a:t>[30];  </a:t>
            </a:r>
          </a:p>
          <a:p>
            <a:pPr marL="0" lvl="0" indent="0" rtl="0">
              <a:lnSpc>
                <a:spcPct val="100000"/>
              </a:lnSpc>
              <a:spcBef>
                <a:spcPts val="0"/>
              </a:spcBef>
              <a:spcAft>
                <a:spcPts val="25"/>
              </a:spcAft>
              <a:buNone/>
            </a:pPr>
            <a:r>
              <a:rPr lang="en-IN" sz="1000" dirty="0">
                <a:solidFill>
                  <a:srgbClr val="595959"/>
                </a:solidFill>
              </a:rPr>
              <a:t>   char </a:t>
            </a:r>
            <a:r>
              <a:rPr lang="en-IN" sz="1000" dirty="0" err="1">
                <a:solidFill>
                  <a:srgbClr val="595959"/>
                </a:solidFill>
              </a:rPr>
              <a:t>school_email</a:t>
            </a:r>
            <a:r>
              <a:rPr lang="en-IN" sz="1000" dirty="0">
                <a:solidFill>
                  <a:srgbClr val="595959"/>
                </a:solidFill>
              </a:rPr>
              <a:t>[15];    </a:t>
            </a:r>
          </a:p>
          <a:p>
            <a:pPr marL="0" lvl="0" indent="0" rtl="0">
              <a:lnSpc>
                <a:spcPct val="100000"/>
              </a:lnSpc>
              <a:spcBef>
                <a:spcPts val="0"/>
              </a:spcBef>
              <a:spcAft>
                <a:spcPts val="25"/>
              </a:spcAft>
              <a:buNone/>
            </a:pPr>
            <a:r>
              <a:rPr lang="en-IN" sz="1000" dirty="0">
                <a:solidFill>
                  <a:srgbClr val="595959"/>
                </a:solidFill>
              </a:rPr>
              <a:t>   char </a:t>
            </a:r>
            <a:r>
              <a:rPr lang="en-IN" sz="1000" dirty="0" err="1">
                <a:solidFill>
                  <a:srgbClr val="595959"/>
                </a:solidFill>
              </a:rPr>
              <a:t>school_website</a:t>
            </a:r>
            <a:r>
              <a:rPr lang="en-IN" sz="1000" dirty="0">
                <a:solidFill>
                  <a:srgbClr val="595959"/>
                </a:solidFill>
              </a:rPr>
              <a:t>[10];</a:t>
            </a:r>
          </a:p>
          <a:p>
            <a:pPr marL="0" lvl="0" indent="0" rtl="0">
              <a:lnSpc>
                <a:spcPct val="100000"/>
              </a:lnSpc>
              <a:spcBef>
                <a:spcPts val="0"/>
              </a:spcBef>
              <a:spcAft>
                <a:spcPts val="25"/>
              </a:spcAft>
              <a:buNone/>
            </a:pPr>
            <a:r>
              <a:rPr lang="en-IN" sz="1000" dirty="0">
                <a:solidFill>
                  <a:srgbClr val="595959"/>
                </a:solidFill>
              </a:rPr>
              <a:t>} typedef </a:t>
            </a:r>
            <a:r>
              <a:rPr lang="en-IN" sz="1000" dirty="0" err="1">
                <a:solidFill>
                  <a:srgbClr val="595959"/>
                </a:solidFill>
              </a:rPr>
              <a:t>sch</a:t>
            </a:r>
            <a:r>
              <a:rPr lang="en-IN" sz="1000" dirty="0">
                <a:solidFill>
                  <a:srgbClr val="595959"/>
                </a:solidFill>
              </a:rPr>
              <a:t>;</a:t>
            </a:r>
          </a:p>
          <a:p>
            <a:pPr marL="0" lvl="0" indent="0" rtl="0">
              <a:lnSpc>
                <a:spcPct val="100000"/>
              </a:lnSpc>
              <a:spcBef>
                <a:spcPts val="0"/>
              </a:spcBef>
              <a:spcAft>
                <a:spcPts val="25"/>
              </a:spcAft>
              <a:buNone/>
            </a:pPr>
            <a:r>
              <a:rPr lang="en-IN" sz="1000" dirty="0" err="1">
                <a:solidFill>
                  <a:srgbClr val="595959"/>
                </a:solidFill>
              </a:rPr>
              <a:t>sch</a:t>
            </a:r>
            <a:r>
              <a:rPr lang="en-IN" sz="1000" dirty="0">
                <a:solidFill>
                  <a:srgbClr val="595959"/>
                </a:solidFill>
              </a:rPr>
              <a:t> schools[max];</a:t>
            </a:r>
          </a:p>
          <a:p>
            <a:pPr marL="0" lvl="0" indent="0" rtl="0">
              <a:lnSpc>
                <a:spcPct val="100000"/>
              </a:lnSpc>
              <a:spcBef>
                <a:spcPts val="0"/>
              </a:spcBef>
              <a:spcAft>
                <a:spcPts val="25"/>
              </a:spcAft>
              <a:buNone/>
            </a:pPr>
            <a:r>
              <a:rPr lang="en-IN" sz="1000" dirty="0">
                <a:solidFill>
                  <a:srgbClr val="595959"/>
                </a:solidFill>
              </a:rPr>
              <a:t>int </a:t>
            </a:r>
            <a:r>
              <a:rPr lang="en-IN" sz="1000" dirty="0" err="1">
                <a:solidFill>
                  <a:srgbClr val="595959"/>
                </a:solidFill>
              </a:rPr>
              <a:t>school_count</a:t>
            </a:r>
            <a:r>
              <a:rPr lang="en-IN" sz="1000" dirty="0">
                <a:solidFill>
                  <a:srgbClr val="595959"/>
                </a:solidFill>
              </a:rPr>
              <a:t> = 0;</a:t>
            </a:r>
          </a:p>
          <a:p>
            <a:pPr marL="0" lvl="0" indent="0" rtl="0">
              <a:lnSpc>
                <a:spcPct val="100000"/>
              </a:lnSpc>
              <a:spcBef>
                <a:spcPts val="0"/>
              </a:spcBef>
              <a:spcAft>
                <a:spcPts val="25"/>
              </a:spcAft>
              <a:buNone/>
            </a:pPr>
            <a:r>
              <a:rPr lang="en-IN" sz="1000" dirty="0" err="1">
                <a:solidFill>
                  <a:srgbClr val="595959"/>
                </a:solidFill>
              </a:rPr>
              <a:t>const</a:t>
            </a:r>
            <a:r>
              <a:rPr lang="en-IN" sz="1000" dirty="0">
                <a:solidFill>
                  <a:srgbClr val="595959"/>
                </a:solidFill>
              </a:rPr>
              <a:t> char *filename = "school_data.txt"; // Text file to store</a:t>
            </a:r>
          </a:p>
          <a:p>
            <a:pPr marL="0" lvl="0" indent="0" rtl="0">
              <a:lnSpc>
                <a:spcPct val="100000"/>
              </a:lnSpc>
              <a:spcBef>
                <a:spcPts val="0"/>
              </a:spcBef>
              <a:spcAft>
                <a:spcPts val="25"/>
              </a:spcAft>
              <a:buNone/>
            </a:pPr>
            <a:r>
              <a:rPr lang="en-US" sz="1000" dirty="0">
                <a:solidFill>
                  <a:srgbClr val="595959"/>
                </a:solidFill>
              </a:rPr>
              <a:t>// Function to save data to a text file</a:t>
            </a:r>
          </a:p>
          <a:p>
            <a:pPr marL="0" lvl="0" indent="0" rtl="0">
              <a:lnSpc>
                <a:spcPct val="100000"/>
              </a:lnSpc>
              <a:spcBef>
                <a:spcPts val="0"/>
              </a:spcBef>
              <a:spcAft>
                <a:spcPts val="25"/>
              </a:spcAft>
              <a:buNone/>
            </a:pPr>
            <a:r>
              <a:rPr lang="en-US" sz="1000" dirty="0">
                <a:solidFill>
                  <a:srgbClr val="595959"/>
                </a:solidFill>
              </a:rPr>
              <a:t>void </a:t>
            </a:r>
            <a:r>
              <a:rPr lang="en-US" sz="1000" dirty="0" err="1">
                <a:solidFill>
                  <a:srgbClr val="595959"/>
                </a:solidFill>
              </a:rPr>
              <a:t>save_to_file</a:t>
            </a:r>
            <a:r>
              <a:rPr lang="en-US" sz="1000" dirty="0">
                <a:solidFill>
                  <a:srgbClr val="595959"/>
                </a:solidFill>
              </a:rPr>
              <a:t>() {   </a:t>
            </a:r>
          </a:p>
          <a:p>
            <a:pPr marL="0" lvl="0" indent="0" rtl="0">
              <a:lnSpc>
                <a:spcPct val="100000"/>
              </a:lnSpc>
              <a:spcBef>
                <a:spcPts val="0"/>
              </a:spcBef>
              <a:spcAft>
                <a:spcPts val="25"/>
              </a:spcAft>
              <a:buNone/>
            </a:pPr>
            <a:r>
              <a:rPr lang="en-US" sz="1000" dirty="0">
                <a:solidFill>
                  <a:srgbClr val="595959"/>
                </a:solidFill>
              </a:rPr>
              <a:t> FILE *file = </a:t>
            </a:r>
            <a:r>
              <a:rPr lang="en-US" sz="1000" dirty="0" err="1">
                <a:solidFill>
                  <a:srgbClr val="595959"/>
                </a:solidFill>
              </a:rPr>
              <a:t>fopen</a:t>
            </a:r>
            <a:r>
              <a:rPr lang="en-US" sz="1000" dirty="0">
                <a:solidFill>
                  <a:srgbClr val="595959"/>
                </a:solidFill>
              </a:rPr>
              <a:t>(filename, "w");  </a:t>
            </a:r>
          </a:p>
          <a:p>
            <a:pPr marL="0" lvl="0" indent="0" rtl="0">
              <a:lnSpc>
                <a:spcPct val="100000"/>
              </a:lnSpc>
              <a:spcBef>
                <a:spcPts val="0"/>
              </a:spcBef>
              <a:spcAft>
                <a:spcPts val="25"/>
              </a:spcAft>
              <a:buNone/>
            </a:pPr>
            <a:r>
              <a:rPr lang="en-US" sz="1000" dirty="0">
                <a:solidFill>
                  <a:srgbClr val="595959"/>
                </a:solidFill>
              </a:rPr>
              <a:t>  if (file == NULL) {</a:t>
            </a:r>
          </a:p>
          <a:p>
            <a:pPr marL="0" lvl="0" indent="0" rtl="0">
              <a:lnSpc>
                <a:spcPct val="100000"/>
              </a:lnSpc>
              <a:spcBef>
                <a:spcPts val="0"/>
              </a:spcBef>
              <a:spcAft>
                <a:spcPts val="25"/>
              </a:spcAft>
              <a:buNone/>
            </a:pPr>
            <a:r>
              <a:rPr lang="en-US" sz="1000" dirty="0">
                <a:solidFill>
                  <a:srgbClr val="595959"/>
                </a:solidFill>
              </a:rPr>
              <a:t>        </a:t>
            </a:r>
            <a:r>
              <a:rPr lang="en-US" sz="1000" dirty="0" err="1">
                <a:solidFill>
                  <a:srgbClr val="595959"/>
                </a:solidFill>
              </a:rPr>
              <a:t>printf</a:t>
            </a:r>
            <a:r>
              <a:rPr lang="en-US" sz="1000" dirty="0">
                <a:solidFill>
                  <a:srgbClr val="595959"/>
                </a:solidFill>
              </a:rPr>
              <a:t>("Error opening file for writing.\n");</a:t>
            </a:r>
          </a:p>
          <a:p>
            <a:pPr marL="0" lvl="0" indent="0" rtl="0">
              <a:lnSpc>
                <a:spcPct val="100000"/>
              </a:lnSpc>
              <a:spcBef>
                <a:spcPts val="0"/>
              </a:spcBef>
              <a:spcAft>
                <a:spcPts val="25"/>
              </a:spcAft>
              <a:buNone/>
            </a:pPr>
            <a:r>
              <a:rPr lang="en-US" sz="1000" dirty="0">
                <a:solidFill>
                  <a:srgbClr val="595959"/>
                </a:solidFill>
              </a:rPr>
              <a:t>        return;</a:t>
            </a:r>
          </a:p>
          <a:p>
            <a:pPr marL="0" lvl="0" indent="0" rtl="0">
              <a:lnSpc>
                <a:spcPct val="100000"/>
              </a:lnSpc>
              <a:spcBef>
                <a:spcPts val="0"/>
              </a:spcBef>
              <a:spcAft>
                <a:spcPts val="25"/>
              </a:spcAft>
              <a:buNone/>
            </a:pPr>
            <a:r>
              <a:rPr lang="en-US" sz="1000" dirty="0">
                <a:solidFill>
                  <a:srgbClr val="595959"/>
                </a:solidFill>
              </a:rPr>
              <a:t>    }</a:t>
            </a:r>
          </a:p>
          <a:p>
            <a:pPr marL="0" lvl="0" indent="0" rtl="0">
              <a:lnSpc>
                <a:spcPct val="100000"/>
              </a:lnSpc>
              <a:spcBef>
                <a:spcPts val="0"/>
              </a:spcBef>
              <a:spcAft>
                <a:spcPts val="100"/>
              </a:spcAft>
              <a:buNone/>
            </a:pPr>
            <a:endParaRPr sz="1000" dirty="0"/>
          </a:p>
        </p:txBody>
      </p:sp>
      <p:sp>
        <p:nvSpPr>
          <p:cNvPr id="10" name="TextBox 9">
            <a:extLst>
              <a:ext uri="{FF2B5EF4-FFF2-40B4-BE49-F238E27FC236}">
                <a16:creationId xmlns:a16="http://schemas.microsoft.com/office/drawing/2014/main" id="{DD2FFCD3-D8B9-5898-1920-030B496D6491}"/>
              </a:ext>
            </a:extLst>
          </p:cNvPr>
          <p:cNvSpPr txBox="1"/>
          <p:nvPr/>
        </p:nvSpPr>
        <p:spPr>
          <a:xfrm>
            <a:off x="3113688" y="1017725"/>
            <a:ext cx="6030312" cy="4247317"/>
          </a:xfrm>
          <a:prstGeom prst="rect">
            <a:avLst/>
          </a:prstGeom>
          <a:noFill/>
        </p:spPr>
        <p:txBody>
          <a:bodyPr wrap="square">
            <a:spAutoFit/>
          </a:bodyPr>
          <a:lstStyle/>
          <a:p>
            <a:r>
              <a:rPr lang="en-US" sz="1000" dirty="0" err="1"/>
              <a:t>fprintf</a:t>
            </a:r>
            <a:r>
              <a:rPr lang="en-US" sz="1000" dirty="0"/>
              <a:t>(file, "%d\n", </a:t>
            </a:r>
            <a:r>
              <a:rPr lang="en-US" sz="1000" dirty="0" err="1"/>
              <a:t>school_count</a:t>
            </a:r>
            <a:r>
              <a:rPr lang="en-US" sz="1000" dirty="0"/>
              <a:t>); </a:t>
            </a:r>
          </a:p>
          <a:p>
            <a:r>
              <a:rPr lang="en-US" sz="1000" dirty="0"/>
              <a:t>for (int </a:t>
            </a:r>
            <a:r>
              <a:rPr lang="en-US" sz="1000" dirty="0" err="1"/>
              <a:t>i</a:t>
            </a:r>
            <a:r>
              <a:rPr lang="en-US" sz="1000" dirty="0"/>
              <a:t> = 0; </a:t>
            </a:r>
            <a:r>
              <a:rPr lang="en-US" sz="1000" dirty="0" err="1"/>
              <a:t>i</a:t>
            </a:r>
            <a:r>
              <a:rPr lang="en-US" sz="1000" dirty="0"/>
              <a:t> &lt; </a:t>
            </a:r>
            <a:r>
              <a:rPr lang="en-US" sz="1000" dirty="0" err="1"/>
              <a:t>school_count</a:t>
            </a:r>
            <a:r>
              <a:rPr lang="en-US" sz="1000" dirty="0"/>
              <a:t>; </a:t>
            </a:r>
            <a:r>
              <a:rPr lang="en-US" sz="1000" dirty="0" err="1"/>
              <a:t>i</a:t>
            </a:r>
            <a:r>
              <a:rPr lang="en-US" sz="1000" dirty="0"/>
              <a:t>++) {</a:t>
            </a:r>
          </a:p>
          <a:p>
            <a:r>
              <a:rPr lang="en-US" sz="1000" dirty="0"/>
              <a:t>        </a:t>
            </a:r>
            <a:r>
              <a:rPr lang="en-US" sz="1000" dirty="0" err="1"/>
              <a:t>fprintf</a:t>
            </a:r>
            <a:r>
              <a:rPr lang="en-US" sz="1000" dirty="0"/>
              <a:t>(file, "%d %s %s %s %s %s\n", schools[</a:t>
            </a:r>
            <a:r>
              <a:rPr lang="en-US" sz="1000" dirty="0" err="1"/>
              <a:t>i</a:t>
            </a:r>
            <a:r>
              <a:rPr lang="en-US" sz="1000" dirty="0"/>
              <a:t>].</a:t>
            </a:r>
            <a:r>
              <a:rPr lang="en-US" sz="1000" dirty="0" err="1"/>
              <a:t>school_Id</a:t>
            </a:r>
            <a:r>
              <a:rPr lang="en-US" sz="1000" dirty="0"/>
              <a:t>,</a:t>
            </a:r>
          </a:p>
          <a:p>
            <a:r>
              <a:rPr lang="en-US" sz="1000" dirty="0"/>
              <a:t>                schools[</a:t>
            </a:r>
            <a:r>
              <a:rPr lang="en-US" sz="1000" dirty="0" err="1"/>
              <a:t>i</a:t>
            </a:r>
            <a:r>
              <a:rPr lang="en-US" sz="1000" dirty="0"/>
              <a:t>].</a:t>
            </a:r>
            <a:r>
              <a:rPr lang="en-US" sz="1000" dirty="0" err="1"/>
              <a:t>school_code</a:t>
            </a:r>
            <a:r>
              <a:rPr lang="en-US" sz="1000" dirty="0"/>
              <a:t>, schools[</a:t>
            </a:r>
            <a:r>
              <a:rPr lang="en-US" sz="1000" dirty="0" err="1"/>
              <a:t>i</a:t>
            </a:r>
            <a:r>
              <a:rPr lang="en-US" sz="1000" dirty="0"/>
              <a:t>].</a:t>
            </a:r>
            <a:r>
              <a:rPr lang="en-US" sz="1000" dirty="0" err="1"/>
              <a:t>school_name</a:t>
            </a:r>
            <a:r>
              <a:rPr lang="en-US" sz="1000" dirty="0"/>
              <a:t>,</a:t>
            </a:r>
          </a:p>
          <a:p>
            <a:r>
              <a:rPr lang="en-US" sz="1000" dirty="0"/>
              <a:t>                 schools[</a:t>
            </a:r>
            <a:r>
              <a:rPr lang="en-US" sz="1000" dirty="0" err="1"/>
              <a:t>i</a:t>
            </a:r>
            <a:r>
              <a:rPr lang="en-US" sz="1000" dirty="0"/>
              <a:t>].</a:t>
            </a:r>
            <a:r>
              <a:rPr lang="en-US" sz="1000" dirty="0" err="1"/>
              <a:t>school_address</a:t>
            </a:r>
            <a:r>
              <a:rPr lang="en-US" sz="1000" dirty="0"/>
              <a:t>, schools[</a:t>
            </a:r>
            <a:r>
              <a:rPr lang="en-US" sz="1000" dirty="0" err="1"/>
              <a:t>i</a:t>
            </a:r>
            <a:r>
              <a:rPr lang="en-US" sz="1000" dirty="0"/>
              <a:t>].</a:t>
            </a:r>
            <a:r>
              <a:rPr lang="en-US" sz="1000" dirty="0" err="1"/>
              <a:t>school_email</a:t>
            </a:r>
            <a:r>
              <a:rPr lang="en-US" sz="1000" dirty="0"/>
              <a:t>,</a:t>
            </a:r>
          </a:p>
          <a:p>
            <a:r>
              <a:rPr lang="en-US" sz="1000" dirty="0"/>
              <a:t>                 schools[</a:t>
            </a:r>
            <a:r>
              <a:rPr lang="en-US" sz="1000" dirty="0" err="1"/>
              <a:t>i</a:t>
            </a:r>
            <a:r>
              <a:rPr lang="en-US" sz="1000" dirty="0"/>
              <a:t>].</a:t>
            </a:r>
            <a:r>
              <a:rPr lang="en-US" sz="1000" dirty="0" err="1"/>
              <a:t>school_website</a:t>
            </a:r>
            <a:r>
              <a:rPr lang="en-US" sz="1000" dirty="0"/>
              <a:t>);</a:t>
            </a:r>
          </a:p>
          <a:p>
            <a:r>
              <a:rPr lang="en-US" sz="1000" dirty="0"/>
              <a:t>  }</a:t>
            </a:r>
          </a:p>
          <a:p>
            <a:r>
              <a:rPr lang="en-US" sz="1000" dirty="0"/>
              <a:t>   </a:t>
            </a:r>
            <a:r>
              <a:rPr lang="en-US" sz="1000" dirty="0" err="1"/>
              <a:t>fclose</a:t>
            </a:r>
            <a:r>
              <a:rPr lang="en-US" sz="1000" dirty="0"/>
              <a:t>(file);</a:t>
            </a:r>
          </a:p>
          <a:p>
            <a:r>
              <a:rPr lang="en-US" sz="1000" dirty="0"/>
              <a:t>   </a:t>
            </a:r>
            <a:r>
              <a:rPr lang="en-US" sz="1000" dirty="0" err="1"/>
              <a:t>printf</a:t>
            </a:r>
            <a:r>
              <a:rPr lang="en-US" sz="1000" dirty="0"/>
              <a:t>("Data saved to file successfully.\n");</a:t>
            </a:r>
          </a:p>
          <a:p>
            <a:r>
              <a:rPr lang="en-US" sz="1000" dirty="0"/>
              <a:t>}</a:t>
            </a:r>
          </a:p>
          <a:p>
            <a:r>
              <a:rPr lang="en-US" sz="1000" dirty="0"/>
              <a:t>// Function to load data from a text file</a:t>
            </a:r>
          </a:p>
          <a:p>
            <a:r>
              <a:rPr lang="en-US" sz="1000" dirty="0"/>
              <a:t>void </a:t>
            </a:r>
            <a:r>
              <a:rPr lang="en-US" sz="1000" dirty="0" err="1"/>
              <a:t>dream_coders_load_from_file</a:t>
            </a:r>
            <a:r>
              <a:rPr lang="en-US" sz="1000" dirty="0"/>
              <a:t>() {</a:t>
            </a:r>
          </a:p>
          <a:p>
            <a:r>
              <a:rPr lang="en-US" sz="1000" dirty="0"/>
              <a:t>    FILE *file = </a:t>
            </a:r>
            <a:r>
              <a:rPr lang="en-US" sz="1000" dirty="0" err="1"/>
              <a:t>fopen</a:t>
            </a:r>
            <a:r>
              <a:rPr lang="en-US" sz="1000" dirty="0"/>
              <a:t>(filename, "r");</a:t>
            </a:r>
          </a:p>
          <a:p>
            <a:r>
              <a:rPr lang="en-US" sz="1000" dirty="0"/>
              <a:t>    if (file == NULL) { </a:t>
            </a:r>
          </a:p>
          <a:p>
            <a:r>
              <a:rPr lang="en-US" sz="1000" dirty="0"/>
              <a:t>       </a:t>
            </a:r>
            <a:r>
              <a:rPr lang="en-US" sz="1000" dirty="0" err="1"/>
              <a:t>printf</a:t>
            </a:r>
            <a:r>
              <a:rPr lang="en-US" sz="1000" dirty="0"/>
              <a:t>("No previous data found. Starting fresh.\n");</a:t>
            </a:r>
          </a:p>
          <a:p>
            <a:r>
              <a:rPr lang="en-US" sz="1000" dirty="0"/>
              <a:t>        return;</a:t>
            </a:r>
          </a:p>
          <a:p>
            <a:r>
              <a:rPr lang="en-US" sz="1000" dirty="0"/>
              <a:t>    }</a:t>
            </a:r>
          </a:p>
          <a:p>
            <a:r>
              <a:rPr lang="en-US" sz="1000" dirty="0"/>
              <a:t>    </a:t>
            </a:r>
            <a:r>
              <a:rPr lang="en-US" sz="1000" dirty="0" err="1"/>
              <a:t>fscanf</a:t>
            </a:r>
            <a:r>
              <a:rPr lang="en-US" sz="1000" dirty="0"/>
              <a:t>(file, "%d", &amp;</a:t>
            </a:r>
            <a:r>
              <a:rPr lang="en-US" sz="1000" dirty="0" err="1"/>
              <a:t>school_count</a:t>
            </a:r>
            <a:r>
              <a:rPr lang="en-US" sz="1000" dirty="0"/>
              <a:t>);</a:t>
            </a:r>
          </a:p>
          <a:p>
            <a:r>
              <a:rPr lang="en-US" sz="1000" dirty="0"/>
              <a:t>    for (int </a:t>
            </a:r>
            <a:r>
              <a:rPr lang="en-US" sz="1000" dirty="0" err="1"/>
              <a:t>i</a:t>
            </a:r>
            <a:r>
              <a:rPr lang="en-US" sz="1000" dirty="0"/>
              <a:t> = 0; </a:t>
            </a:r>
            <a:r>
              <a:rPr lang="en-US" sz="1000" dirty="0" err="1"/>
              <a:t>i</a:t>
            </a:r>
            <a:r>
              <a:rPr lang="en-US" sz="1000" dirty="0"/>
              <a:t> &lt; </a:t>
            </a:r>
            <a:r>
              <a:rPr lang="en-US" sz="1000" dirty="0" err="1"/>
              <a:t>school_count</a:t>
            </a:r>
            <a:r>
              <a:rPr lang="en-US" sz="1000" dirty="0"/>
              <a:t>; </a:t>
            </a:r>
            <a:r>
              <a:rPr lang="en-US" sz="1000" dirty="0" err="1"/>
              <a:t>i</a:t>
            </a:r>
            <a:r>
              <a:rPr lang="en-US" sz="1000" dirty="0"/>
              <a:t>++) {</a:t>
            </a:r>
          </a:p>
          <a:p>
            <a:r>
              <a:rPr lang="en-US" sz="1000" dirty="0"/>
              <a:t>        </a:t>
            </a:r>
            <a:r>
              <a:rPr lang="en-US" sz="1000" dirty="0" err="1"/>
              <a:t>fscanf</a:t>
            </a:r>
            <a:r>
              <a:rPr lang="en-US" sz="1000" dirty="0"/>
              <a:t>(file, "%d %s %s %s %s %s", &amp;schools[</a:t>
            </a:r>
            <a:r>
              <a:rPr lang="en-US" sz="1000" dirty="0" err="1"/>
              <a:t>i</a:t>
            </a:r>
            <a:r>
              <a:rPr lang="en-US" sz="1000" dirty="0"/>
              <a:t>].</a:t>
            </a:r>
            <a:r>
              <a:rPr lang="en-US" sz="1000" dirty="0" err="1"/>
              <a:t>school_Id</a:t>
            </a:r>
            <a:r>
              <a:rPr lang="en-US" sz="1000" dirty="0"/>
              <a:t>,</a:t>
            </a:r>
          </a:p>
          <a:p>
            <a:r>
              <a:rPr lang="en-US" sz="1000" dirty="0"/>
              <a:t>               schools[</a:t>
            </a:r>
            <a:r>
              <a:rPr lang="en-US" sz="1000" dirty="0" err="1"/>
              <a:t>i</a:t>
            </a:r>
            <a:r>
              <a:rPr lang="en-US" sz="1000" dirty="0"/>
              <a:t>].</a:t>
            </a:r>
            <a:r>
              <a:rPr lang="en-US" sz="1000" dirty="0" err="1"/>
              <a:t>school_code</a:t>
            </a:r>
            <a:r>
              <a:rPr lang="en-US" sz="1000" dirty="0"/>
              <a:t>, schools[</a:t>
            </a:r>
            <a:r>
              <a:rPr lang="en-US" sz="1000" dirty="0" err="1"/>
              <a:t>i</a:t>
            </a:r>
            <a:r>
              <a:rPr lang="en-US" sz="1000" dirty="0"/>
              <a:t>].</a:t>
            </a:r>
            <a:r>
              <a:rPr lang="en-US" sz="1000" dirty="0" err="1"/>
              <a:t>school_name</a:t>
            </a:r>
            <a:r>
              <a:rPr lang="en-US" sz="1000" dirty="0"/>
              <a:t>,</a:t>
            </a:r>
          </a:p>
          <a:p>
            <a:r>
              <a:rPr lang="en-US" sz="1000" dirty="0"/>
              <a:t>                schools[</a:t>
            </a:r>
            <a:r>
              <a:rPr lang="en-US" sz="1000" dirty="0" err="1"/>
              <a:t>i</a:t>
            </a:r>
            <a:r>
              <a:rPr lang="en-US" sz="1000" dirty="0"/>
              <a:t>].</a:t>
            </a:r>
            <a:r>
              <a:rPr lang="en-US" sz="1000" dirty="0" err="1"/>
              <a:t>school_address</a:t>
            </a:r>
            <a:r>
              <a:rPr lang="en-US" sz="1000" dirty="0"/>
              <a:t>, schools[</a:t>
            </a:r>
            <a:r>
              <a:rPr lang="en-US" sz="1000" dirty="0" err="1"/>
              <a:t>i</a:t>
            </a:r>
            <a:r>
              <a:rPr lang="en-US" sz="1000" dirty="0"/>
              <a:t>].</a:t>
            </a:r>
            <a:r>
              <a:rPr lang="en-US" sz="1000" dirty="0" err="1"/>
              <a:t>school_email</a:t>
            </a:r>
            <a:r>
              <a:rPr lang="en-US" sz="1000" dirty="0"/>
              <a:t>,</a:t>
            </a:r>
          </a:p>
          <a:p>
            <a:r>
              <a:rPr lang="en-US" sz="1000" dirty="0"/>
              <a:t>                schools[</a:t>
            </a:r>
            <a:r>
              <a:rPr lang="en-US" sz="1000" dirty="0" err="1"/>
              <a:t>i</a:t>
            </a:r>
            <a:r>
              <a:rPr lang="en-US" sz="1000" dirty="0"/>
              <a:t>].</a:t>
            </a:r>
            <a:r>
              <a:rPr lang="en-US" sz="1000" dirty="0" err="1"/>
              <a:t>school_website</a:t>
            </a:r>
            <a:r>
              <a:rPr lang="en-US" sz="1000" dirty="0"/>
              <a:t>);</a:t>
            </a:r>
          </a:p>
          <a:p>
            <a:r>
              <a:rPr lang="en-US" sz="1000" dirty="0"/>
              <a:t>    }</a:t>
            </a:r>
          </a:p>
          <a:p>
            <a:r>
              <a:rPr lang="en-US" sz="1000" dirty="0"/>
              <a:t>    </a:t>
            </a:r>
            <a:r>
              <a:rPr lang="en-US" sz="1000" dirty="0" err="1"/>
              <a:t>fclose</a:t>
            </a:r>
            <a:r>
              <a:rPr lang="en-US" sz="1000" dirty="0"/>
              <a:t>(file);</a:t>
            </a:r>
          </a:p>
          <a:p>
            <a:r>
              <a:rPr lang="en-US" sz="1000" dirty="0"/>
              <a:t>    </a:t>
            </a:r>
            <a:r>
              <a:rPr lang="en-US" sz="1000" dirty="0" err="1"/>
              <a:t>printf</a:t>
            </a:r>
            <a:r>
              <a:rPr lang="en-US" sz="1000" dirty="0"/>
              <a:t>("Data loaded from file successfully.\n");</a:t>
            </a:r>
          </a:p>
          <a:p>
            <a:r>
              <a:rPr lang="en-US" sz="1000" dirty="0"/>
              <a:t>}</a:t>
            </a:r>
            <a:endParaRPr lang="en-IN"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05A41C7-476A-0DA1-3460-9E9F7B2E5A54}"/>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326892AD-0C15-A743-C9F6-658B5C1BE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8187C6BF-C5CF-02DD-DE15-BC502836D724}"/>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2" name="TextBox 1">
            <a:extLst>
              <a:ext uri="{FF2B5EF4-FFF2-40B4-BE49-F238E27FC236}">
                <a16:creationId xmlns:a16="http://schemas.microsoft.com/office/drawing/2014/main" id="{7424CF39-2669-36C7-15FA-5B56146E17C6}"/>
              </a:ext>
            </a:extLst>
          </p:cNvPr>
          <p:cNvSpPr txBox="1"/>
          <p:nvPr/>
        </p:nvSpPr>
        <p:spPr>
          <a:xfrm>
            <a:off x="126125" y="938048"/>
            <a:ext cx="3955546" cy="425758"/>
          </a:xfrm>
          <a:prstGeom prst="rect">
            <a:avLst/>
          </a:prstGeom>
          <a:noFill/>
        </p:spPr>
        <p:txBody>
          <a:bodyPr wrap="square" rtlCol="0">
            <a:spAutoFit/>
          </a:bodyPr>
          <a:lstStyle/>
          <a:p>
            <a:pPr>
              <a:lnSpc>
                <a:spcPts val="1425"/>
              </a:lnSpc>
            </a:pPr>
            <a:r>
              <a:rPr lang="en-US" sz="1000" b="0" dirty="0">
                <a:solidFill>
                  <a:srgbClr val="CCCCCC"/>
                </a:solidFill>
                <a:effectLst/>
                <a:latin typeface="Consolas" panose="020B0609020204030204" pitchFamily="49" charset="0"/>
              </a:rPr>
              <a:t>}</a:t>
            </a:r>
          </a:p>
          <a:p>
            <a:endParaRPr lang="en-US" sz="1000" dirty="0"/>
          </a:p>
        </p:txBody>
      </p:sp>
      <p:sp>
        <p:nvSpPr>
          <p:cNvPr id="3" name="TextBox 2">
            <a:extLst>
              <a:ext uri="{FF2B5EF4-FFF2-40B4-BE49-F238E27FC236}">
                <a16:creationId xmlns:a16="http://schemas.microsoft.com/office/drawing/2014/main" id="{0323FB4D-AD2B-C39C-CA4B-744E6C767F34}"/>
              </a:ext>
            </a:extLst>
          </p:cNvPr>
          <p:cNvSpPr txBox="1"/>
          <p:nvPr/>
        </p:nvSpPr>
        <p:spPr>
          <a:xfrm>
            <a:off x="4727643" y="1017725"/>
            <a:ext cx="4046706" cy="605294"/>
          </a:xfrm>
          <a:prstGeom prst="rect">
            <a:avLst/>
          </a:prstGeom>
          <a:noFill/>
        </p:spPr>
        <p:txBody>
          <a:bodyPr wrap="square" rtlCol="0">
            <a:spAutoFit/>
          </a:bodyPr>
          <a:lstStyle/>
          <a:p>
            <a:pPr>
              <a:lnSpc>
                <a:spcPts val="1425"/>
              </a:lnSpc>
            </a:pP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endParaRPr lang="en-US" sz="1000" dirty="0"/>
          </a:p>
        </p:txBody>
      </p:sp>
      <p:sp>
        <p:nvSpPr>
          <p:cNvPr id="8" name="TextBox 7">
            <a:extLst>
              <a:ext uri="{FF2B5EF4-FFF2-40B4-BE49-F238E27FC236}">
                <a16:creationId xmlns:a16="http://schemas.microsoft.com/office/drawing/2014/main" id="{49FD3F7B-CC3B-4C0C-F057-296B2A67BE1B}"/>
              </a:ext>
            </a:extLst>
          </p:cNvPr>
          <p:cNvSpPr txBox="1"/>
          <p:nvPr/>
        </p:nvSpPr>
        <p:spPr>
          <a:xfrm>
            <a:off x="0" y="1047685"/>
            <a:ext cx="4081671" cy="4031873"/>
          </a:xfrm>
          <a:prstGeom prst="rect">
            <a:avLst/>
          </a:prstGeom>
          <a:noFill/>
        </p:spPr>
        <p:txBody>
          <a:bodyPr wrap="square">
            <a:spAutoFit/>
          </a:bodyPr>
          <a:lstStyle/>
          <a:p>
            <a:r>
              <a:rPr lang="en-IN" sz="800" dirty="0"/>
              <a:t>void </a:t>
            </a:r>
            <a:r>
              <a:rPr lang="en-IN" sz="800" dirty="0" err="1"/>
              <a:t>getschooldetails</a:t>
            </a:r>
            <a:r>
              <a:rPr lang="en-IN" sz="800" dirty="0"/>
              <a:t>(</a:t>
            </a:r>
            <a:r>
              <a:rPr lang="en-IN" sz="800" dirty="0" err="1"/>
              <a:t>sch</a:t>
            </a:r>
            <a:r>
              <a:rPr lang="en-IN" sz="800" dirty="0"/>
              <a:t> *s) {</a:t>
            </a:r>
          </a:p>
          <a:p>
            <a:r>
              <a:rPr lang="en-IN" sz="800" dirty="0"/>
              <a:t>    </a:t>
            </a:r>
            <a:r>
              <a:rPr lang="en-IN" sz="800" dirty="0" err="1"/>
              <a:t>printf</a:t>
            </a:r>
            <a:r>
              <a:rPr lang="en-IN" sz="800" dirty="0"/>
              <a:t>("Enter School ID: ");</a:t>
            </a:r>
          </a:p>
          <a:p>
            <a:r>
              <a:rPr lang="en-IN" sz="800" dirty="0"/>
              <a:t>    </a:t>
            </a:r>
            <a:r>
              <a:rPr lang="en-IN" sz="800" dirty="0" err="1"/>
              <a:t>scanf</a:t>
            </a:r>
            <a:r>
              <a:rPr lang="en-IN" sz="800" dirty="0"/>
              <a:t>("%d", &amp;s-&gt;</a:t>
            </a:r>
            <a:r>
              <a:rPr lang="en-IN" sz="800" dirty="0" err="1"/>
              <a:t>school_Id</a:t>
            </a:r>
            <a:r>
              <a:rPr lang="en-IN" sz="800" dirty="0"/>
              <a:t>);</a:t>
            </a:r>
          </a:p>
          <a:p>
            <a:r>
              <a:rPr lang="en-IN" sz="800" dirty="0"/>
              <a:t>    </a:t>
            </a:r>
            <a:r>
              <a:rPr lang="en-IN" sz="800" dirty="0" err="1"/>
              <a:t>printf</a:t>
            </a:r>
            <a:r>
              <a:rPr lang="en-IN" sz="800" dirty="0"/>
              <a:t>("Enter School Code: ");</a:t>
            </a:r>
          </a:p>
          <a:p>
            <a:r>
              <a:rPr lang="en-IN" sz="800" dirty="0"/>
              <a:t>    </a:t>
            </a:r>
            <a:r>
              <a:rPr lang="en-IN" sz="800" dirty="0" err="1"/>
              <a:t>scanf</a:t>
            </a:r>
            <a:r>
              <a:rPr lang="en-IN" sz="800" dirty="0"/>
              <a:t>("%s", s-&gt;</a:t>
            </a:r>
            <a:r>
              <a:rPr lang="en-IN" sz="800" dirty="0" err="1"/>
              <a:t>school_code</a:t>
            </a:r>
            <a:r>
              <a:rPr lang="en-IN" sz="800" dirty="0"/>
              <a:t>);</a:t>
            </a:r>
          </a:p>
          <a:p>
            <a:r>
              <a:rPr lang="en-IN" sz="800" dirty="0"/>
              <a:t>    </a:t>
            </a:r>
            <a:r>
              <a:rPr lang="en-IN" sz="800" dirty="0" err="1"/>
              <a:t>printf</a:t>
            </a:r>
            <a:r>
              <a:rPr lang="en-IN" sz="800" dirty="0"/>
              <a:t>("Enter School Name: ");</a:t>
            </a:r>
          </a:p>
          <a:p>
            <a:r>
              <a:rPr lang="en-IN" sz="800" dirty="0"/>
              <a:t>    </a:t>
            </a:r>
            <a:r>
              <a:rPr lang="en-IN" sz="800" dirty="0" err="1"/>
              <a:t>scanf</a:t>
            </a:r>
            <a:r>
              <a:rPr lang="en-IN" sz="800" dirty="0"/>
              <a:t>("%s", s-&gt;</a:t>
            </a:r>
            <a:r>
              <a:rPr lang="en-IN" sz="800" dirty="0" err="1"/>
              <a:t>school_name</a:t>
            </a:r>
            <a:r>
              <a:rPr lang="en-IN" sz="800" dirty="0"/>
              <a:t>);</a:t>
            </a:r>
          </a:p>
          <a:p>
            <a:r>
              <a:rPr lang="en-IN" sz="800" dirty="0"/>
              <a:t>    </a:t>
            </a:r>
            <a:r>
              <a:rPr lang="en-IN" sz="800" dirty="0" err="1"/>
              <a:t>printf</a:t>
            </a:r>
            <a:r>
              <a:rPr lang="en-IN" sz="800" dirty="0"/>
              <a:t>("Enter School Address: ");</a:t>
            </a:r>
          </a:p>
          <a:p>
            <a:r>
              <a:rPr lang="en-IN" sz="800" dirty="0"/>
              <a:t>    </a:t>
            </a:r>
            <a:r>
              <a:rPr lang="en-IN" sz="800" dirty="0" err="1"/>
              <a:t>scanf</a:t>
            </a:r>
            <a:r>
              <a:rPr lang="en-IN" sz="800" dirty="0"/>
              <a:t>("%s", s-&gt;</a:t>
            </a:r>
            <a:r>
              <a:rPr lang="en-IN" sz="800" dirty="0" err="1"/>
              <a:t>school_address</a:t>
            </a:r>
            <a:r>
              <a:rPr lang="en-IN" sz="800" dirty="0"/>
              <a:t>);</a:t>
            </a:r>
          </a:p>
          <a:p>
            <a:r>
              <a:rPr lang="en-IN" sz="800" dirty="0"/>
              <a:t>    </a:t>
            </a:r>
            <a:r>
              <a:rPr lang="en-IN" sz="800" dirty="0" err="1"/>
              <a:t>printf</a:t>
            </a:r>
            <a:r>
              <a:rPr lang="en-IN" sz="800" dirty="0"/>
              <a:t>("Enter School Email: ");</a:t>
            </a:r>
          </a:p>
          <a:p>
            <a:r>
              <a:rPr lang="en-IN" sz="800" dirty="0"/>
              <a:t>    </a:t>
            </a:r>
            <a:r>
              <a:rPr lang="en-IN" sz="800" dirty="0" err="1"/>
              <a:t>scanf</a:t>
            </a:r>
            <a:r>
              <a:rPr lang="en-IN" sz="800" dirty="0"/>
              <a:t>("%s", s-&gt;</a:t>
            </a:r>
            <a:r>
              <a:rPr lang="en-IN" sz="800" dirty="0" err="1"/>
              <a:t>school_email</a:t>
            </a:r>
            <a:r>
              <a:rPr lang="en-IN" sz="800" dirty="0"/>
              <a:t>);</a:t>
            </a:r>
          </a:p>
          <a:p>
            <a:r>
              <a:rPr lang="en-IN" sz="800" dirty="0"/>
              <a:t>    </a:t>
            </a:r>
            <a:r>
              <a:rPr lang="en-IN" sz="800" dirty="0" err="1"/>
              <a:t>printf</a:t>
            </a:r>
            <a:r>
              <a:rPr lang="en-IN" sz="800" dirty="0"/>
              <a:t>("Enter School Website: ");</a:t>
            </a:r>
          </a:p>
          <a:p>
            <a:r>
              <a:rPr lang="en-IN" sz="800" dirty="0"/>
              <a:t>    </a:t>
            </a:r>
            <a:r>
              <a:rPr lang="en-IN" sz="800" dirty="0" err="1"/>
              <a:t>scanf</a:t>
            </a:r>
            <a:r>
              <a:rPr lang="en-IN" sz="800" dirty="0"/>
              <a:t>("%s", s-&gt;</a:t>
            </a:r>
            <a:r>
              <a:rPr lang="en-IN" sz="800" dirty="0" err="1"/>
              <a:t>school_website</a:t>
            </a:r>
            <a:r>
              <a:rPr lang="en-IN" sz="800" dirty="0"/>
              <a:t>);</a:t>
            </a:r>
          </a:p>
          <a:p>
            <a:r>
              <a:rPr lang="en-IN" sz="800" dirty="0"/>
              <a:t>}</a:t>
            </a:r>
          </a:p>
          <a:p>
            <a:r>
              <a:rPr lang="en-IN" sz="800" dirty="0"/>
              <a:t>void </a:t>
            </a:r>
            <a:r>
              <a:rPr lang="en-IN" sz="800" dirty="0" err="1"/>
              <a:t>showschooldetails</a:t>
            </a:r>
            <a:r>
              <a:rPr lang="en-IN" sz="800" dirty="0"/>
              <a:t>(</a:t>
            </a:r>
            <a:r>
              <a:rPr lang="en-IN" sz="800" dirty="0" err="1"/>
              <a:t>sch</a:t>
            </a:r>
            <a:r>
              <a:rPr lang="en-IN" sz="800" dirty="0"/>
              <a:t> *s) {</a:t>
            </a:r>
          </a:p>
          <a:p>
            <a:r>
              <a:rPr lang="en-IN" sz="800" dirty="0"/>
              <a:t>    </a:t>
            </a:r>
            <a:r>
              <a:rPr lang="en-IN" sz="800" dirty="0" err="1"/>
              <a:t>printf</a:t>
            </a:r>
            <a:r>
              <a:rPr lang="en-IN" sz="800" dirty="0"/>
              <a:t>("%d %s %s %s %s %s\n", s-&gt;</a:t>
            </a:r>
            <a:r>
              <a:rPr lang="en-IN" sz="800" dirty="0" err="1"/>
              <a:t>school_Id</a:t>
            </a:r>
            <a:r>
              <a:rPr lang="en-IN" sz="800" dirty="0"/>
              <a:t>, s-&gt;</a:t>
            </a:r>
            <a:r>
              <a:rPr lang="en-IN" sz="800" dirty="0" err="1"/>
              <a:t>school_code</a:t>
            </a:r>
            <a:r>
              <a:rPr lang="en-IN" sz="800" dirty="0"/>
              <a:t>, s-&gt;</a:t>
            </a:r>
            <a:r>
              <a:rPr lang="en-IN" sz="800" dirty="0" err="1"/>
              <a:t>school_name</a:t>
            </a:r>
            <a:r>
              <a:rPr lang="en-IN" sz="800" dirty="0"/>
              <a:t>, s-&gt;</a:t>
            </a:r>
            <a:r>
              <a:rPr lang="en-IN" sz="800" dirty="0" err="1"/>
              <a:t>school_address</a:t>
            </a:r>
            <a:r>
              <a:rPr lang="en-IN" sz="800" dirty="0"/>
              <a:t>, s-&gt;</a:t>
            </a:r>
            <a:r>
              <a:rPr lang="en-IN" sz="800" dirty="0" err="1"/>
              <a:t>school_email</a:t>
            </a:r>
            <a:r>
              <a:rPr lang="en-IN" sz="800" dirty="0"/>
              <a:t>, s-&gt;</a:t>
            </a:r>
            <a:r>
              <a:rPr lang="en-IN" sz="800" dirty="0" err="1"/>
              <a:t>school_website</a:t>
            </a:r>
            <a:r>
              <a:rPr lang="en-IN" sz="800" dirty="0"/>
              <a:t>);</a:t>
            </a:r>
          </a:p>
          <a:p>
            <a:r>
              <a:rPr lang="en-IN" sz="800" dirty="0"/>
              <a:t>}</a:t>
            </a:r>
          </a:p>
          <a:p>
            <a:r>
              <a:rPr lang="en-IN" sz="800" dirty="0"/>
              <a:t>// Bubble Sort for Sorting the schools by </a:t>
            </a:r>
            <a:r>
              <a:rPr lang="en-IN" sz="800" dirty="0" err="1"/>
              <a:t>school_Id</a:t>
            </a:r>
            <a:endParaRPr lang="en-IN" sz="800" dirty="0"/>
          </a:p>
          <a:p>
            <a:r>
              <a:rPr lang="en-IN" sz="800" dirty="0"/>
              <a:t>void </a:t>
            </a:r>
            <a:r>
              <a:rPr lang="en-IN" sz="800" dirty="0" err="1"/>
              <a:t>dream_coders_bubble_sort</a:t>
            </a:r>
            <a:r>
              <a:rPr lang="en-IN" sz="800" dirty="0"/>
              <a:t>() {</a:t>
            </a:r>
          </a:p>
          <a:p>
            <a:r>
              <a:rPr lang="en-IN" sz="800" dirty="0"/>
              <a:t>    int </a:t>
            </a:r>
            <a:r>
              <a:rPr lang="en-IN" sz="800" dirty="0" err="1"/>
              <a:t>i</a:t>
            </a:r>
            <a:r>
              <a:rPr lang="en-IN" sz="800" dirty="0"/>
              <a:t>, j;</a:t>
            </a:r>
          </a:p>
          <a:p>
            <a:r>
              <a:rPr lang="en-IN" sz="800" dirty="0"/>
              <a:t>    </a:t>
            </a:r>
            <a:r>
              <a:rPr lang="en-IN" sz="800" dirty="0" err="1"/>
              <a:t>sch</a:t>
            </a:r>
            <a:r>
              <a:rPr lang="en-IN" sz="800" dirty="0"/>
              <a:t> temp;</a:t>
            </a:r>
          </a:p>
          <a:p>
            <a:r>
              <a:rPr lang="en-IN" sz="800" dirty="0"/>
              <a:t>    for (</a:t>
            </a:r>
            <a:r>
              <a:rPr lang="en-IN" sz="800" dirty="0" err="1"/>
              <a:t>i</a:t>
            </a:r>
            <a:r>
              <a:rPr lang="en-IN" sz="800" dirty="0"/>
              <a:t> = 0; </a:t>
            </a:r>
            <a:r>
              <a:rPr lang="en-IN" sz="800" dirty="0" err="1"/>
              <a:t>i</a:t>
            </a:r>
            <a:r>
              <a:rPr lang="en-IN" sz="800" dirty="0"/>
              <a:t> &lt; </a:t>
            </a:r>
            <a:r>
              <a:rPr lang="en-IN" sz="800" dirty="0" err="1"/>
              <a:t>school_count</a:t>
            </a:r>
            <a:r>
              <a:rPr lang="en-IN" sz="800" dirty="0"/>
              <a:t> - 1; </a:t>
            </a:r>
            <a:r>
              <a:rPr lang="en-IN" sz="800" dirty="0" err="1"/>
              <a:t>i</a:t>
            </a:r>
            <a:r>
              <a:rPr lang="en-IN" sz="800" dirty="0"/>
              <a:t>++) { </a:t>
            </a:r>
          </a:p>
          <a:p>
            <a:r>
              <a:rPr lang="en-IN" sz="800" dirty="0"/>
              <a:t>       for (j = 0; j &lt; </a:t>
            </a:r>
            <a:r>
              <a:rPr lang="en-IN" sz="800" dirty="0" err="1"/>
              <a:t>school_count</a:t>
            </a:r>
            <a:r>
              <a:rPr lang="en-IN" sz="800" dirty="0"/>
              <a:t> - 1 - </a:t>
            </a:r>
            <a:r>
              <a:rPr lang="en-IN" sz="800" dirty="0" err="1"/>
              <a:t>i</a:t>
            </a:r>
            <a:r>
              <a:rPr lang="en-IN" sz="800" dirty="0"/>
              <a:t>; </a:t>
            </a:r>
            <a:r>
              <a:rPr lang="en-IN" sz="800" dirty="0" err="1"/>
              <a:t>j++</a:t>
            </a:r>
            <a:r>
              <a:rPr lang="en-IN" sz="800" dirty="0"/>
              <a:t>) { </a:t>
            </a:r>
          </a:p>
          <a:p>
            <a:r>
              <a:rPr lang="en-IN" sz="800" dirty="0"/>
              <a:t>           if (schools[j].</a:t>
            </a:r>
            <a:r>
              <a:rPr lang="en-IN" sz="800" dirty="0" err="1"/>
              <a:t>school_Id</a:t>
            </a:r>
            <a:r>
              <a:rPr lang="en-IN" sz="800" dirty="0"/>
              <a:t> &gt; schools[j + 1].</a:t>
            </a:r>
            <a:r>
              <a:rPr lang="en-IN" sz="800" dirty="0" err="1"/>
              <a:t>school_Id</a:t>
            </a:r>
            <a:r>
              <a:rPr lang="en-IN" sz="800" dirty="0"/>
              <a:t>) { </a:t>
            </a:r>
          </a:p>
          <a:p>
            <a:r>
              <a:rPr lang="en-IN" sz="800" dirty="0"/>
              <a:t>               temp = schools[j];</a:t>
            </a:r>
          </a:p>
          <a:p>
            <a:r>
              <a:rPr lang="en-IN" sz="800" dirty="0"/>
              <a:t>                schools[j] = schools[j + 1];</a:t>
            </a:r>
          </a:p>
          <a:p>
            <a:r>
              <a:rPr lang="en-IN" sz="800" dirty="0"/>
              <a:t>                schools[j + 1] = temp;</a:t>
            </a:r>
          </a:p>
          <a:p>
            <a:r>
              <a:rPr lang="en-IN" sz="800" dirty="0"/>
              <a:t>            } </a:t>
            </a:r>
          </a:p>
          <a:p>
            <a:r>
              <a:rPr lang="en-IN" sz="800" dirty="0"/>
              <a:t>       } </a:t>
            </a:r>
          </a:p>
          <a:p>
            <a:r>
              <a:rPr lang="en-IN" sz="800" dirty="0"/>
              <a:t>   }</a:t>
            </a:r>
          </a:p>
          <a:p>
            <a:r>
              <a:rPr lang="en-IN" sz="800" dirty="0"/>
              <a:t>}</a:t>
            </a:r>
          </a:p>
        </p:txBody>
      </p:sp>
      <p:sp>
        <p:nvSpPr>
          <p:cNvPr id="11" name="TextBox 10">
            <a:extLst>
              <a:ext uri="{FF2B5EF4-FFF2-40B4-BE49-F238E27FC236}">
                <a16:creationId xmlns:a16="http://schemas.microsoft.com/office/drawing/2014/main" id="{95306420-295F-BB41-A7AC-FBA612DCDFB3}"/>
              </a:ext>
            </a:extLst>
          </p:cNvPr>
          <p:cNvSpPr txBox="1"/>
          <p:nvPr/>
        </p:nvSpPr>
        <p:spPr>
          <a:xfrm>
            <a:off x="4081670" y="938049"/>
            <a:ext cx="5062329" cy="3785652"/>
          </a:xfrm>
          <a:prstGeom prst="rect">
            <a:avLst/>
          </a:prstGeom>
          <a:noFill/>
        </p:spPr>
        <p:txBody>
          <a:bodyPr wrap="square">
            <a:spAutoFit/>
          </a:bodyPr>
          <a:lstStyle/>
          <a:p>
            <a:r>
              <a:rPr lang="en-IN" sz="800" dirty="0"/>
              <a:t>// Quick Sort for Sorting the schools by </a:t>
            </a:r>
            <a:r>
              <a:rPr lang="en-IN" sz="800" dirty="0" err="1"/>
              <a:t>school_Id</a:t>
            </a:r>
            <a:endParaRPr lang="en-IN" sz="800" dirty="0"/>
          </a:p>
          <a:p>
            <a:r>
              <a:rPr lang="en-IN" sz="800" dirty="0"/>
              <a:t>void </a:t>
            </a:r>
            <a:r>
              <a:rPr lang="en-IN" sz="800" dirty="0" err="1"/>
              <a:t>dream_coders_quick_sort</a:t>
            </a:r>
            <a:r>
              <a:rPr lang="en-IN" sz="800" dirty="0"/>
              <a:t>(int low, int high) {</a:t>
            </a:r>
          </a:p>
          <a:p>
            <a:r>
              <a:rPr lang="en-IN" sz="800" dirty="0"/>
              <a:t>    if (low &lt; high) {</a:t>
            </a:r>
          </a:p>
          <a:p>
            <a:r>
              <a:rPr lang="en-IN" sz="800" dirty="0"/>
              <a:t>        int pivot = schools[high].</a:t>
            </a:r>
            <a:r>
              <a:rPr lang="en-IN" sz="800" dirty="0" err="1"/>
              <a:t>school_Id</a:t>
            </a:r>
            <a:r>
              <a:rPr lang="en-IN" sz="800" dirty="0"/>
              <a:t>;</a:t>
            </a:r>
          </a:p>
          <a:p>
            <a:r>
              <a:rPr lang="en-IN" sz="800" dirty="0"/>
              <a:t>        int </a:t>
            </a:r>
            <a:r>
              <a:rPr lang="en-IN" sz="800" dirty="0" err="1"/>
              <a:t>i</a:t>
            </a:r>
            <a:r>
              <a:rPr lang="en-IN" sz="800" dirty="0"/>
              <a:t> = low - 1;</a:t>
            </a:r>
          </a:p>
          <a:p>
            <a:r>
              <a:rPr lang="en-IN" sz="800" dirty="0"/>
              <a:t>        for (int j = low; j &lt; high; </a:t>
            </a:r>
            <a:r>
              <a:rPr lang="en-IN" sz="800" dirty="0" err="1"/>
              <a:t>j++</a:t>
            </a:r>
            <a:r>
              <a:rPr lang="en-IN" sz="800" dirty="0"/>
              <a:t>) {</a:t>
            </a:r>
          </a:p>
          <a:p>
            <a:r>
              <a:rPr lang="en-IN" sz="800" dirty="0"/>
              <a:t>            if (schools[j].</a:t>
            </a:r>
            <a:r>
              <a:rPr lang="en-IN" sz="800" dirty="0" err="1"/>
              <a:t>school_Id</a:t>
            </a:r>
            <a:r>
              <a:rPr lang="en-IN" sz="800" dirty="0"/>
              <a:t> &lt; pivot) {</a:t>
            </a:r>
          </a:p>
          <a:p>
            <a:r>
              <a:rPr lang="en-IN" sz="800" dirty="0"/>
              <a:t>                </a:t>
            </a:r>
            <a:r>
              <a:rPr lang="en-IN" sz="800" dirty="0" err="1"/>
              <a:t>i</a:t>
            </a:r>
            <a:r>
              <a:rPr lang="en-IN" sz="800" dirty="0"/>
              <a:t>++;</a:t>
            </a:r>
          </a:p>
          <a:p>
            <a:r>
              <a:rPr lang="en-IN" sz="800" dirty="0"/>
              <a:t>                </a:t>
            </a:r>
            <a:r>
              <a:rPr lang="en-IN" sz="800" dirty="0" err="1"/>
              <a:t>sch</a:t>
            </a:r>
            <a:r>
              <a:rPr lang="en-IN" sz="800" dirty="0"/>
              <a:t> temp = schools[</a:t>
            </a:r>
            <a:r>
              <a:rPr lang="en-IN" sz="800" dirty="0" err="1"/>
              <a:t>i</a:t>
            </a:r>
            <a:r>
              <a:rPr lang="en-IN" sz="800" dirty="0"/>
              <a:t>];</a:t>
            </a:r>
          </a:p>
          <a:p>
            <a:r>
              <a:rPr lang="en-IN" sz="800" dirty="0"/>
              <a:t>                schools[</a:t>
            </a:r>
            <a:r>
              <a:rPr lang="en-IN" sz="800" dirty="0" err="1"/>
              <a:t>i</a:t>
            </a:r>
            <a:r>
              <a:rPr lang="en-IN" sz="800" dirty="0"/>
              <a:t>] = schools[j];</a:t>
            </a:r>
          </a:p>
          <a:p>
            <a:r>
              <a:rPr lang="en-IN" sz="800" dirty="0"/>
              <a:t>                schools[j] = temp;</a:t>
            </a:r>
          </a:p>
          <a:p>
            <a:r>
              <a:rPr lang="en-IN" sz="800" dirty="0"/>
              <a:t>            }</a:t>
            </a:r>
          </a:p>
          <a:p>
            <a:r>
              <a:rPr lang="en-IN" sz="800" dirty="0"/>
              <a:t>        }</a:t>
            </a:r>
          </a:p>
          <a:p>
            <a:r>
              <a:rPr lang="en-IN" sz="800" dirty="0"/>
              <a:t>        </a:t>
            </a:r>
            <a:r>
              <a:rPr lang="en-IN" sz="800" dirty="0" err="1"/>
              <a:t>sch</a:t>
            </a:r>
            <a:r>
              <a:rPr lang="en-IN" sz="800" dirty="0"/>
              <a:t> temp = schools[</a:t>
            </a:r>
            <a:r>
              <a:rPr lang="en-IN" sz="800" dirty="0" err="1"/>
              <a:t>i</a:t>
            </a:r>
            <a:r>
              <a:rPr lang="en-IN" sz="800" dirty="0"/>
              <a:t> + 1];</a:t>
            </a:r>
          </a:p>
          <a:p>
            <a:r>
              <a:rPr lang="en-IN" sz="800" dirty="0"/>
              <a:t>        schools[</a:t>
            </a:r>
            <a:r>
              <a:rPr lang="en-IN" sz="800" dirty="0" err="1"/>
              <a:t>i</a:t>
            </a:r>
            <a:r>
              <a:rPr lang="en-IN" sz="800" dirty="0"/>
              <a:t> + 1] = schools[high];</a:t>
            </a:r>
          </a:p>
          <a:p>
            <a:r>
              <a:rPr lang="en-IN" sz="800" dirty="0"/>
              <a:t>        schools[high] = temp;</a:t>
            </a:r>
          </a:p>
          <a:p>
            <a:r>
              <a:rPr lang="en-IN" sz="800" dirty="0"/>
              <a:t>        int pi = </a:t>
            </a:r>
            <a:r>
              <a:rPr lang="en-IN" sz="800" dirty="0" err="1"/>
              <a:t>i</a:t>
            </a:r>
            <a:r>
              <a:rPr lang="en-IN" sz="800" dirty="0"/>
              <a:t> + 1;</a:t>
            </a:r>
          </a:p>
          <a:p>
            <a:r>
              <a:rPr lang="en-IN" sz="800" dirty="0"/>
              <a:t>        </a:t>
            </a:r>
            <a:r>
              <a:rPr lang="en-IN" sz="800" dirty="0" err="1"/>
              <a:t>dream_coders_quick_sort</a:t>
            </a:r>
            <a:r>
              <a:rPr lang="en-IN" sz="800" dirty="0"/>
              <a:t>(low, pi - 1);</a:t>
            </a:r>
          </a:p>
          <a:p>
            <a:r>
              <a:rPr lang="en-IN" sz="800" dirty="0"/>
              <a:t>        </a:t>
            </a:r>
            <a:r>
              <a:rPr lang="en-IN" sz="800" dirty="0" err="1"/>
              <a:t>dream_coders_quick_sort</a:t>
            </a:r>
            <a:r>
              <a:rPr lang="en-IN" sz="800" dirty="0"/>
              <a:t>(pi + 1, high);</a:t>
            </a:r>
          </a:p>
          <a:p>
            <a:r>
              <a:rPr lang="en-IN" sz="800" dirty="0"/>
              <a:t>    }</a:t>
            </a:r>
          </a:p>
          <a:p>
            <a:r>
              <a:rPr lang="en-IN" sz="800" dirty="0"/>
              <a:t>}</a:t>
            </a:r>
          </a:p>
          <a:p>
            <a:r>
              <a:rPr lang="en-IN" sz="800" dirty="0"/>
              <a:t>// Linear Search for a school by </a:t>
            </a:r>
            <a:r>
              <a:rPr lang="en-IN" sz="800" dirty="0" err="1"/>
              <a:t>school_Id</a:t>
            </a:r>
            <a:endParaRPr lang="en-IN" sz="800" dirty="0"/>
          </a:p>
          <a:p>
            <a:r>
              <a:rPr lang="en-IN" sz="800" dirty="0"/>
              <a:t>int </a:t>
            </a:r>
            <a:r>
              <a:rPr lang="en-IN" sz="800" dirty="0" err="1"/>
              <a:t>dream_coders_linear_search</a:t>
            </a:r>
            <a:r>
              <a:rPr lang="en-IN" sz="800" dirty="0"/>
              <a:t>(int id) {</a:t>
            </a:r>
          </a:p>
          <a:p>
            <a:r>
              <a:rPr lang="en-IN" sz="800" dirty="0"/>
              <a:t>    for (int </a:t>
            </a:r>
            <a:r>
              <a:rPr lang="en-IN" sz="800" dirty="0" err="1"/>
              <a:t>i</a:t>
            </a:r>
            <a:r>
              <a:rPr lang="en-IN" sz="800" dirty="0"/>
              <a:t> = 0; </a:t>
            </a:r>
            <a:r>
              <a:rPr lang="en-IN" sz="800" dirty="0" err="1"/>
              <a:t>i</a:t>
            </a:r>
            <a:r>
              <a:rPr lang="en-IN" sz="800" dirty="0"/>
              <a:t> &lt; </a:t>
            </a:r>
            <a:r>
              <a:rPr lang="en-IN" sz="800" dirty="0" err="1"/>
              <a:t>school_count</a:t>
            </a:r>
            <a:r>
              <a:rPr lang="en-IN" sz="800" dirty="0"/>
              <a:t>; </a:t>
            </a:r>
            <a:r>
              <a:rPr lang="en-IN" sz="800" dirty="0" err="1"/>
              <a:t>i</a:t>
            </a:r>
            <a:r>
              <a:rPr lang="en-IN" sz="800" dirty="0"/>
              <a:t>++) {</a:t>
            </a:r>
          </a:p>
          <a:p>
            <a:r>
              <a:rPr lang="en-IN" sz="800" dirty="0"/>
              <a:t>        if (schools[</a:t>
            </a:r>
            <a:r>
              <a:rPr lang="en-IN" sz="800" dirty="0" err="1"/>
              <a:t>i</a:t>
            </a:r>
            <a:r>
              <a:rPr lang="en-IN" sz="800" dirty="0"/>
              <a:t>].</a:t>
            </a:r>
            <a:r>
              <a:rPr lang="en-IN" sz="800" dirty="0" err="1"/>
              <a:t>school_Id</a:t>
            </a:r>
            <a:r>
              <a:rPr lang="en-IN" sz="800" dirty="0"/>
              <a:t> == id) {</a:t>
            </a:r>
          </a:p>
          <a:p>
            <a:r>
              <a:rPr lang="en-IN" sz="800" dirty="0"/>
              <a:t>            return </a:t>
            </a:r>
            <a:r>
              <a:rPr lang="en-IN" sz="800" dirty="0" err="1"/>
              <a:t>i</a:t>
            </a:r>
            <a:r>
              <a:rPr lang="en-IN" sz="800" dirty="0"/>
              <a:t>;</a:t>
            </a:r>
          </a:p>
          <a:p>
            <a:r>
              <a:rPr lang="en-IN" sz="800" dirty="0"/>
              <a:t>        }</a:t>
            </a:r>
          </a:p>
          <a:p>
            <a:r>
              <a:rPr lang="en-IN" sz="800" dirty="0"/>
              <a:t>    }</a:t>
            </a:r>
          </a:p>
          <a:p>
            <a:r>
              <a:rPr lang="en-IN" sz="800" dirty="0"/>
              <a:t>    return -1;</a:t>
            </a:r>
          </a:p>
          <a:p>
            <a:r>
              <a:rPr lang="en-IN" sz="800" dirty="0"/>
              <a:t>}</a:t>
            </a:r>
          </a:p>
        </p:txBody>
      </p:sp>
    </p:spTree>
    <p:extLst>
      <p:ext uri="{BB962C8B-B14F-4D97-AF65-F5344CB8AC3E}">
        <p14:creationId xmlns:p14="http://schemas.microsoft.com/office/powerpoint/2010/main" val="3589269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54BB13BD-BB57-E22A-0B69-56F7F1505543}"/>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1DDE21AF-7188-F6A3-8CE4-9D47995BF0C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9D36D429-8A06-FE47-E498-CD8F17808932}"/>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5" name="TextBox 4">
            <a:extLst>
              <a:ext uri="{FF2B5EF4-FFF2-40B4-BE49-F238E27FC236}">
                <a16:creationId xmlns:a16="http://schemas.microsoft.com/office/drawing/2014/main" id="{0E00D3BE-1C68-50B0-E39E-619C2249F7FC}"/>
              </a:ext>
            </a:extLst>
          </p:cNvPr>
          <p:cNvSpPr txBox="1"/>
          <p:nvPr/>
        </p:nvSpPr>
        <p:spPr>
          <a:xfrm>
            <a:off x="94594" y="1230951"/>
            <a:ext cx="3452169" cy="3416320"/>
          </a:xfrm>
          <a:prstGeom prst="rect">
            <a:avLst/>
          </a:prstGeom>
          <a:noFill/>
        </p:spPr>
        <p:txBody>
          <a:bodyPr wrap="square">
            <a:spAutoFit/>
          </a:bodyPr>
          <a:lstStyle/>
          <a:p>
            <a:r>
              <a:rPr lang="en-IN" sz="800" dirty="0"/>
              <a:t>// Binary Search for a school by </a:t>
            </a:r>
            <a:r>
              <a:rPr lang="en-IN" sz="800" dirty="0" err="1"/>
              <a:t>school_Id</a:t>
            </a:r>
            <a:endParaRPr lang="en-IN" sz="800" dirty="0"/>
          </a:p>
          <a:p>
            <a:r>
              <a:rPr lang="en-IN" sz="800" dirty="0"/>
              <a:t>int </a:t>
            </a:r>
            <a:r>
              <a:rPr lang="en-IN" sz="800" dirty="0" err="1"/>
              <a:t>dream_coders_binary_search</a:t>
            </a:r>
            <a:r>
              <a:rPr lang="en-IN" sz="800" dirty="0"/>
              <a:t>(int id) {</a:t>
            </a:r>
          </a:p>
          <a:p>
            <a:r>
              <a:rPr lang="en-IN" sz="800" dirty="0"/>
              <a:t>    int low = 0, high = </a:t>
            </a:r>
            <a:r>
              <a:rPr lang="en-IN" sz="800" dirty="0" err="1"/>
              <a:t>school_count</a:t>
            </a:r>
            <a:r>
              <a:rPr lang="en-IN" sz="800" dirty="0"/>
              <a:t> - 1;</a:t>
            </a:r>
          </a:p>
          <a:p>
            <a:r>
              <a:rPr lang="en-IN" sz="800" dirty="0"/>
              <a:t>    while (low &lt;= high) {</a:t>
            </a:r>
          </a:p>
          <a:p>
            <a:r>
              <a:rPr lang="en-IN" sz="800" dirty="0"/>
              <a:t>        int mid = low + (high - low) / 2;</a:t>
            </a:r>
          </a:p>
          <a:p>
            <a:r>
              <a:rPr lang="en-IN" sz="800" dirty="0"/>
              <a:t>        if (schools[mid].</a:t>
            </a:r>
            <a:r>
              <a:rPr lang="en-IN" sz="800" dirty="0" err="1"/>
              <a:t>school_Id</a:t>
            </a:r>
            <a:r>
              <a:rPr lang="en-IN" sz="800" dirty="0"/>
              <a:t> == id) {</a:t>
            </a:r>
          </a:p>
          <a:p>
            <a:r>
              <a:rPr lang="en-IN" sz="800" dirty="0"/>
              <a:t>            return mid;</a:t>
            </a:r>
          </a:p>
          <a:p>
            <a:r>
              <a:rPr lang="en-IN" sz="800" dirty="0"/>
              <a:t>        }</a:t>
            </a:r>
          </a:p>
          <a:p>
            <a:r>
              <a:rPr lang="en-IN" sz="800" dirty="0"/>
              <a:t>        if (schools[mid].</a:t>
            </a:r>
            <a:r>
              <a:rPr lang="en-IN" sz="800" dirty="0" err="1"/>
              <a:t>school_Id</a:t>
            </a:r>
            <a:r>
              <a:rPr lang="en-IN" sz="800" dirty="0"/>
              <a:t> &lt; id) {</a:t>
            </a:r>
          </a:p>
          <a:p>
            <a:r>
              <a:rPr lang="en-IN" sz="800" dirty="0"/>
              <a:t>            low = mid + 1;</a:t>
            </a:r>
          </a:p>
          <a:p>
            <a:r>
              <a:rPr lang="en-IN" sz="800" dirty="0"/>
              <a:t>        } else {</a:t>
            </a:r>
          </a:p>
          <a:p>
            <a:r>
              <a:rPr lang="en-IN" sz="800" dirty="0"/>
              <a:t>            high = mid - 1;</a:t>
            </a:r>
          </a:p>
          <a:p>
            <a:r>
              <a:rPr lang="en-IN" sz="800" dirty="0"/>
              <a:t>        }</a:t>
            </a:r>
          </a:p>
          <a:p>
            <a:r>
              <a:rPr lang="en-IN" sz="800" dirty="0"/>
              <a:t>    }</a:t>
            </a:r>
          </a:p>
          <a:p>
            <a:r>
              <a:rPr lang="en-IN" sz="800" dirty="0"/>
              <a:t>    return -1;</a:t>
            </a:r>
          </a:p>
          <a:p>
            <a:r>
              <a:rPr lang="en-IN" sz="800" dirty="0"/>
              <a:t>}</a:t>
            </a:r>
          </a:p>
          <a:p>
            <a:r>
              <a:rPr lang="en-IN" sz="800" dirty="0"/>
              <a:t>void </a:t>
            </a:r>
            <a:r>
              <a:rPr lang="en-IN" sz="800" dirty="0" err="1"/>
              <a:t>dream_coders_create</a:t>
            </a:r>
            <a:r>
              <a:rPr lang="en-IN" sz="800" dirty="0"/>
              <a:t>() {</a:t>
            </a:r>
          </a:p>
          <a:p>
            <a:r>
              <a:rPr lang="en-IN" sz="800" dirty="0"/>
              <a:t>    if (</a:t>
            </a:r>
            <a:r>
              <a:rPr lang="en-IN" sz="800" dirty="0" err="1"/>
              <a:t>school_count</a:t>
            </a:r>
            <a:r>
              <a:rPr lang="en-IN" sz="800" dirty="0"/>
              <a:t> &gt;= max) {</a:t>
            </a:r>
          </a:p>
          <a:p>
            <a:r>
              <a:rPr lang="en-IN" sz="800" dirty="0"/>
              <a:t>        </a:t>
            </a:r>
            <a:r>
              <a:rPr lang="en-IN" sz="800" dirty="0" err="1"/>
              <a:t>printf</a:t>
            </a:r>
            <a:r>
              <a:rPr lang="en-IN" sz="800" dirty="0"/>
              <a:t>("School List is Full\n");</a:t>
            </a:r>
          </a:p>
          <a:p>
            <a:r>
              <a:rPr lang="en-IN" sz="800" dirty="0"/>
              <a:t>        return;</a:t>
            </a:r>
          </a:p>
          <a:p>
            <a:r>
              <a:rPr lang="en-IN" sz="800" dirty="0"/>
              <a:t>    }</a:t>
            </a:r>
          </a:p>
          <a:p>
            <a:r>
              <a:rPr lang="en-IN" sz="800" dirty="0"/>
              <a:t>    </a:t>
            </a:r>
            <a:r>
              <a:rPr lang="en-IN" sz="800" dirty="0" err="1"/>
              <a:t>sch</a:t>
            </a:r>
            <a:r>
              <a:rPr lang="en-IN" sz="800" dirty="0"/>
              <a:t> s;</a:t>
            </a:r>
          </a:p>
          <a:p>
            <a:r>
              <a:rPr lang="en-IN" sz="800" dirty="0"/>
              <a:t>    </a:t>
            </a:r>
            <a:r>
              <a:rPr lang="en-IN" sz="800" dirty="0" err="1"/>
              <a:t>getschooldetails</a:t>
            </a:r>
            <a:r>
              <a:rPr lang="en-IN" sz="800" dirty="0"/>
              <a:t>(&amp;s);</a:t>
            </a:r>
          </a:p>
          <a:p>
            <a:r>
              <a:rPr lang="en-IN" sz="800" dirty="0"/>
              <a:t>    schools[</a:t>
            </a:r>
            <a:r>
              <a:rPr lang="en-IN" sz="800" dirty="0" err="1"/>
              <a:t>school_count</a:t>
            </a:r>
            <a:r>
              <a:rPr lang="en-IN" sz="800" dirty="0"/>
              <a:t>++] = s;</a:t>
            </a:r>
          </a:p>
          <a:p>
            <a:r>
              <a:rPr lang="en-IN" sz="800" dirty="0"/>
              <a:t>    </a:t>
            </a:r>
            <a:r>
              <a:rPr lang="en-IN" sz="800" dirty="0" err="1"/>
              <a:t>save_to_file</a:t>
            </a:r>
            <a:r>
              <a:rPr lang="en-IN" sz="800" dirty="0"/>
              <a:t>();</a:t>
            </a:r>
          </a:p>
          <a:p>
            <a:r>
              <a:rPr lang="en-IN" sz="800" dirty="0"/>
              <a:t>    </a:t>
            </a:r>
            <a:r>
              <a:rPr lang="en-IN" sz="800" dirty="0" err="1"/>
              <a:t>printf</a:t>
            </a:r>
            <a:r>
              <a:rPr lang="en-IN" sz="800" dirty="0"/>
              <a:t>("School Created Successfully!\n");</a:t>
            </a:r>
          </a:p>
          <a:p>
            <a:r>
              <a:rPr lang="en-IN" sz="800" dirty="0"/>
              <a:t>}</a:t>
            </a:r>
          </a:p>
        </p:txBody>
      </p:sp>
      <p:sp>
        <p:nvSpPr>
          <p:cNvPr id="8" name="TextBox 7">
            <a:extLst>
              <a:ext uri="{FF2B5EF4-FFF2-40B4-BE49-F238E27FC236}">
                <a16:creationId xmlns:a16="http://schemas.microsoft.com/office/drawing/2014/main" id="{B3A1DE55-815B-D164-89CB-B4B019226015}"/>
              </a:ext>
            </a:extLst>
          </p:cNvPr>
          <p:cNvSpPr txBox="1"/>
          <p:nvPr/>
        </p:nvSpPr>
        <p:spPr>
          <a:xfrm>
            <a:off x="4532823" y="1120697"/>
            <a:ext cx="4572000" cy="3785652"/>
          </a:xfrm>
          <a:prstGeom prst="rect">
            <a:avLst/>
          </a:prstGeom>
          <a:noFill/>
        </p:spPr>
        <p:txBody>
          <a:bodyPr wrap="square">
            <a:spAutoFit/>
          </a:bodyPr>
          <a:lstStyle/>
          <a:p>
            <a:r>
              <a:rPr lang="en-IN" sz="600" dirty="0"/>
              <a:t>void </a:t>
            </a:r>
            <a:r>
              <a:rPr lang="en-IN" sz="600" dirty="0" err="1"/>
              <a:t>dream_coders_delete</a:t>
            </a:r>
            <a:r>
              <a:rPr lang="en-IN" sz="600" dirty="0"/>
              <a:t>() { </a:t>
            </a:r>
          </a:p>
          <a:p>
            <a:r>
              <a:rPr lang="en-IN" sz="600" dirty="0"/>
              <a:t>   if (</a:t>
            </a:r>
            <a:r>
              <a:rPr lang="en-IN" sz="600" dirty="0" err="1"/>
              <a:t>school_count</a:t>
            </a:r>
            <a:r>
              <a:rPr lang="en-IN" sz="600" dirty="0"/>
              <a:t> == 0) {</a:t>
            </a:r>
          </a:p>
          <a:p>
            <a:r>
              <a:rPr lang="en-IN" sz="600" dirty="0"/>
              <a:t>        </a:t>
            </a:r>
            <a:r>
              <a:rPr lang="en-IN" sz="600" dirty="0" err="1"/>
              <a:t>printf</a:t>
            </a:r>
            <a:r>
              <a:rPr lang="en-IN" sz="600" dirty="0"/>
              <a:t>("School List not found\n");</a:t>
            </a:r>
          </a:p>
          <a:p>
            <a:r>
              <a:rPr lang="en-IN" sz="600" dirty="0"/>
              <a:t>        return;</a:t>
            </a:r>
          </a:p>
          <a:p>
            <a:r>
              <a:rPr lang="en-IN" sz="600" dirty="0"/>
              <a:t>    }</a:t>
            </a:r>
          </a:p>
          <a:p>
            <a:r>
              <a:rPr lang="en-IN" sz="600" dirty="0"/>
              <a:t>    int id;</a:t>
            </a:r>
          </a:p>
          <a:p>
            <a:r>
              <a:rPr lang="en-IN" sz="600" dirty="0"/>
              <a:t>    </a:t>
            </a:r>
            <a:r>
              <a:rPr lang="en-IN" sz="600" dirty="0" err="1"/>
              <a:t>printf</a:t>
            </a:r>
            <a:r>
              <a:rPr lang="en-IN" sz="600" dirty="0"/>
              <a:t>("Enter School ID to Delete: ");</a:t>
            </a:r>
          </a:p>
          <a:p>
            <a:r>
              <a:rPr lang="en-IN" sz="600" dirty="0"/>
              <a:t>    </a:t>
            </a:r>
            <a:r>
              <a:rPr lang="en-IN" sz="600" dirty="0" err="1"/>
              <a:t>scanf</a:t>
            </a:r>
            <a:r>
              <a:rPr lang="en-IN" sz="600" dirty="0"/>
              <a:t>("%d", &amp;id);</a:t>
            </a:r>
          </a:p>
          <a:p>
            <a:r>
              <a:rPr lang="en-IN" sz="600" dirty="0"/>
              <a:t>    for (int </a:t>
            </a:r>
            <a:r>
              <a:rPr lang="en-IN" sz="600" dirty="0" err="1"/>
              <a:t>i</a:t>
            </a:r>
            <a:r>
              <a:rPr lang="en-IN" sz="600" dirty="0"/>
              <a:t> = 0; </a:t>
            </a:r>
            <a:r>
              <a:rPr lang="en-IN" sz="600" dirty="0" err="1"/>
              <a:t>i</a:t>
            </a:r>
            <a:r>
              <a:rPr lang="en-IN" sz="600" dirty="0"/>
              <a:t> &lt; </a:t>
            </a:r>
            <a:r>
              <a:rPr lang="en-IN" sz="600" dirty="0" err="1"/>
              <a:t>school_count</a:t>
            </a:r>
            <a:r>
              <a:rPr lang="en-IN" sz="600" dirty="0"/>
              <a:t>; </a:t>
            </a:r>
            <a:r>
              <a:rPr lang="en-IN" sz="600" dirty="0" err="1"/>
              <a:t>i</a:t>
            </a:r>
            <a:r>
              <a:rPr lang="en-IN" sz="600" dirty="0"/>
              <a:t>++) {</a:t>
            </a:r>
          </a:p>
          <a:p>
            <a:r>
              <a:rPr lang="en-IN" sz="600" dirty="0"/>
              <a:t>        if (schools[</a:t>
            </a:r>
            <a:r>
              <a:rPr lang="en-IN" sz="600" dirty="0" err="1"/>
              <a:t>i</a:t>
            </a:r>
            <a:r>
              <a:rPr lang="en-IN" sz="600" dirty="0"/>
              <a:t>].</a:t>
            </a:r>
            <a:r>
              <a:rPr lang="en-IN" sz="600" dirty="0" err="1"/>
              <a:t>school_Id</a:t>
            </a:r>
            <a:r>
              <a:rPr lang="en-IN" sz="600" dirty="0"/>
              <a:t> == id) {</a:t>
            </a:r>
          </a:p>
          <a:p>
            <a:r>
              <a:rPr lang="en-IN" sz="600" dirty="0"/>
              <a:t>            for (int j = </a:t>
            </a:r>
            <a:r>
              <a:rPr lang="en-IN" sz="600" dirty="0" err="1"/>
              <a:t>i</a:t>
            </a:r>
            <a:r>
              <a:rPr lang="en-IN" sz="600" dirty="0"/>
              <a:t>; j &lt; </a:t>
            </a:r>
            <a:r>
              <a:rPr lang="en-IN" sz="600" dirty="0" err="1"/>
              <a:t>school_count</a:t>
            </a:r>
            <a:r>
              <a:rPr lang="en-IN" sz="600" dirty="0"/>
              <a:t> - 1; </a:t>
            </a:r>
            <a:r>
              <a:rPr lang="en-IN" sz="600" dirty="0" err="1"/>
              <a:t>j++</a:t>
            </a:r>
            <a:r>
              <a:rPr lang="en-IN" sz="600" dirty="0"/>
              <a:t>) {</a:t>
            </a:r>
          </a:p>
          <a:p>
            <a:r>
              <a:rPr lang="en-IN" sz="600" dirty="0"/>
              <a:t>                schools[j] = schools[j + 1];</a:t>
            </a:r>
          </a:p>
          <a:p>
            <a:r>
              <a:rPr lang="en-IN" sz="600" dirty="0"/>
              <a:t>            } </a:t>
            </a:r>
          </a:p>
          <a:p>
            <a:r>
              <a:rPr lang="en-IN" sz="600" dirty="0"/>
              <a:t>           </a:t>
            </a:r>
            <a:r>
              <a:rPr lang="en-IN" sz="600" dirty="0" err="1"/>
              <a:t>school_count</a:t>
            </a:r>
            <a:r>
              <a:rPr lang="en-IN" sz="600" dirty="0"/>
              <a:t>--;</a:t>
            </a:r>
          </a:p>
          <a:p>
            <a:r>
              <a:rPr lang="en-IN" sz="600" dirty="0"/>
              <a:t>            </a:t>
            </a:r>
            <a:r>
              <a:rPr lang="en-IN" sz="600" dirty="0" err="1"/>
              <a:t>save_to_file</a:t>
            </a:r>
            <a:r>
              <a:rPr lang="en-IN" sz="600" dirty="0"/>
              <a:t>();</a:t>
            </a:r>
          </a:p>
          <a:p>
            <a:r>
              <a:rPr lang="en-IN" sz="600" dirty="0"/>
              <a:t>            </a:t>
            </a:r>
            <a:r>
              <a:rPr lang="en-IN" sz="600" dirty="0" err="1"/>
              <a:t>printf</a:t>
            </a:r>
            <a:r>
              <a:rPr lang="en-IN" sz="600" dirty="0"/>
              <a:t>("School deleted successfully!\n");</a:t>
            </a:r>
          </a:p>
          <a:p>
            <a:r>
              <a:rPr lang="en-IN" sz="600" dirty="0"/>
              <a:t>            return;</a:t>
            </a:r>
          </a:p>
          <a:p>
            <a:r>
              <a:rPr lang="en-IN" sz="600" dirty="0"/>
              <a:t>        }</a:t>
            </a:r>
          </a:p>
          <a:p>
            <a:r>
              <a:rPr lang="en-IN" sz="600" dirty="0"/>
              <a:t>    }</a:t>
            </a:r>
          </a:p>
          <a:p>
            <a:r>
              <a:rPr lang="en-IN" sz="600" dirty="0"/>
              <a:t>    </a:t>
            </a:r>
            <a:r>
              <a:rPr lang="en-IN" sz="600" dirty="0" err="1"/>
              <a:t>printf</a:t>
            </a:r>
            <a:r>
              <a:rPr lang="en-IN" sz="600" dirty="0"/>
              <a:t>("School with ID %d not found.\n", id);</a:t>
            </a:r>
          </a:p>
          <a:p>
            <a:r>
              <a:rPr lang="en-IN" sz="600" dirty="0"/>
              <a:t>}</a:t>
            </a:r>
          </a:p>
          <a:p>
            <a:r>
              <a:rPr lang="en-IN" sz="600" dirty="0"/>
              <a:t>void </a:t>
            </a:r>
            <a:r>
              <a:rPr lang="en-IN" sz="600" dirty="0" err="1"/>
              <a:t>dream_coders_update</a:t>
            </a:r>
            <a:r>
              <a:rPr lang="en-IN" sz="600" dirty="0"/>
              <a:t>() {</a:t>
            </a:r>
          </a:p>
          <a:p>
            <a:r>
              <a:rPr lang="en-IN" sz="600" dirty="0"/>
              <a:t>    if (</a:t>
            </a:r>
            <a:r>
              <a:rPr lang="en-IN" sz="600" dirty="0" err="1"/>
              <a:t>school_count</a:t>
            </a:r>
            <a:r>
              <a:rPr lang="en-IN" sz="600" dirty="0"/>
              <a:t> == 0) {</a:t>
            </a:r>
          </a:p>
          <a:p>
            <a:r>
              <a:rPr lang="en-IN" sz="600" dirty="0"/>
              <a:t>        </a:t>
            </a:r>
            <a:r>
              <a:rPr lang="en-IN" sz="600" dirty="0" err="1"/>
              <a:t>printf</a:t>
            </a:r>
            <a:r>
              <a:rPr lang="en-IN" sz="600" dirty="0"/>
              <a:t>("School List not found\n");</a:t>
            </a:r>
          </a:p>
          <a:p>
            <a:r>
              <a:rPr lang="en-IN" sz="600" dirty="0"/>
              <a:t>        return;</a:t>
            </a:r>
          </a:p>
          <a:p>
            <a:r>
              <a:rPr lang="en-IN" sz="600" dirty="0"/>
              <a:t>    }</a:t>
            </a:r>
          </a:p>
          <a:p>
            <a:r>
              <a:rPr lang="en-IN" sz="600" dirty="0"/>
              <a:t>    int id;</a:t>
            </a:r>
          </a:p>
          <a:p>
            <a:r>
              <a:rPr lang="en-IN" sz="600" dirty="0"/>
              <a:t>    </a:t>
            </a:r>
            <a:r>
              <a:rPr lang="en-IN" sz="600" dirty="0" err="1"/>
              <a:t>printf</a:t>
            </a:r>
            <a:r>
              <a:rPr lang="en-IN" sz="600" dirty="0"/>
              <a:t>("Enter School ID to Update: ");</a:t>
            </a:r>
          </a:p>
          <a:p>
            <a:r>
              <a:rPr lang="en-IN" sz="600" dirty="0"/>
              <a:t>    </a:t>
            </a:r>
            <a:r>
              <a:rPr lang="en-IN" sz="600" dirty="0" err="1"/>
              <a:t>scanf</a:t>
            </a:r>
            <a:r>
              <a:rPr lang="en-IN" sz="600" dirty="0"/>
              <a:t>("%d", &amp;id);</a:t>
            </a:r>
          </a:p>
          <a:p>
            <a:r>
              <a:rPr lang="en-IN" sz="600" dirty="0"/>
              <a:t>    for (int </a:t>
            </a:r>
            <a:r>
              <a:rPr lang="en-IN" sz="600" dirty="0" err="1"/>
              <a:t>i</a:t>
            </a:r>
            <a:r>
              <a:rPr lang="en-IN" sz="600" dirty="0"/>
              <a:t> = 0; </a:t>
            </a:r>
            <a:r>
              <a:rPr lang="en-IN" sz="600" dirty="0" err="1"/>
              <a:t>i</a:t>
            </a:r>
            <a:r>
              <a:rPr lang="en-IN" sz="600" dirty="0"/>
              <a:t> &lt; </a:t>
            </a:r>
            <a:r>
              <a:rPr lang="en-IN" sz="600" dirty="0" err="1"/>
              <a:t>school_count</a:t>
            </a:r>
            <a:r>
              <a:rPr lang="en-IN" sz="600" dirty="0"/>
              <a:t>; </a:t>
            </a:r>
            <a:r>
              <a:rPr lang="en-IN" sz="600" dirty="0" err="1"/>
              <a:t>i</a:t>
            </a:r>
            <a:r>
              <a:rPr lang="en-IN" sz="600" dirty="0"/>
              <a:t>++) {</a:t>
            </a:r>
          </a:p>
          <a:p>
            <a:r>
              <a:rPr lang="en-IN" sz="600" dirty="0"/>
              <a:t>        if (schools[</a:t>
            </a:r>
            <a:r>
              <a:rPr lang="en-IN" sz="600" dirty="0" err="1"/>
              <a:t>i</a:t>
            </a:r>
            <a:r>
              <a:rPr lang="en-IN" sz="600" dirty="0"/>
              <a:t>].</a:t>
            </a:r>
            <a:r>
              <a:rPr lang="en-IN" sz="600" dirty="0" err="1"/>
              <a:t>school_Id</a:t>
            </a:r>
            <a:r>
              <a:rPr lang="en-IN" sz="600" dirty="0"/>
              <a:t> == id) {</a:t>
            </a:r>
          </a:p>
          <a:p>
            <a:r>
              <a:rPr lang="en-IN" sz="600" dirty="0"/>
              <a:t>            </a:t>
            </a:r>
            <a:r>
              <a:rPr lang="en-IN" sz="600" dirty="0" err="1"/>
              <a:t>printf</a:t>
            </a:r>
            <a:r>
              <a:rPr lang="en-IN" sz="600" dirty="0"/>
              <a:t>("Enter details of ID %d again\n", id);</a:t>
            </a:r>
          </a:p>
          <a:p>
            <a:r>
              <a:rPr lang="en-IN" sz="600" dirty="0"/>
              <a:t>            </a:t>
            </a:r>
            <a:r>
              <a:rPr lang="en-IN" sz="600" dirty="0" err="1"/>
              <a:t>getschooldetails</a:t>
            </a:r>
            <a:r>
              <a:rPr lang="en-IN" sz="600" dirty="0"/>
              <a:t>(&amp;schools[</a:t>
            </a:r>
            <a:r>
              <a:rPr lang="en-IN" sz="600" dirty="0" err="1"/>
              <a:t>i</a:t>
            </a:r>
            <a:r>
              <a:rPr lang="en-IN" sz="600" dirty="0"/>
              <a:t>]);</a:t>
            </a:r>
          </a:p>
          <a:p>
            <a:r>
              <a:rPr lang="en-IN" sz="600" dirty="0"/>
              <a:t>            </a:t>
            </a:r>
            <a:r>
              <a:rPr lang="en-IN" sz="600" dirty="0" err="1"/>
              <a:t>save_to_file</a:t>
            </a:r>
            <a:r>
              <a:rPr lang="en-IN" sz="600" dirty="0"/>
              <a:t>();</a:t>
            </a:r>
          </a:p>
          <a:p>
            <a:r>
              <a:rPr lang="en-IN" sz="600" dirty="0"/>
              <a:t>            </a:t>
            </a:r>
            <a:r>
              <a:rPr lang="en-IN" sz="600" dirty="0" err="1"/>
              <a:t>printf</a:t>
            </a:r>
            <a:r>
              <a:rPr lang="en-IN" sz="600" dirty="0"/>
              <a:t>("School updated successfully!\n");</a:t>
            </a:r>
          </a:p>
          <a:p>
            <a:r>
              <a:rPr lang="en-IN" sz="600" dirty="0"/>
              <a:t>            return;</a:t>
            </a:r>
          </a:p>
          <a:p>
            <a:r>
              <a:rPr lang="en-IN" sz="600" dirty="0"/>
              <a:t>        }</a:t>
            </a:r>
          </a:p>
          <a:p>
            <a:r>
              <a:rPr lang="en-IN" sz="600" dirty="0"/>
              <a:t>    }</a:t>
            </a:r>
          </a:p>
          <a:p>
            <a:r>
              <a:rPr lang="en-IN" sz="600" dirty="0"/>
              <a:t>    </a:t>
            </a:r>
            <a:r>
              <a:rPr lang="en-IN" sz="600" dirty="0" err="1"/>
              <a:t>printf</a:t>
            </a:r>
            <a:r>
              <a:rPr lang="en-IN" sz="600" dirty="0"/>
              <a:t>("School with ID %d not found.\n", id);</a:t>
            </a:r>
          </a:p>
          <a:p>
            <a:r>
              <a:rPr lang="en-IN" sz="600" dirty="0"/>
              <a:t>}</a:t>
            </a:r>
          </a:p>
        </p:txBody>
      </p:sp>
    </p:spTree>
    <p:extLst>
      <p:ext uri="{BB962C8B-B14F-4D97-AF65-F5344CB8AC3E}">
        <p14:creationId xmlns:p14="http://schemas.microsoft.com/office/powerpoint/2010/main" val="247621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4016B240-6138-846C-6FF9-61E50275EA80}"/>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88D261F8-E12A-187D-2C3C-F5CD1BE01F5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CEA8199D-A3B0-DD58-103D-936609D3DB67}"/>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3" name="TextBox 2">
            <a:extLst>
              <a:ext uri="{FF2B5EF4-FFF2-40B4-BE49-F238E27FC236}">
                <a16:creationId xmlns:a16="http://schemas.microsoft.com/office/drawing/2014/main" id="{BF491519-8314-514A-DDE0-F855D9AE36A4}"/>
              </a:ext>
            </a:extLst>
          </p:cNvPr>
          <p:cNvSpPr txBox="1"/>
          <p:nvPr/>
        </p:nvSpPr>
        <p:spPr>
          <a:xfrm>
            <a:off x="4727643" y="1017725"/>
            <a:ext cx="4046706" cy="441146"/>
          </a:xfrm>
          <a:prstGeom prst="rect">
            <a:avLst/>
          </a:prstGeom>
          <a:noFill/>
        </p:spPr>
        <p:txBody>
          <a:bodyPr wrap="square" rtlCol="0">
            <a:spAutoFit/>
          </a:bodyPr>
          <a:lstStyle/>
          <a:p>
            <a:pPr>
              <a:lnSpc>
                <a:spcPts val="1425"/>
              </a:lnSpc>
            </a:pPr>
            <a:br>
              <a:rPr lang="en-US" sz="1050" dirty="0">
                <a:solidFill>
                  <a:srgbClr val="CCCCCC"/>
                </a:solidFill>
                <a:effectLst/>
                <a:latin typeface="Consolas" panose="020B0609020204030204" pitchFamily="49" charset="0"/>
              </a:rPr>
            </a:br>
            <a:endParaRPr lang="en-US" sz="1050" dirty="0">
              <a:solidFill>
                <a:srgbClr val="CCCCCC"/>
              </a:solidFill>
              <a:effectLst/>
              <a:latin typeface="Consolas" panose="020B0609020204030204" pitchFamily="49" charset="0"/>
            </a:endParaRPr>
          </a:p>
        </p:txBody>
      </p:sp>
      <p:sp>
        <p:nvSpPr>
          <p:cNvPr id="5" name="TextBox 4">
            <a:extLst>
              <a:ext uri="{FF2B5EF4-FFF2-40B4-BE49-F238E27FC236}">
                <a16:creationId xmlns:a16="http://schemas.microsoft.com/office/drawing/2014/main" id="{EB2990AC-3F35-F30B-EA44-99BECBA91F08}"/>
              </a:ext>
            </a:extLst>
          </p:cNvPr>
          <p:cNvSpPr txBox="1"/>
          <p:nvPr/>
        </p:nvSpPr>
        <p:spPr>
          <a:xfrm>
            <a:off x="214331" y="874476"/>
            <a:ext cx="2578227" cy="4278094"/>
          </a:xfrm>
          <a:prstGeom prst="rect">
            <a:avLst/>
          </a:prstGeom>
          <a:noFill/>
        </p:spPr>
        <p:txBody>
          <a:bodyPr wrap="square">
            <a:spAutoFit/>
          </a:bodyPr>
          <a:lstStyle/>
          <a:p>
            <a:r>
              <a:rPr lang="en-IN" sz="800" dirty="0"/>
              <a:t>void </a:t>
            </a:r>
            <a:r>
              <a:rPr lang="en-IN" sz="800" dirty="0" err="1"/>
              <a:t>dream_coders_retrieve</a:t>
            </a:r>
            <a:r>
              <a:rPr lang="en-IN" sz="800" dirty="0"/>
              <a:t>() {</a:t>
            </a:r>
          </a:p>
          <a:p>
            <a:r>
              <a:rPr lang="en-IN" sz="800" dirty="0"/>
              <a:t>    if (</a:t>
            </a:r>
            <a:r>
              <a:rPr lang="en-IN" sz="800" dirty="0" err="1"/>
              <a:t>school_count</a:t>
            </a:r>
            <a:r>
              <a:rPr lang="en-IN" sz="800" dirty="0"/>
              <a:t> == 0) {</a:t>
            </a:r>
          </a:p>
          <a:p>
            <a:r>
              <a:rPr lang="en-IN" sz="800" dirty="0"/>
              <a:t>        </a:t>
            </a:r>
            <a:r>
              <a:rPr lang="en-IN" sz="800" dirty="0" err="1"/>
              <a:t>printf</a:t>
            </a:r>
            <a:r>
              <a:rPr lang="en-IN" sz="800" dirty="0"/>
              <a:t>("School List is Empty\n");</a:t>
            </a:r>
          </a:p>
          <a:p>
            <a:r>
              <a:rPr lang="en-IN" sz="800" dirty="0"/>
              <a:t>        return;</a:t>
            </a:r>
          </a:p>
          <a:p>
            <a:r>
              <a:rPr lang="en-IN" sz="800" dirty="0"/>
              <a:t>    }</a:t>
            </a:r>
          </a:p>
          <a:p>
            <a:r>
              <a:rPr lang="en-IN" sz="800" dirty="0"/>
              <a:t>    for (int </a:t>
            </a:r>
            <a:r>
              <a:rPr lang="en-IN" sz="800" dirty="0" err="1"/>
              <a:t>i</a:t>
            </a:r>
            <a:r>
              <a:rPr lang="en-IN" sz="800" dirty="0"/>
              <a:t> = 0; </a:t>
            </a:r>
            <a:r>
              <a:rPr lang="en-IN" sz="800" dirty="0" err="1"/>
              <a:t>i</a:t>
            </a:r>
            <a:r>
              <a:rPr lang="en-IN" sz="800" dirty="0"/>
              <a:t> &lt; </a:t>
            </a:r>
            <a:r>
              <a:rPr lang="en-IN" sz="800" dirty="0" err="1"/>
              <a:t>school_count</a:t>
            </a:r>
            <a:r>
              <a:rPr lang="en-IN" sz="800" dirty="0"/>
              <a:t>; </a:t>
            </a:r>
            <a:r>
              <a:rPr lang="en-IN" sz="800" dirty="0" err="1"/>
              <a:t>i</a:t>
            </a:r>
            <a:r>
              <a:rPr lang="en-IN" sz="800" dirty="0"/>
              <a:t>++) {</a:t>
            </a:r>
          </a:p>
          <a:p>
            <a:r>
              <a:rPr lang="en-IN" sz="800" dirty="0"/>
              <a:t>        </a:t>
            </a:r>
            <a:r>
              <a:rPr lang="en-IN" sz="800" dirty="0" err="1"/>
              <a:t>showschooldetails</a:t>
            </a:r>
            <a:r>
              <a:rPr lang="en-IN" sz="800" dirty="0"/>
              <a:t>(&amp;schools[</a:t>
            </a:r>
            <a:r>
              <a:rPr lang="en-IN" sz="800" dirty="0" err="1"/>
              <a:t>i</a:t>
            </a:r>
            <a:r>
              <a:rPr lang="en-IN" sz="800" dirty="0"/>
              <a:t>]);</a:t>
            </a:r>
          </a:p>
          <a:p>
            <a:r>
              <a:rPr lang="en-IN" sz="800" dirty="0"/>
              <a:t>    }</a:t>
            </a:r>
          </a:p>
          <a:p>
            <a:r>
              <a:rPr lang="en-IN" sz="800" dirty="0"/>
              <a:t>}</a:t>
            </a:r>
          </a:p>
          <a:p>
            <a:r>
              <a:rPr lang="en-IN" sz="800" dirty="0"/>
              <a:t>void </a:t>
            </a:r>
            <a:r>
              <a:rPr lang="en-IN" sz="800" dirty="0" err="1"/>
              <a:t>dream_coders_display_time_complexities</a:t>
            </a:r>
            <a:r>
              <a:rPr lang="en-IN" sz="800" dirty="0"/>
              <a:t>() { </a:t>
            </a:r>
          </a:p>
          <a:p>
            <a:r>
              <a:rPr lang="en-IN" sz="800" dirty="0"/>
              <a:t>   </a:t>
            </a:r>
            <a:r>
              <a:rPr lang="en-IN" sz="800" dirty="0" err="1"/>
              <a:t>printf</a:t>
            </a:r>
            <a:r>
              <a:rPr lang="en-IN" sz="800" dirty="0"/>
              <a:t>("\</a:t>
            </a:r>
            <a:r>
              <a:rPr lang="en-IN" sz="800" dirty="0" err="1"/>
              <a:t>nTime</a:t>
            </a:r>
            <a:r>
              <a:rPr lang="en-IN" sz="800" dirty="0"/>
              <a:t> Complexities:\n");</a:t>
            </a:r>
          </a:p>
          <a:p>
            <a:r>
              <a:rPr lang="en-IN" sz="800" dirty="0"/>
              <a:t>   </a:t>
            </a:r>
            <a:r>
              <a:rPr lang="en-IN" sz="800" dirty="0" err="1"/>
              <a:t>printf</a:t>
            </a:r>
            <a:r>
              <a:rPr lang="en-IN" sz="800" dirty="0"/>
              <a:t>("1. Bubble Sort: O(n^2)\n");</a:t>
            </a:r>
          </a:p>
          <a:p>
            <a:r>
              <a:rPr lang="en-IN" sz="800" dirty="0"/>
              <a:t>   </a:t>
            </a:r>
            <a:r>
              <a:rPr lang="en-IN" sz="800" dirty="0" err="1"/>
              <a:t>printf</a:t>
            </a:r>
            <a:r>
              <a:rPr lang="en-IN" sz="800" dirty="0"/>
              <a:t>("2. Quick Sort: O(n log n) (on average)\n");</a:t>
            </a:r>
          </a:p>
          <a:p>
            <a:r>
              <a:rPr lang="en-IN" sz="800" dirty="0"/>
              <a:t>   </a:t>
            </a:r>
            <a:r>
              <a:rPr lang="en-IN" sz="800" dirty="0" err="1"/>
              <a:t>printf</a:t>
            </a:r>
            <a:r>
              <a:rPr lang="en-IN" sz="800" dirty="0"/>
              <a:t>("3. Linear Search: O(n)\n");</a:t>
            </a:r>
          </a:p>
          <a:p>
            <a:r>
              <a:rPr lang="en-IN" sz="800" dirty="0"/>
              <a:t>   </a:t>
            </a:r>
            <a:r>
              <a:rPr lang="en-IN" sz="800" dirty="0" err="1"/>
              <a:t>printf</a:t>
            </a:r>
            <a:r>
              <a:rPr lang="en-IN" sz="800" dirty="0"/>
              <a:t>("4. Binary Search: O(log n) (requires sorted data)\n");</a:t>
            </a:r>
          </a:p>
          <a:p>
            <a:r>
              <a:rPr lang="en-IN" sz="800" dirty="0"/>
              <a:t>}</a:t>
            </a:r>
          </a:p>
          <a:p>
            <a:r>
              <a:rPr lang="en-IN" sz="800" dirty="0"/>
              <a:t>int main() {</a:t>
            </a:r>
          </a:p>
          <a:p>
            <a:r>
              <a:rPr lang="en-IN" sz="800" dirty="0"/>
              <a:t>    </a:t>
            </a:r>
            <a:r>
              <a:rPr lang="en-IN" sz="800" dirty="0" err="1"/>
              <a:t>dream_coders_load_from_file</a:t>
            </a:r>
            <a:r>
              <a:rPr lang="en-IN" sz="800" dirty="0"/>
              <a:t>();</a:t>
            </a:r>
          </a:p>
          <a:p>
            <a:r>
              <a:rPr lang="en-IN" sz="800" dirty="0"/>
              <a:t>    int choice;</a:t>
            </a:r>
          </a:p>
          <a:p>
            <a:r>
              <a:rPr lang="en-IN" sz="800" dirty="0"/>
              <a:t>    do {</a:t>
            </a:r>
          </a:p>
          <a:p>
            <a:r>
              <a:rPr lang="en-IN" sz="800" dirty="0"/>
              <a:t>        </a:t>
            </a:r>
            <a:r>
              <a:rPr lang="en-IN" sz="800" dirty="0" err="1"/>
              <a:t>printf</a:t>
            </a:r>
            <a:r>
              <a:rPr lang="en-IN" sz="800" dirty="0"/>
              <a:t>("\n--- School Management System ---\n");</a:t>
            </a:r>
          </a:p>
          <a:p>
            <a:r>
              <a:rPr lang="en-IN" sz="800" dirty="0"/>
              <a:t>        </a:t>
            </a:r>
            <a:r>
              <a:rPr lang="en-IN" sz="800" dirty="0" err="1"/>
              <a:t>printf</a:t>
            </a:r>
            <a:r>
              <a:rPr lang="en-IN" sz="800" dirty="0"/>
              <a:t>("1. Create School\n");</a:t>
            </a:r>
          </a:p>
          <a:p>
            <a:r>
              <a:rPr lang="en-IN" sz="800" dirty="0"/>
              <a:t>        </a:t>
            </a:r>
            <a:r>
              <a:rPr lang="en-IN" sz="800" dirty="0" err="1"/>
              <a:t>printf</a:t>
            </a:r>
            <a:r>
              <a:rPr lang="en-IN" sz="800" dirty="0"/>
              <a:t>("2. Delete School\n");</a:t>
            </a:r>
          </a:p>
          <a:p>
            <a:r>
              <a:rPr lang="en-IN" sz="800" dirty="0"/>
              <a:t>        </a:t>
            </a:r>
            <a:r>
              <a:rPr lang="en-IN" sz="800" dirty="0" err="1"/>
              <a:t>printf</a:t>
            </a:r>
            <a:r>
              <a:rPr lang="en-IN" sz="800" dirty="0"/>
              <a:t>("3. Update School\n");</a:t>
            </a:r>
          </a:p>
          <a:p>
            <a:r>
              <a:rPr lang="en-IN" sz="800" dirty="0"/>
              <a:t>        </a:t>
            </a:r>
            <a:r>
              <a:rPr lang="en-IN" sz="800" dirty="0" err="1"/>
              <a:t>printf</a:t>
            </a:r>
            <a:r>
              <a:rPr lang="en-IN" sz="800" dirty="0"/>
              <a:t>("4. Retrieve School List\n");</a:t>
            </a:r>
          </a:p>
          <a:p>
            <a:r>
              <a:rPr lang="en-IN" sz="800" dirty="0"/>
              <a:t>        </a:t>
            </a:r>
            <a:r>
              <a:rPr lang="en-IN" sz="800" dirty="0" err="1"/>
              <a:t>printf</a:t>
            </a:r>
            <a:r>
              <a:rPr lang="en-IN" sz="800" dirty="0"/>
              <a:t>("5. Sort Schools (Bubble Sort)\n");</a:t>
            </a:r>
          </a:p>
          <a:p>
            <a:r>
              <a:rPr lang="en-IN" sz="800" dirty="0"/>
              <a:t>        </a:t>
            </a:r>
            <a:r>
              <a:rPr lang="en-IN" sz="800" dirty="0" err="1"/>
              <a:t>printf</a:t>
            </a:r>
            <a:r>
              <a:rPr lang="en-IN" sz="800" dirty="0"/>
              <a:t>("6. Sort Schools (Quick Sort)\n");</a:t>
            </a:r>
          </a:p>
          <a:p>
            <a:r>
              <a:rPr lang="en-IN" sz="800" dirty="0"/>
              <a:t>        </a:t>
            </a:r>
            <a:r>
              <a:rPr lang="en-IN" sz="800" dirty="0" err="1"/>
              <a:t>printf</a:t>
            </a:r>
            <a:r>
              <a:rPr lang="en-IN" sz="800" dirty="0"/>
              <a:t>("7. Search School (Linear Search)\n");</a:t>
            </a:r>
          </a:p>
          <a:p>
            <a:r>
              <a:rPr lang="en-IN" sz="800" dirty="0"/>
              <a:t>        </a:t>
            </a:r>
            <a:r>
              <a:rPr lang="en-IN" sz="800" dirty="0" err="1"/>
              <a:t>printf</a:t>
            </a:r>
            <a:r>
              <a:rPr lang="en-IN" sz="800" dirty="0"/>
              <a:t>("8. Search School (Binary Search)\n");</a:t>
            </a:r>
          </a:p>
          <a:p>
            <a:r>
              <a:rPr lang="en-IN" sz="800" dirty="0"/>
              <a:t>        </a:t>
            </a:r>
            <a:r>
              <a:rPr lang="en-IN" sz="800" dirty="0" err="1"/>
              <a:t>printf</a:t>
            </a:r>
            <a:r>
              <a:rPr lang="en-IN" sz="800" dirty="0"/>
              <a:t>("9. Display Time Complexities\n");</a:t>
            </a:r>
          </a:p>
          <a:p>
            <a:r>
              <a:rPr lang="en-IN" sz="800" dirty="0"/>
              <a:t>        </a:t>
            </a:r>
            <a:r>
              <a:rPr lang="en-IN" sz="800" dirty="0" err="1"/>
              <a:t>printf</a:t>
            </a:r>
            <a:r>
              <a:rPr lang="en-IN" sz="800" dirty="0"/>
              <a:t>("10. Exit\n");</a:t>
            </a:r>
          </a:p>
          <a:p>
            <a:r>
              <a:rPr lang="en-IN" sz="800" dirty="0"/>
              <a:t>        </a:t>
            </a:r>
            <a:r>
              <a:rPr lang="en-IN" sz="800" dirty="0" err="1"/>
              <a:t>printf</a:t>
            </a:r>
            <a:r>
              <a:rPr lang="en-IN" sz="800" dirty="0"/>
              <a:t>("Enter your choice: ");</a:t>
            </a:r>
          </a:p>
          <a:p>
            <a:r>
              <a:rPr lang="en-IN" sz="800" dirty="0"/>
              <a:t>        </a:t>
            </a:r>
            <a:r>
              <a:rPr lang="en-IN" sz="800" dirty="0" err="1"/>
              <a:t>scanf</a:t>
            </a:r>
            <a:r>
              <a:rPr lang="en-IN" sz="800" dirty="0"/>
              <a:t>("%d", &amp;choice);</a:t>
            </a:r>
          </a:p>
        </p:txBody>
      </p:sp>
      <p:sp>
        <p:nvSpPr>
          <p:cNvPr id="4" name="TextBox 3">
            <a:extLst>
              <a:ext uri="{FF2B5EF4-FFF2-40B4-BE49-F238E27FC236}">
                <a16:creationId xmlns:a16="http://schemas.microsoft.com/office/drawing/2014/main" id="{103B354B-4362-B5F2-AE3C-AB3219975664}"/>
              </a:ext>
            </a:extLst>
          </p:cNvPr>
          <p:cNvSpPr txBox="1"/>
          <p:nvPr/>
        </p:nvSpPr>
        <p:spPr>
          <a:xfrm>
            <a:off x="3148642" y="895045"/>
            <a:ext cx="4305230" cy="3662541"/>
          </a:xfrm>
          <a:prstGeom prst="rect">
            <a:avLst/>
          </a:prstGeom>
          <a:noFill/>
        </p:spPr>
        <p:txBody>
          <a:bodyPr wrap="square">
            <a:spAutoFit/>
          </a:bodyPr>
          <a:lstStyle/>
          <a:p>
            <a:r>
              <a:rPr lang="en-IN" sz="800" dirty="0"/>
              <a:t>switch (choice) {</a:t>
            </a:r>
          </a:p>
          <a:p>
            <a:r>
              <a:rPr lang="en-IN" sz="800" dirty="0"/>
              <a:t>            case 1:</a:t>
            </a:r>
          </a:p>
          <a:p>
            <a:r>
              <a:rPr lang="en-IN" sz="800" dirty="0"/>
              <a:t>                </a:t>
            </a:r>
            <a:r>
              <a:rPr lang="en-IN" sz="800" dirty="0" err="1"/>
              <a:t>dream_coders_create</a:t>
            </a:r>
            <a:r>
              <a:rPr lang="en-IN" sz="800" dirty="0"/>
              <a:t>();</a:t>
            </a:r>
          </a:p>
          <a:p>
            <a:r>
              <a:rPr lang="en-IN" sz="800" dirty="0"/>
              <a:t>                break;</a:t>
            </a:r>
          </a:p>
          <a:p>
            <a:r>
              <a:rPr lang="en-IN" sz="800" dirty="0"/>
              <a:t>            case 2:</a:t>
            </a:r>
          </a:p>
          <a:p>
            <a:r>
              <a:rPr lang="en-IN" sz="800" dirty="0"/>
              <a:t>                </a:t>
            </a:r>
            <a:r>
              <a:rPr lang="en-IN" sz="800" dirty="0" err="1"/>
              <a:t>dream_coders_delete</a:t>
            </a:r>
            <a:r>
              <a:rPr lang="en-IN" sz="800" dirty="0"/>
              <a:t>();</a:t>
            </a:r>
          </a:p>
          <a:p>
            <a:r>
              <a:rPr lang="en-IN" sz="800" dirty="0"/>
              <a:t>                break;</a:t>
            </a:r>
          </a:p>
          <a:p>
            <a:r>
              <a:rPr lang="en-IN" sz="800" dirty="0"/>
              <a:t>            case 3:</a:t>
            </a:r>
          </a:p>
          <a:p>
            <a:r>
              <a:rPr lang="en-IN" sz="800" dirty="0"/>
              <a:t>                </a:t>
            </a:r>
            <a:r>
              <a:rPr lang="en-IN" sz="800" dirty="0" err="1"/>
              <a:t>dream_coders_update</a:t>
            </a:r>
            <a:r>
              <a:rPr lang="en-IN" sz="800" dirty="0"/>
              <a:t>();</a:t>
            </a:r>
          </a:p>
          <a:p>
            <a:r>
              <a:rPr lang="en-IN" sz="800" dirty="0"/>
              <a:t>                break;</a:t>
            </a:r>
          </a:p>
          <a:p>
            <a:r>
              <a:rPr lang="en-IN" sz="800" dirty="0"/>
              <a:t>            case 4:</a:t>
            </a:r>
          </a:p>
          <a:p>
            <a:r>
              <a:rPr lang="en-IN" sz="800" dirty="0"/>
              <a:t>                </a:t>
            </a:r>
            <a:r>
              <a:rPr lang="en-IN" sz="800" dirty="0" err="1"/>
              <a:t>dream_coders_retrieve</a:t>
            </a:r>
            <a:r>
              <a:rPr lang="en-IN" sz="800" dirty="0"/>
              <a:t>();</a:t>
            </a:r>
          </a:p>
          <a:p>
            <a:r>
              <a:rPr lang="en-IN" sz="800" dirty="0"/>
              <a:t>                break;</a:t>
            </a:r>
          </a:p>
          <a:p>
            <a:r>
              <a:rPr lang="en-IN" sz="800" dirty="0"/>
              <a:t>            case 5: {</a:t>
            </a:r>
          </a:p>
          <a:p>
            <a:r>
              <a:rPr lang="en-IN" sz="800" dirty="0"/>
              <a:t>                </a:t>
            </a:r>
            <a:r>
              <a:rPr lang="en-IN" sz="800" dirty="0" err="1"/>
              <a:t>clock_t</a:t>
            </a:r>
            <a:r>
              <a:rPr lang="en-IN" sz="800" dirty="0"/>
              <a:t> start = clock();</a:t>
            </a:r>
          </a:p>
          <a:p>
            <a:r>
              <a:rPr lang="en-IN" sz="800" dirty="0"/>
              <a:t>                </a:t>
            </a:r>
            <a:r>
              <a:rPr lang="en-IN" sz="800" dirty="0" err="1"/>
              <a:t>dream_coders_bubble_sort</a:t>
            </a:r>
            <a:r>
              <a:rPr lang="en-IN" sz="800" dirty="0"/>
              <a:t>();</a:t>
            </a:r>
          </a:p>
          <a:p>
            <a:r>
              <a:rPr lang="en-IN" sz="800" dirty="0"/>
              <a:t>                </a:t>
            </a:r>
            <a:r>
              <a:rPr lang="en-IN" sz="800" dirty="0" err="1"/>
              <a:t>clock_t</a:t>
            </a:r>
            <a:r>
              <a:rPr lang="en-IN" sz="800" dirty="0"/>
              <a:t> end = clock();</a:t>
            </a:r>
          </a:p>
          <a:p>
            <a:r>
              <a:rPr lang="en-IN" sz="800" dirty="0"/>
              <a:t>                double </a:t>
            </a:r>
            <a:r>
              <a:rPr lang="en-IN" sz="800" dirty="0" err="1"/>
              <a:t>time_taken</a:t>
            </a:r>
            <a:r>
              <a:rPr lang="en-IN" sz="800" dirty="0"/>
              <a:t> = ((double)end - start) / CLOCKS_PER_SEC;</a:t>
            </a:r>
          </a:p>
          <a:p>
            <a:r>
              <a:rPr lang="en-IN" sz="800" dirty="0"/>
              <a:t>                </a:t>
            </a:r>
            <a:r>
              <a:rPr lang="en-IN" sz="800" dirty="0" err="1"/>
              <a:t>printf</a:t>
            </a:r>
            <a:r>
              <a:rPr lang="en-IN" sz="800" dirty="0"/>
              <a:t>("Bubble Sort Time: %f seconds\n", </a:t>
            </a:r>
            <a:r>
              <a:rPr lang="en-IN" sz="800" dirty="0" err="1"/>
              <a:t>time_taken</a:t>
            </a:r>
            <a:r>
              <a:rPr lang="en-IN" sz="800" dirty="0"/>
              <a:t>);</a:t>
            </a:r>
          </a:p>
          <a:p>
            <a:r>
              <a:rPr lang="en-IN" sz="800" dirty="0"/>
              <a:t>                break;</a:t>
            </a:r>
          </a:p>
          <a:p>
            <a:r>
              <a:rPr lang="en-IN" sz="800" dirty="0"/>
              <a:t>            }</a:t>
            </a:r>
          </a:p>
          <a:p>
            <a:r>
              <a:rPr lang="en-IN" sz="800" dirty="0"/>
              <a:t>            case 6: {</a:t>
            </a:r>
          </a:p>
          <a:p>
            <a:r>
              <a:rPr lang="en-IN" sz="800" dirty="0"/>
              <a:t>                </a:t>
            </a:r>
            <a:r>
              <a:rPr lang="en-IN" sz="800" dirty="0" err="1"/>
              <a:t>clock_t</a:t>
            </a:r>
            <a:r>
              <a:rPr lang="en-IN" sz="800" dirty="0"/>
              <a:t> start = clock();</a:t>
            </a:r>
          </a:p>
          <a:p>
            <a:r>
              <a:rPr lang="en-IN" sz="800" dirty="0"/>
              <a:t>                </a:t>
            </a:r>
            <a:r>
              <a:rPr lang="en-IN" sz="800" dirty="0" err="1"/>
              <a:t>dream_coders_quick_sort</a:t>
            </a:r>
            <a:r>
              <a:rPr lang="en-IN" sz="800" dirty="0"/>
              <a:t>(0, </a:t>
            </a:r>
            <a:r>
              <a:rPr lang="en-IN" sz="800" dirty="0" err="1"/>
              <a:t>school_count</a:t>
            </a:r>
            <a:r>
              <a:rPr lang="en-IN" sz="800" dirty="0"/>
              <a:t> - 1);</a:t>
            </a:r>
          </a:p>
          <a:p>
            <a:r>
              <a:rPr lang="en-IN" sz="800" dirty="0"/>
              <a:t>                </a:t>
            </a:r>
            <a:r>
              <a:rPr lang="en-IN" sz="800" dirty="0" err="1"/>
              <a:t>clock_t</a:t>
            </a:r>
            <a:r>
              <a:rPr lang="en-IN" sz="800" dirty="0"/>
              <a:t> end = clock();</a:t>
            </a:r>
          </a:p>
          <a:p>
            <a:r>
              <a:rPr lang="en-IN" sz="800" dirty="0"/>
              <a:t>                double </a:t>
            </a:r>
            <a:r>
              <a:rPr lang="en-IN" sz="800" dirty="0" err="1"/>
              <a:t>time_taken</a:t>
            </a:r>
            <a:r>
              <a:rPr lang="en-IN" sz="800" dirty="0"/>
              <a:t> = ((double)end - start) / CLOCKS_PER_SEC;</a:t>
            </a:r>
          </a:p>
          <a:p>
            <a:r>
              <a:rPr lang="en-IN" sz="800" dirty="0"/>
              <a:t>                </a:t>
            </a:r>
            <a:r>
              <a:rPr lang="en-IN" sz="800" dirty="0" err="1"/>
              <a:t>printf</a:t>
            </a:r>
            <a:r>
              <a:rPr lang="en-IN" sz="800" dirty="0"/>
              <a:t>("Quick Sort Time: %f seconds\n", </a:t>
            </a:r>
            <a:r>
              <a:rPr lang="en-IN" sz="800" dirty="0" err="1"/>
              <a:t>time_taken</a:t>
            </a:r>
            <a:r>
              <a:rPr lang="en-IN" sz="800" dirty="0"/>
              <a:t>);</a:t>
            </a:r>
          </a:p>
          <a:p>
            <a:r>
              <a:rPr lang="en-IN" sz="800" dirty="0"/>
              <a:t>                break;</a:t>
            </a:r>
          </a:p>
          <a:p>
            <a:r>
              <a:rPr lang="en-IN" sz="800" dirty="0"/>
              <a:t>            }</a:t>
            </a:r>
          </a:p>
        </p:txBody>
      </p:sp>
    </p:spTree>
    <p:extLst>
      <p:ext uri="{BB962C8B-B14F-4D97-AF65-F5344CB8AC3E}">
        <p14:creationId xmlns:p14="http://schemas.microsoft.com/office/powerpoint/2010/main" val="2087211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7E5B8706-F91A-4298-3E1A-1CFA0C851469}"/>
            </a:ext>
          </a:extLst>
        </p:cNvPr>
        <p:cNvGrpSpPr/>
        <p:nvPr/>
      </p:nvGrpSpPr>
      <p:grpSpPr>
        <a:xfrm>
          <a:off x="0" y="0"/>
          <a:ext cx="0" cy="0"/>
          <a:chOff x="0" y="0"/>
          <a:chExt cx="0" cy="0"/>
        </a:xfrm>
      </p:grpSpPr>
      <p:sp>
        <p:nvSpPr>
          <p:cNvPr id="145" name="Google Shape;145;p27">
            <a:extLst>
              <a:ext uri="{FF2B5EF4-FFF2-40B4-BE49-F238E27FC236}">
                <a16:creationId xmlns:a16="http://schemas.microsoft.com/office/drawing/2014/main" id="{B1C865E2-94C7-FC35-7F9E-02AC3444BD2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Source Code[</a:t>
            </a:r>
            <a:r>
              <a:rPr lang="en" sz="1466" dirty="0"/>
              <a:t>*Depict the routine of searching,Sorting,CRUDD and Storage options</a:t>
            </a:r>
            <a:r>
              <a:rPr lang="en" dirty="0"/>
              <a:t>]</a:t>
            </a:r>
            <a:endParaRPr dirty="0"/>
          </a:p>
        </p:txBody>
      </p:sp>
      <p:sp>
        <p:nvSpPr>
          <p:cNvPr id="146" name="Google Shape;146;p27">
            <a:extLst>
              <a:ext uri="{FF2B5EF4-FFF2-40B4-BE49-F238E27FC236}">
                <a16:creationId xmlns:a16="http://schemas.microsoft.com/office/drawing/2014/main" id="{C6957355-D08F-B299-C758-BD052DD0FD04}"/>
              </a:ext>
            </a:extLst>
          </p:cNvPr>
          <p:cNvSpPr txBox="1">
            <a:spLocks noGrp="1"/>
          </p:cNvSpPr>
          <p:nvPr>
            <p:ph type="body" idx="1"/>
          </p:nvPr>
        </p:nvSpPr>
        <p:spPr>
          <a:xfrm>
            <a:off x="311701" y="867552"/>
            <a:ext cx="3769970" cy="4141769"/>
          </a:xfrm>
          <a:prstGeom prst="rect">
            <a:avLst/>
          </a:prstGeom>
        </p:spPr>
        <p:txBody>
          <a:bodyPr spcFirstLastPara="1" wrap="square" lIns="91425" tIns="91425" rIns="91425" bIns="91425" anchor="t" anchorCtr="0">
            <a:normAutofit/>
          </a:bodyPr>
          <a:lstStyle/>
          <a:p>
            <a:pPr marL="114300" indent="0">
              <a:lnSpc>
                <a:spcPts val="1425"/>
              </a:lnSpc>
              <a:buNone/>
            </a:pPr>
            <a:br>
              <a:rPr lang="en-US" sz="1000" b="0" dirty="0">
                <a:solidFill>
                  <a:srgbClr val="CCCCCC"/>
                </a:solidFill>
                <a:effectLst/>
                <a:latin typeface="Consolas" panose="020B0609020204030204" pitchFamily="49" charset="0"/>
              </a:rPr>
            </a:br>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a:p>
            <a:pPr marL="0" lvl="0" indent="0" algn="l" rtl="0">
              <a:spcBef>
                <a:spcPts val="0"/>
              </a:spcBef>
              <a:spcAft>
                <a:spcPts val="1200"/>
              </a:spcAft>
              <a:buNone/>
            </a:pPr>
            <a:endParaRPr sz="1000" dirty="0"/>
          </a:p>
        </p:txBody>
      </p:sp>
      <p:sp>
        <p:nvSpPr>
          <p:cNvPr id="3" name="TextBox 2">
            <a:extLst>
              <a:ext uri="{FF2B5EF4-FFF2-40B4-BE49-F238E27FC236}">
                <a16:creationId xmlns:a16="http://schemas.microsoft.com/office/drawing/2014/main" id="{A9BF0935-1171-A450-BB34-873875F044CB}"/>
              </a:ext>
            </a:extLst>
          </p:cNvPr>
          <p:cNvSpPr txBox="1"/>
          <p:nvPr/>
        </p:nvSpPr>
        <p:spPr>
          <a:xfrm>
            <a:off x="386228" y="988516"/>
            <a:ext cx="4261449" cy="4154984"/>
          </a:xfrm>
          <a:prstGeom prst="rect">
            <a:avLst/>
          </a:prstGeom>
          <a:noFill/>
        </p:spPr>
        <p:txBody>
          <a:bodyPr wrap="square">
            <a:spAutoFit/>
          </a:bodyPr>
          <a:lstStyle/>
          <a:p>
            <a:r>
              <a:rPr lang="en-IN" sz="600" dirty="0"/>
              <a:t>case 7: {</a:t>
            </a:r>
          </a:p>
          <a:p>
            <a:r>
              <a:rPr lang="en-IN" sz="600" dirty="0"/>
              <a:t>                int id;</a:t>
            </a:r>
          </a:p>
          <a:p>
            <a:r>
              <a:rPr lang="en-IN" sz="600" dirty="0"/>
              <a:t>                </a:t>
            </a:r>
            <a:r>
              <a:rPr lang="en-IN" sz="600" dirty="0" err="1"/>
              <a:t>printf</a:t>
            </a:r>
            <a:r>
              <a:rPr lang="en-IN" sz="600" dirty="0"/>
              <a:t>("Enter School ID to search: ");</a:t>
            </a:r>
          </a:p>
          <a:p>
            <a:r>
              <a:rPr lang="en-IN" sz="600" dirty="0"/>
              <a:t>                </a:t>
            </a:r>
            <a:r>
              <a:rPr lang="en-IN" sz="600" dirty="0" err="1"/>
              <a:t>scanf</a:t>
            </a:r>
            <a:r>
              <a:rPr lang="en-IN" sz="600" dirty="0"/>
              <a:t>("%d", &amp;id);</a:t>
            </a:r>
          </a:p>
          <a:p>
            <a:r>
              <a:rPr lang="en-IN" sz="600" dirty="0"/>
              <a:t>                </a:t>
            </a:r>
            <a:r>
              <a:rPr lang="en-IN" sz="600" dirty="0" err="1"/>
              <a:t>clock_t</a:t>
            </a:r>
            <a:r>
              <a:rPr lang="en-IN" sz="600" dirty="0"/>
              <a:t> start = clock();</a:t>
            </a:r>
          </a:p>
          <a:p>
            <a:r>
              <a:rPr lang="en-IN" sz="600" dirty="0"/>
              <a:t>                int result = </a:t>
            </a:r>
            <a:r>
              <a:rPr lang="en-IN" sz="600" dirty="0" err="1"/>
              <a:t>dream_coders_linear_search</a:t>
            </a:r>
            <a:r>
              <a:rPr lang="en-IN" sz="600" dirty="0"/>
              <a:t>(id);</a:t>
            </a:r>
          </a:p>
          <a:p>
            <a:r>
              <a:rPr lang="en-IN" sz="600" dirty="0"/>
              <a:t>                </a:t>
            </a:r>
            <a:r>
              <a:rPr lang="en-IN" sz="600" dirty="0" err="1"/>
              <a:t>clock_t</a:t>
            </a:r>
            <a:r>
              <a:rPr lang="en-IN" sz="600" dirty="0"/>
              <a:t> end = clock();</a:t>
            </a:r>
          </a:p>
          <a:p>
            <a:r>
              <a:rPr lang="en-IN" sz="600" dirty="0"/>
              <a:t>                double </a:t>
            </a:r>
            <a:r>
              <a:rPr lang="en-IN" sz="600" dirty="0" err="1"/>
              <a:t>time_taken</a:t>
            </a:r>
            <a:r>
              <a:rPr lang="en-IN" sz="600" dirty="0"/>
              <a:t> = ((double)end - start) / CLOCKS_PER_SEC;</a:t>
            </a:r>
          </a:p>
          <a:p>
            <a:r>
              <a:rPr lang="en-IN" sz="600" dirty="0"/>
              <a:t>                if (result != -1)</a:t>
            </a:r>
          </a:p>
          <a:p>
            <a:r>
              <a:rPr lang="en-IN" sz="600" dirty="0"/>
              <a:t>                    </a:t>
            </a:r>
            <a:r>
              <a:rPr lang="en-IN" sz="600" dirty="0" err="1"/>
              <a:t>printf</a:t>
            </a:r>
            <a:r>
              <a:rPr lang="en-IN" sz="600" dirty="0"/>
              <a:t>("School found at index: %d\n", result);</a:t>
            </a:r>
          </a:p>
          <a:p>
            <a:r>
              <a:rPr lang="en-IN" sz="600" dirty="0"/>
              <a:t>                else</a:t>
            </a:r>
          </a:p>
          <a:p>
            <a:r>
              <a:rPr lang="en-IN" sz="600" dirty="0"/>
              <a:t>                    </a:t>
            </a:r>
            <a:r>
              <a:rPr lang="en-IN" sz="600" dirty="0" err="1"/>
              <a:t>printf</a:t>
            </a:r>
            <a:r>
              <a:rPr lang="en-IN" sz="600" dirty="0"/>
              <a:t>("School not found\n");</a:t>
            </a:r>
          </a:p>
          <a:p>
            <a:r>
              <a:rPr lang="en-IN" sz="600" dirty="0"/>
              <a:t>                </a:t>
            </a:r>
            <a:r>
              <a:rPr lang="en-IN" sz="600" dirty="0" err="1"/>
              <a:t>printf</a:t>
            </a:r>
            <a:r>
              <a:rPr lang="en-IN" sz="600" dirty="0"/>
              <a:t>("Linear Search Time: %f seconds\n", </a:t>
            </a:r>
            <a:r>
              <a:rPr lang="en-IN" sz="600" dirty="0" err="1"/>
              <a:t>time_taken</a:t>
            </a:r>
            <a:r>
              <a:rPr lang="en-IN" sz="600" dirty="0"/>
              <a:t>);</a:t>
            </a:r>
          </a:p>
          <a:p>
            <a:r>
              <a:rPr lang="en-IN" sz="600" dirty="0"/>
              <a:t>                break;</a:t>
            </a:r>
          </a:p>
          <a:p>
            <a:r>
              <a:rPr lang="en-IN" sz="600" dirty="0"/>
              <a:t>            }</a:t>
            </a:r>
          </a:p>
          <a:p>
            <a:r>
              <a:rPr lang="en-IN" sz="600" dirty="0"/>
              <a:t>            case 8: {</a:t>
            </a:r>
          </a:p>
          <a:p>
            <a:r>
              <a:rPr lang="en-IN" sz="600" dirty="0"/>
              <a:t>                int id;</a:t>
            </a:r>
          </a:p>
          <a:p>
            <a:r>
              <a:rPr lang="en-IN" sz="600" dirty="0"/>
              <a:t>                </a:t>
            </a:r>
            <a:r>
              <a:rPr lang="en-IN" sz="600" dirty="0" err="1"/>
              <a:t>printf</a:t>
            </a:r>
            <a:r>
              <a:rPr lang="en-IN" sz="600" dirty="0"/>
              <a:t>("Enter School ID to search: ");</a:t>
            </a:r>
          </a:p>
          <a:p>
            <a:r>
              <a:rPr lang="en-IN" sz="600" dirty="0"/>
              <a:t>                </a:t>
            </a:r>
            <a:r>
              <a:rPr lang="en-IN" sz="600" dirty="0" err="1"/>
              <a:t>scanf</a:t>
            </a:r>
            <a:r>
              <a:rPr lang="en-IN" sz="600" dirty="0"/>
              <a:t>("%d", &amp;id);</a:t>
            </a:r>
          </a:p>
          <a:p>
            <a:r>
              <a:rPr lang="en-IN" sz="600" dirty="0"/>
              <a:t>                </a:t>
            </a:r>
            <a:r>
              <a:rPr lang="en-IN" sz="600" dirty="0" err="1"/>
              <a:t>clock_t</a:t>
            </a:r>
            <a:r>
              <a:rPr lang="en-IN" sz="600" dirty="0"/>
              <a:t> start = clock();</a:t>
            </a:r>
          </a:p>
          <a:p>
            <a:r>
              <a:rPr lang="en-IN" sz="600" dirty="0"/>
              <a:t>                int result = </a:t>
            </a:r>
            <a:r>
              <a:rPr lang="en-IN" sz="600" dirty="0" err="1"/>
              <a:t>dream_coders_binary_search</a:t>
            </a:r>
            <a:r>
              <a:rPr lang="en-IN" sz="600" dirty="0"/>
              <a:t>(id);</a:t>
            </a:r>
          </a:p>
          <a:p>
            <a:r>
              <a:rPr lang="en-IN" sz="600" dirty="0"/>
              <a:t>                </a:t>
            </a:r>
            <a:r>
              <a:rPr lang="en-IN" sz="600" dirty="0" err="1"/>
              <a:t>clock_t</a:t>
            </a:r>
            <a:r>
              <a:rPr lang="en-IN" sz="600" dirty="0"/>
              <a:t> end = clock();</a:t>
            </a:r>
          </a:p>
          <a:p>
            <a:r>
              <a:rPr lang="en-IN" sz="600" dirty="0"/>
              <a:t>                double </a:t>
            </a:r>
            <a:r>
              <a:rPr lang="en-IN" sz="600" dirty="0" err="1"/>
              <a:t>time_taken</a:t>
            </a:r>
            <a:r>
              <a:rPr lang="en-IN" sz="600" dirty="0"/>
              <a:t> = ((double)end - start) / CLOCKS_PER_SEC;</a:t>
            </a:r>
          </a:p>
          <a:p>
            <a:r>
              <a:rPr lang="en-IN" sz="600" dirty="0"/>
              <a:t>                if (result != -1)</a:t>
            </a:r>
          </a:p>
          <a:p>
            <a:r>
              <a:rPr lang="en-IN" sz="600" dirty="0"/>
              <a:t>                    </a:t>
            </a:r>
            <a:r>
              <a:rPr lang="en-IN" sz="600" dirty="0" err="1"/>
              <a:t>printf</a:t>
            </a:r>
            <a:r>
              <a:rPr lang="en-IN" sz="600" dirty="0"/>
              <a:t>("School found at index: %d\n", result);</a:t>
            </a:r>
          </a:p>
          <a:p>
            <a:r>
              <a:rPr lang="en-IN" sz="600" dirty="0"/>
              <a:t>                else</a:t>
            </a:r>
          </a:p>
          <a:p>
            <a:r>
              <a:rPr lang="en-IN" sz="600" dirty="0"/>
              <a:t>                    </a:t>
            </a:r>
            <a:r>
              <a:rPr lang="en-IN" sz="600" dirty="0" err="1"/>
              <a:t>printf</a:t>
            </a:r>
            <a:r>
              <a:rPr lang="en-IN" sz="600" dirty="0"/>
              <a:t>("School not found\n");</a:t>
            </a:r>
          </a:p>
          <a:p>
            <a:r>
              <a:rPr lang="en-IN" sz="600" dirty="0"/>
              <a:t>                </a:t>
            </a:r>
            <a:r>
              <a:rPr lang="en-IN" sz="600" dirty="0" err="1"/>
              <a:t>printf</a:t>
            </a:r>
            <a:r>
              <a:rPr lang="en-IN" sz="600" dirty="0"/>
              <a:t>("Binary Search Time: %f seconds\n", </a:t>
            </a:r>
            <a:r>
              <a:rPr lang="en-IN" sz="600" dirty="0" err="1"/>
              <a:t>time_taken</a:t>
            </a:r>
            <a:r>
              <a:rPr lang="en-IN" sz="600" dirty="0"/>
              <a:t>);</a:t>
            </a:r>
          </a:p>
          <a:p>
            <a:r>
              <a:rPr lang="en-IN" sz="600" dirty="0"/>
              <a:t>                break;</a:t>
            </a:r>
          </a:p>
          <a:p>
            <a:r>
              <a:rPr lang="en-IN" sz="600" dirty="0"/>
              <a:t>            }</a:t>
            </a:r>
          </a:p>
          <a:p>
            <a:r>
              <a:rPr lang="en-IN" sz="600" dirty="0"/>
              <a:t>            case 9:</a:t>
            </a:r>
          </a:p>
          <a:p>
            <a:r>
              <a:rPr lang="en-IN" sz="600" dirty="0"/>
              <a:t>                </a:t>
            </a:r>
            <a:r>
              <a:rPr lang="en-IN" sz="600" dirty="0" err="1"/>
              <a:t>dream_coders_display_time_complexities</a:t>
            </a:r>
            <a:r>
              <a:rPr lang="en-IN" sz="600" dirty="0"/>
              <a:t>();</a:t>
            </a:r>
          </a:p>
          <a:p>
            <a:r>
              <a:rPr lang="en-IN" sz="600" dirty="0"/>
              <a:t>                break;</a:t>
            </a:r>
          </a:p>
          <a:p>
            <a:r>
              <a:rPr lang="en-IN" sz="600" dirty="0"/>
              <a:t>            case 10:</a:t>
            </a:r>
          </a:p>
          <a:p>
            <a:r>
              <a:rPr lang="en-IN" sz="600" dirty="0"/>
              <a:t>                </a:t>
            </a:r>
            <a:r>
              <a:rPr lang="en-IN" sz="600" dirty="0" err="1"/>
              <a:t>save_to_file</a:t>
            </a:r>
            <a:r>
              <a:rPr lang="en-IN" sz="600" dirty="0"/>
              <a:t>();</a:t>
            </a:r>
          </a:p>
          <a:p>
            <a:r>
              <a:rPr lang="en-IN" sz="600" dirty="0"/>
              <a:t>                </a:t>
            </a:r>
            <a:r>
              <a:rPr lang="en-IN" sz="600" dirty="0" err="1"/>
              <a:t>printf</a:t>
            </a:r>
            <a:r>
              <a:rPr lang="en-IN" sz="600" dirty="0"/>
              <a:t>("Exiting...\n");</a:t>
            </a:r>
          </a:p>
          <a:p>
            <a:r>
              <a:rPr lang="en-IN" sz="600" dirty="0"/>
              <a:t>                break;</a:t>
            </a:r>
          </a:p>
          <a:p>
            <a:r>
              <a:rPr lang="en-IN" sz="600" dirty="0"/>
              <a:t>            default:</a:t>
            </a:r>
          </a:p>
          <a:p>
            <a:r>
              <a:rPr lang="en-IN" sz="600" dirty="0"/>
              <a:t>                </a:t>
            </a:r>
            <a:r>
              <a:rPr lang="en-IN" sz="600" dirty="0" err="1"/>
              <a:t>printf</a:t>
            </a:r>
            <a:r>
              <a:rPr lang="en-IN" sz="600" dirty="0"/>
              <a:t>("Invalid choice, please try again.\n");</a:t>
            </a:r>
          </a:p>
          <a:p>
            <a:r>
              <a:rPr lang="en-IN" sz="600" dirty="0"/>
              <a:t>        }</a:t>
            </a:r>
          </a:p>
          <a:p>
            <a:r>
              <a:rPr lang="en-IN" sz="600" dirty="0"/>
              <a:t>    }</a:t>
            </a:r>
          </a:p>
          <a:p>
            <a:r>
              <a:rPr lang="en-IN" sz="600" dirty="0"/>
              <a:t> while (choice != 10);</a:t>
            </a:r>
          </a:p>
          <a:p>
            <a:r>
              <a:rPr lang="en-IN" sz="600" dirty="0"/>
              <a:t>    return 0;</a:t>
            </a:r>
          </a:p>
          <a:p>
            <a:r>
              <a:rPr lang="en-IN" sz="600" dirty="0"/>
              <a:t>}</a:t>
            </a:r>
          </a:p>
        </p:txBody>
      </p:sp>
    </p:spTree>
    <p:extLst>
      <p:ext uri="{BB962C8B-B14F-4D97-AF65-F5344CB8AC3E}">
        <p14:creationId xmlns:p14="http://schemas.microsoft.com/office/powerpoint/2010/main" val="1857704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Screen Shots[</a:t>
            </a:r>
            <a:r>
              <a:rPr lang="en" sz="1466" dirty="0"/>
              <a:t>*Screen shot of CRUD,Sorting,Searching,Comparison(both sorting and Searching and Storage)</a:t>
            </a:r>
            <a:r>
              <a:rPr lang="en" dirty="0"/>
              <a:t>]</a:t>
            </a:r>
            <a:endParaRPr dirty="0"/>
          </a:p>
        </p:txBody>
      </p:sp>
      <p:sp>
        <p:nvSpPr>
          <p:cNvPr id="152" name="Google Shape;152;p28"/>
          <p:cNvSpPr txBox="1">
            <a:spLocks noGrp="1"/>
          </p:cNvSpPr>
          <p:nvPr>
            <p:ph type="body" idx="1"/>
          </p:nvPr>
        </p:nvSpPr>
        <p:spPr>
          <a:xfrm>
            <a:off x="311700" y="1366700"/>
            <a:ext cx="8520600" cy="320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6" name="Picture 5">
            <a:extLst>
              <a:ext uri="{FF2B5EF4-FFF2-40B4-BE49-F238E27FC236}">
                <a16:creationId xmlns:a16="http://schemas.microsoft.com/office/drawing/2014/main" id="{DFC4E848-465B-C379-594D-8E80BE0CEDAC}"/>
              </a:ext>
            </a:extLst>
          </p:cNvPr>
          <p:cNvPicPr>
            <a:picLocks noChangeAspect="1"/>
          </p:cNvPicPr>
          <p:nvPr/>
        </p:nvPicPr>
        <p:blipFill>
          <a:blip r:embed="rId3"/>
          <a:stretch>
            <a:fillRect/>
          </a:stretch>
        </p:blipFill>
        <p:spPr>
          <a:xfrm>
            <a:off x="0" y="1300655"/>
            <a:ext cx="2880747" cy="3697014"/>
          </a:xfrm>
          <a:prstGeom prst="rect">
            <a:avLst/>
          </a:prstGeom>
        </p:spPr>
      </p:pic>
      <p:pic>
        <p:nvPicPr>
          <p:cNvPr id="10" name="Picture 9">
            <a:extLst>
              <a:ext uri="{FF2B5EF4-FFF2-40B4-BE49-F238E27FC236}">
                <a16:creationId xmlns:a16="http://schemas.microsoft.com/office/drawing/2014/main" id="{9294E59B-C273-AC5C-FA7E-6464CA9D4188}"/>
              </a:ext>
            </a:extLst>
          </p:cNvPr>
          <p:cNvPicPr>
            <a:picLocks noChangeAspect="1"/>
          </p:cNvPicPr>
          <p:nvPr/>
        </p:nvPicPr>
        <p:blipFill>
          <a:blip r:embed="rId4"/>
          <a:stretch>
            <a:fillRect/>
          </a:stretch>
        </p:blipFill>
        <p:spPr>
          <a:xfrm>
            <a:off x="2880747" y="1269124"/>
            <a:ext cx="3866894" cy="3760076"/>
          </a:xfrm>
          <a:prstGeom prst="rect">
            <a:avLst/>
          </a:prstGeom>
        </p:spPr>
      </p:pic>
      <p:pic>
        <p:nvPicPr>
          <p:cNvPr id="14" name="Picture 13">
            <a:extLst>
              <a:ext uri="{FF2B5EF4-FFF2-40B4-BE49-F238E27FC236}">
                <a16:creationId xmlns:a16="http://schemas.microsoft.com/office/drawing/2014/main" id="{E761B21C-1889-46CF-04BE-6EF2D4086D7D}"/>
              </a:ext>
            </a:extLst>
          </p:cNvPr>
          <p:cNvPicPr>
            <a:picLocks noChangeAspect="1"/>
          </p:cNvPicPr>
          <p:nvPr/>
        </p:nvPicPr>
        <p:blipFill>
          <a:blip r:embed="rId5"/>
          <a:stretch>
            <a:fillRect/>
          </a:stretch>
        </p:blipFill>
        <p:spPr>
          <a:xfrm>
            <a:off x="6002867" y="1119353"/>
            <a:ext cx="3077268" cy="40241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A334CF50-9EFA-2113-4F36-173814D3226D}"/>
            </a:ext>
          </a:extLst>
        </p:cNvPr>
        <p:cNvGrpSpPr/>
        <p:nvPr/>
      </p:nvGrpSpPr>
      <p:grpSpPr>
        <a:xfrm>
          <a:off x="0" y="0"/>
          <a:ext cx="0" cy="0"/>
          <a:chOff x="0" y="0"/>
          <a:chExt cx="0" cy="0"/>
        </a:xfrm>
      </p:grpSpPr>
      <p:sp>
        <p:nvSpPr>
          <p:cNvPr id="151" name="Google Shape;151;p28">
            <a:extLst>
              <a:ext uri="{FF2B5EF4-FFF2-40B4-BE49-F238E27FC236}">
                <a16:creationId xmlns:a16="http://schemas.microsoft.com/office/drawing/2014/main" id="{217F860C-543A-8E2E-58AF-B89F8EA6E9A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Sample Screen Shots[</a:t>
            </a:r>
            <a:r>
              <a:rPr lang="en" sz="1466" dirty="0"/>
              <a:t>*Screen shot of CRUD,Sorting,Searching,Comparison(both sorting and Searching and Storage)</a:t>
            </a:r>
            <a:r>
              <a:rPr lang="en" dirty="0"/>
              <a:t>]</a:t>
            </a:r>
            <a:endParaRPr dirty="0"/>
          </a:p>
        </p:txBody>
      </p:sp>
      <p:sp>
        <p:nvSpPr>
          <p:cNvPr id="152" name="Google Shape;152;p28">
            <a:extLst>
              <a:ext uri="{FF2B5EF4-FFF2-40B4-BE49-F238E27FC236}">
                <a16:creationId xmlns:a16="http://schemas.microsoft.com/office/drawing/2014/main" id="{5514FBFD-6179-A2A5-20B3-C53EC994A65F}"/>
              </a:ext>
            </a:extLst>
          </p:cNvPr>
          <p:cNvSpPr txBox="1">
            <a:spLocks noGrp="1"/>
          </p:cNvSpPr>
          <p:nvPr>
            <p:ph type="body" idx="1"/>
          </p:nvPr>
        </p:nvSpPr>
        <p:spPr>
          <a:xfrm>
            <a:off x="311700" y="1366700"/>
            <a:ext cx="8520600" cy="3202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4" name="Picture 3">
            <a:extLst>
              <a:ext uri="{FF2B5EF4-FFF2-40B4-BE49-F238E27FC236}">
                <a16:creationId xmlns:a16="http://schemas.microsoft.com/office/drawing/2014/main" id="{3B40EF9C-AAB0-D772-2C51-F35B8C844E50}"/>
              </a:ext>
            </a:extLst>
          </p:cNvPr>
          <p:cNvPicPr>
            <a:picLocks noChangeAspect="1"/>
          </p:cNvPicPr>
          <p:nvPr/>
        </p:nvPicPr>
        <p:blipFill>
          <a:blip r:embed="rId3"/>
          <a:stretch>
            <a:fillRect/>
          </a:stretch>
        </p:blipFill>
        <p:spPr>
          <a:xfrm>
            <a:off x="1" y="1308538"/>
            <a:ext cx="4887310" cy="3834962"/>
          </a:xfrm>
          <a:prstGeom prst="rect">
            <a:avLst/>
          </a:prstGeom>
        </p:spPr>
      </p:pic>
      <p:pic>
        <p:nvPicPr>
          <p:cNvPr id="7" name="Picture 6">
            <a:extLst>
              <a:ext uri="{FF2B5EF4-FFF2-40B4-BE49-F238E27FC236}">
                <a16:creationId xmlns:a16="http://schemas.microsoft.com/office/drawing/2014/main" id="{61D6D904-3132-46D4-EE23-E88583A3AF1E}"/>
              </a:ext>
            </a:extLst>
          </p:cNvPr>
          <p:cNvPicPr>
            <a:picLocks noChangeAspect="1"/>
          </p:cNvPicPr>
          <p:nvPr/>
        </p:nvPicPr>
        <p:blipFill>
          <a:blip r:embed="rId4"/>
          <a:stretch>
            <a:fillRect/>
          </a:stretch>
        </p:blipFill>
        <p:spPr>
          <a:xfrm>
            <a:off x="4437993" y="1213946"/>
            <a:ext cx="4706006" cy="3929554"/>
          </a:xfrm>
          <a:prstGeom prst="rect">
            <a:avLst/>
          </a:prstGeom>
        </p:spPr>
      </p:pic>
    </p:spTree>
    <p:extLst>
      <p:ext uri="{BB962C8B-B14F-4D97-AF65-F5344CB8AC3E}">
        <p14:creationId xmlns:p14="http://schemas.microsoft.com/office/powerpoint/2010/main" val="4075461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158" name="Google Shape;158;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School  Management System effectively demonstrates the use of basic algorithms and data manipulation strategies in the school's and educational institution's data organization and management. By integrating sorting algorithms like Bubble Sort and Quick Sort with searching algorithms like Linear and Binary Search, it proposes efficient and scalable solutions for data retrieval and management. Data persistence improves with the system's ability to save and load the data from a file, thus providing reliability and usability following program termination.</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682950" y="2571750"/>
            <a:ext cx="1778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to Project</a:t>
            </a:r>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Our University (herewith considered as SRM-AP) is going to implement OBE(Outcome Based Education) in their university and you assigned in the project to develop an application with any programming Language you are well versed and you were supposed to do searching and sorting using learned algorithms,comparing your sorting algorithm with any one of existing algorithm,displaying the time complexity of both algorithms and explaining advantages and disadvantages of the algorithm</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r>
              <a:rPr lang="en" dirty="0"/>
              <a:t>Architecture Diagram</a:t>
            </a:r>
            <a:endParaRPr dirty="0"/>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5" name="Picture 4">
            <a:extLst>
              <a:ext uri="{FF2B5EF4-FFF2-40B4-BE49-F238E27FC236}">
                <a16:creationId xmlns:a16="http://schemas.microsoft.com/office/drawing/2014/main" id="{B39F6C9F-9F2E-9C1F-F18F-2596B88B4A54}"/>
              </a:ext>
            </a:extLst>
          </p:cNvPr>
          <p:cNvPicPr/>
          <p:nvPr/>
        </p:nvPicPr>
        <p:blipFill>
          <a:blip r:embed="rId3"/>
          <a:stretch>
            <a:fillRect/>
          </a:stretch>
        </p:blipFill>
        <p:spPr>
          <a:xfrm>
            <a:off x="311700" y="1100137"/>
            <a:ext cx="8520600" cy="3541136"/>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FDE8FBA7-858A-B83F-5392-273C6EE16577}"/>
                  </a:ext>
                </a:extLst>
              </p14:cNvPr>
              <p14:cNvContentPartPr/>
              <p14:nvPr/>
            </p14:nvContentPartPr>
            <p14:xfrm>
              <a:off x="1974164" y="1662305"/>
              <a:ext cx="360" cy="360"/>
            </p14:xfrm>
          </p:contentPart>
        </mc:Choice>
        <mc:Fallback>
          <p:pic>
            <p:nvPicPr>
              <p:cNvPr id="6" name="Ink 5">
                <a:extLst>
                  <a:ext uri="{FF2B5EF4-FFF2-40B4-BE49-F238E27FC236}">
                    <a16:creationId xmlns:a16="http://schemas.microsoft.com/office/drawing/2014/main" id="{FDE8FBA7-858A-B83F-5392-273C6EE16577}"/>
                  </a:ext>
                </a:extLst>
              </p:cNvPr>
              <p:cNvPicPr/>
              <p:nvPr/>
            </p:nvPicPr>
            <p:blipFill>
              <a:blip r:embed="rId5"/>
              <a:stretch>
                <a:fillRect/>
              </a:stretch>
            </p:blipFill>
            <p:spPr>
              <a:xfrm>
                <a:off x="1965164" y="1653665"/>
                <a:ext cx="18000" cy="18000"/>
              </a:xfrm>
              <a:prstGeom prst="rect">
                <a:avLst/>
              </a:prstGeom>
            </p:spPr>
          </p:pic>
        </mc:Fallback>
      </mc:AlternateContent>
      <p:sp>
        <p:nvSpPr>
          <p:cNvPr id="8" name="Rectangle 7">
            <a:extLst>
              <a:ext uri="{FF2B5EF4-FFF2-40B4-BE49-F238E27FC236}">
                <a16:creationId xmlns:a16="http://schemas.microsoft.com/office/drawing/2014/main" id="{72789348-3523-B2CB-210A-899A4474CE9C}"/>
              </a:ext>
            </a:extLst>
          </p:cNvPr>
          <p:cNvSpPr/>
          <p:nvPr/>
        </p:nvSpPr>
        <p:spPr>
          <a:xfrm>
            <a:off x="1783440" y="1160640"/>
            <a:ext cx="1080000" cy="1080000"/>
          </a:xfrm>
          <a:prstGeom prst="rect">
            <a:avLst/>
          </a:prstGeom>
          <a:solidFill>
            <a:srgbClr val="E71224">
              <a:alpha val="5000"/>
            </a:srgbClr>
          </a:solidFill>
          <a:ln w="1260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Module Description : School  Setting</a:t>
            </a:r>
            <a:endParaRPr dirty="0"/>
          </a:p>
        </p:txBody>
      </p:sp>
      <p:sp>
        <p:nvSpPr>
          <p:cNvPr id="77" name="Google Shape;7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This module is used to create,Update,Retrieve,Delete(hereafter known as CURD) details of  the module and storing the details in the text file.you have to  provide option for searching and sorting of fields mentioned below according to algorithms given for you</a:t>
            </a:r>
            <a:endParaRPr/>
          </a:p>
          <a:p>
            <a:pPr marL="457200" lvl="0" indent="-342900" algn="l" rtl="0">
              <a:spcBef>
                <a:spcPts val="0"/>
              </a:spcBef>
              <a:spcAft>
                <a:spcPts val="0"/>
              </a:spcAft>
              <a:buSzPts val="1800"/>
              <a:buChar char="●"/>
            </a:pPr>
            <a:endParaRPr/>
          </a:p>
          <a:p>
            <a:pPr marL="457200" lvl="0" indent="-342900" algn="l" rtl="0">
              <a:spcBef>
                <a:spcPts val="0"/>
              </a:spcBef>
              <a:spcAft>
                <a:spcPts val="0"/>
              </a:spcAft>
              <a:buSzPts val="1800"/>
              <a:buChar cha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University Setting:Field/table details</a:t>
            </a:r>
            <a:endParaRPr/>
          </a:p>
        </p:txBody>
      </p:sp>
      <p:graphicFrame>
        <p:nvGraphicFramePr>
          <p:cNvPr id="84" name="Google Shape;84;p17"/>
          <p:cNvGraphicFramePr/>
          <p:nvPr>
            <p:extLst>
              <p:ext uri="{D42A27DB-BD31-4B8C-83A1-F6EECF244321}">
                <p14:modId xmlns:p14="http://schemas.microsoft.com/office/powerpoint/2010/main" val="2694894090"/>
              </p:ext>
            </p:extLst>
          </p:nvPr>
        </p:nvGraphicFramePr>
        <p:xfrm>
          <a:off x="446325" y="1139687"/>
          <a:ext cx="8059800" cy="3232488"/>
        </p:xfrm>
        <a:graphic>
          <a:graphicData uri="http://schemas.openxmlformats.org/drawingml/2006/table">
            <a:tbl>
              <a:tblPr>
                <a:noFill/>
                <a:tableStyleId>{706679FA-5794-442C-9555-1D8E03E9F9A9}</a:tableStyleId>
              </a:tblPr>
              <a:tblGrid>
                <a:gridCol w="4029900">
                  <a:extLst>
                    <a:ext uri="{9D8B030D-6E8A-4147-A177-3AD203B41FA5}">
                      <a16:colId xmlns:a16="http://schemas.microsoft.com/office/drawing/2014/main" val="20000"/>
                    </a:ext>
                  </a:extLst>
                </a:gridCol>
                <a:gridCol w="4029900">
                  <a:extLst>
                    <a:ext uri="{9D8B030D-6E8A-4147-A177-3AD203B41FA5}">
                      <a16:colId xmlns:a16="http://schemas.microsoft.com/office/drawing/2014/main" val="20001"/>
                    </a:ext>
                  </a:extLst>
                </a:gridCol>
              </a:tblGrid>
              <a:tr h="461784">
                <a:tc>
                  <a:txBody>
                    <a:bodyPr/>
                    <a:lstStyle/>
                    <a:p>
                      <a:pPr marL="0" lvl="0" indent="0" algn="l" rtl="0">
                        <a:spcBef>
                          <a:spcPts val="0"/>
                        </a:spcBef>
                        <a:spcAft>
                          <a:spcPts val="0"/>
                        </a:spcAft>
                        <a:buNone/>
                      </a:pPr>
                      <a:r>
                        <a:rPr lang="en" sz="1100" b="1"/>
                        <a:t>Field Name </a:t>
                      </a:r>
                      <a:endParaRPr sz="1100" b="1"/>
                    </a:p>
                  </a:txBody>
                  <a:tcPr marL="63500" marR="63500" marT="63500" marB="63500"/>
                </a:tc>
                <a:tc>
                  <a:txBody>
                    <a:bodyPr/>
                    <a:lstStyle/>
                    <a:p>
                      <a:pPr marL="0" lvl="0" indent="0" algn="l" rtl="0">
                        <a:spcBef>
                          <a:spcPts val="0"/>
                        </a:spcBef>
                        <a:spcAft>
                          <a:spcPts val="0"/>
                        </a:spcAft>
                        <a:buNone/>
                      </a:pPr>
                      <a:r>
                        <a:rPr lang="en" sz="1100" b="1" dirty="0"/>
                        <a:t>Data type</a:t>
                      </a:r>
                      <a:endParaRPr sz="1100" b="1" dirty="0"/>
                    </a:p>
                  </a:txBody>
                  <a:tcPr marL="63500" marR="63500" marT="63500" marB="63500"/>
                </a:tc>
                <a:extLst>
                  <a:ext uri="{0D108BD9-81ED-4DB2-BD59-A6C34878D82A}">
                    <a16:rowId xmlns:a16="http://schemas.microsoft.com/office/drawing/2014/main" val="10000"/>
                  </a:ext>
                </a:extLst>
              </a:tr>
              <a:tr h="461784">
                <a:tc>
                  <a:txBody>
                    <a:bodyPr/>
                    <a:lstStyle/>
                    <a:p>
                      <a:pPr marL="0" lvl="0" indent="0" algn="l" rtl="0">
                        <a:spcBef>
                          <a:spcPts val="0"/>
                        </a:spcBef>
                        <a:spcAft>
                          <a:spcPts val="0"/>
                        </a:spcAft>
                        <a:buNone/>
                      </a:pPr>
                      <a:r>
                        <a:rPr lang="en" sz="1100" dirty="0"/>
                        <a:t>id</a:t>
                      </a:r>
                      <a:endParaRPr sz="1100" dirty="0"/>
                    </a:p>
                  </a:txBody>
                  <a:tcPr marL="63500" marR="63500" marT="63500" marB="63500"/>
                </a:tc>
                <a:tc>
                  <a:txBody>
                    <a:bodyPr/>
                    <a:lstStyle/>
                    <a:p>
                      <a:pPr marL="0" lvl="0" indent="0" algn="l" rtl="0">
                        <a:spcBef>
                          <a:spcPts val="0"/>
                        </a:spcBef>
                        <a:spcAft>
                          <a:spcPts val="0"/>
                        </a:spcAft>
                        <a:buNone/>
                      </a:pPr>
                      <a:r>
                        <a:rPr lang="en" sz="1100"/>
                        <a:t>integer</a:t>
                      </a:r>
                      <a:endParaRPr sz="1100"/>
                    </a:p>
                  </a:txBody>
                  <a:tcPr marL="63500" marR="63500" marT="63500" marB="63500"/>
                </a:tc>
                <a:extLst>
                  <a:ext uri="{0D108BD9-81ED-4DB2-BD59-A6C34878D82A}">
                    <a16:rowId xmlns:a16="http://schemas.microsoft.com/office/drawing/2014/main" val="10001"/>
                  </a:ext>
                </a:extLst>
              </a:tr>
              <a:tr h="461784">
                <a:tc>
                  <a:txBody>
                    <a:bodyPr/>
                    <a:lstStyle/>
                    <a:p>
                      <a:pPr marL="0" lvl="0" indent="0" algn="l" rtl="0">
                        <a:spcBef>
                          <a:spcPts val="0"/>
                        </a:spcBef>
                        <a:spcAft>
                          <a:spcPts val="0"/>
                        </a:spcAft>
                        <a:buNone/>
                      </a:pPr>
                      <a:r>
                        <a:rPr lang="en" sz="1100" dirty="0"/>
                        <a:t>sch_code</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2"/>
                  </a:ext>
                </a:extLst>
              </a:tr>
              <a:tr h="461784">
                <a:tc>
                  <a:txBody>
                    <a:bodyPr/>
                    <a:lstStyle/>
                    <a:p>
                      <a:pPr marL="0" lvl="0" indent="0" algn="l" rtl="0">
                        <a:spcBef>
                          <a:spcPts val="0"/>
                        </a:spcBef>
                        <a:spcAft>
                          <a:spcPts val="0"/>
                        </a:spcAft>
                        <a:buNone/>
                      </a:pPr>
                      <a:r>
                        <a:rPr lang="en" sz="1100" dirty="0"/>
                        <a:t>sch_name</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3"/>
                  </a:ext>
                </a:extLst>
              </a:tr>
              <a:tr h="461784">
                <a:tc>
                  <a:txBody>
                    <a:bodyPr/>
                    <a:lstStyle/>
                    <a:p>
                      <a:pPr marL="0" lvl="0" indent="0" algn="l" rtl="0">
                        <a:spcBef>
                          <a:spcPts val="0"/>
                        </a:spcBef>
                        <a:spcAft>
                          <a:spcPts val="0"/>
                        </a:spcAft>
                        <a:buNone/>
                      </a:pPr>
                      <a:r>
                        <a:rPr lang="en" sz="1100" dirty="0"/>
                        <a:t>sch_address</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4"/>
                  </a:ext>
                </a:extLst>
              </a:tr>
              <a:tr h="461784">
                <a:tc>
                  <a:txBody>
                    <a:bodyPr/>
                    <a:lstStyle/>
                    <a:p>
                      <a:pPr marL="0" lvl="0" indent="0" algn="l" rtl="0">
                        <a:spcBef>
                          <a:spcPts val="0"/>
                        </a:spcBef>
                        <a:spcAft>
                          <a:spcPts val="0"/>
                        </a:spcAft>
                        <a:buNone/>
                      </a:pPr>
                      <a:r>
                        <a:rPr lang="en" sz="1100" dirty="0"/>
                        <a:t>sch_email</a:t>
                      </a:r>
                      <a:endParaRPr sz="1100" dirty="0"/>
                    </a:p>
                  </a:txBody>
                  <a:tcPr marL="63500" marR="63500" marT="63500" marB="63500"/>
                </a:tc>
                <a:tc>
                  <a:txBody>
                    <a:bodyPr/>
                    <a:lstStyle/>
                    <a:p>
                      <a:pPr marL="0" lvl="0" indent="0" algn="l" rtl="0">
                        <a:spcBef>
                          <a:spcPts val="0"/>
                        </a:spcBef>
                        <a:spcAft>
                          <a:spcPts val="0"/>
                        </a:spcAft>
                        <a:buNone/>
                      </a:pPr>
                      <a:r>
                        <a:rPr lang="en" sz="1100"/>
                        <a:t>String</a:t>
                      </a:r>
                      <a:endParaRPr sz="1100"/>
                    </a:p>
                  </a:txBody>
                  <a:tcPr marL="63500" marR="63500" marT="63500" marB="63500"/>
                </a:tc>
                <a:extLst>
                  <a:ext uri="{0D108BD9-81ED-4DB2-BD59-A6C34878D82A}">
                    <a16:rowId xmlns:a16="http://schemas.microsoft.com/office/drawing/2014/main" val="10005"/>
                  </a:ext>
                </a:extLst>
              </a:tr>
              <a:tr h="461784">
                <a:tc>
                  <a:txBody>
                    <a:bodyPr/>
                    <a:lstStyle/>
                    <a:p>
                      <a:pPr marL="0" lvl="0" indent="0" algn="l" rtl="0">
                        <a:spcBef>
                          <a:spcPts val="0"/>
                        </a:spcBef>
                        <a:spcAft>
                          <a:spcPts val="0"/>
                        </a:spcAft>
                        <a:buNone/>
                      </a:pPr>
                      <a:r>
                        <a:rPr lang="en" sz="1100" dirty="0"/>
                        <a:t>sch_website</a:t>
                      </a:r>
                      <a:endParaRPr sz="1100" dirty="0"/>
                    </a:p>
                  </a:txBody>
                  <a:tcPr marL="63500" marR="63500" marT="63500" marB="63500"/>
                </a:tc>
                <a:tc>
                  <a:txBody>
                    <a:bodyPr/>
                    <a:lstStyle/>
                    <a:p>
                      <a:pPr marL="0" lvl="0" indent="0" algn="l" rtl="0">
                        <a:spcBef>
                          <a:spcPts val="0"/>
                        </a:spcBef>
                        <a:spcAft>
                          <a:spcPts val="0"/>
                        </a:spcAft>
                        <a:buNone/>
                      </a:pPr>
                      <a:r>
                        <a:rPr lang="en" sz="1100" dirty="0"/>
                        <a:t>String</a:t>
                      </a:r>
                      <a:endParaRPr sz="1100" dirty="0"/>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University Setting:Programming Details</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a:buClr>
                <a:schemeClr val="dk1"/>
              </a:buClr>
            </a:pPr>
            <a:r>
              <a:rPr lang="en" b="1" dirty="0">
                <a:solidFill>
                  <a:schemeClr val="dk1"/>
                </a:solidFill>
              </a:rPr>
              <a:t>File name:</a:t>
            </a:r>
            <a:r>
              <a:rPr lang="en-US" b="0" dirty="0">
                <a:solidFill>
                  <a:srgbClr val="DCDCAA"/>
                </a:solidFill>
                <a:effectLst/>
                <a:latin typeface="Consolas" panose="020B0609020204030204" pitchFamily="49" charset="0"/>
              </a:rPr>
              <a:t> </a:t>
            </a:r>
            <a:r>
              <a:rPr lang="en-US" dirty="0">
                <a:solidFill>
                  <a:schemeClr val="tx1"/>
                </a:solidFill>
                <a:latin typeface="Consolas" panose="020B0609020204030204" pitchFamily="49" charset="0"/>
              </a:rPr>
              <a:t>school</a:t>
            </a:r>
            <a:r>
              <a:rPr lang="en-US" b="0" dirty="0">
                <a:solidFill>
                  <a:schemeClr val="tx1"/>
                </a:solidFill>
                <a:effectLst/>
                <a:latin typeface="Consolas" panose="020B0609020204030204" pitchFamily="49" charset="0"/>
              </a:rPr>
              <a:t>_data.txt</a:t>
            </a:r>
            <a:endParaRPr dirty="0">
              <a:solidFill>
                <a:schemeClr val="tx1"/>
              </a:solidFill>
            </a:endParaRPr>
          </a:p>
          <a:p>
            <a:pPr marL="457200" lvl="0" indent="-342900" algn="l" rtl="0">
              <a:spcBef>
                <a:spcPts val="0"/>
              </a:spcBef>
              <a:spcAft>
                <a:spcPts val="0"/>
              </a:spcAft>
              <a:buClr>
                <a:schemeClr val="dk1"/>
              </a:buClr>
              <a:buSzPts val="1800"/>
              <a:buChar char="●"/>
            </a:pPr>
            <a:r>
              <a:rPr lang="en" b="1" dirty="0">
                <a:solidFill>
                  <a:schemeClr val="dk1"/>
                </a:solidFill>
              </a:rPr>
              <a:t>Function/method name</a:t>
            </a:r>
            <a:endParaRPr b="1" dirty="0">
              <a:solidFill>
                <a:schemeClr val="dk1"/>
              </a:solidFill>
            </a:endParaRPr>
          </a:p>
          <a:p>
            <a:pPr lvl="1" indent="-342900">
              <a:buClr>
                <a:schemeClr val="dk1"/>
              </a:buClr>
              <a:buSzPts val="1800"/>
            </a:pPr>
            <a:r>
              <a:rPr lang="en-US" sz="1800" b="1" dirty="0">
                <a:solidFill>
                  <a:schemeClr val="dk1"/>
                </a:solidFill>
              </a:rPr>
              <a:t>Create: </a:t>
            </a:r>
            <a:r>
              <a:rPr lang="en-US" sz="1800" b="1" dirty="0">
                <a:solidFill>
                  <a:schemeClr val="dk1"/>
                </a:solidFill>
                <a:latin typeface="Consolas" panose="020B0609020204030204" pitchFamily="49" charset="0"/>
              </a:rPr>
              <a:t> </a:t>
            </a:r>
            <a:r>
              <a:rPr lang="en-US" sz="1800" dirty="0" err="1">
                <a:solidFill>
                  <a:schemeClr val="dk1"/>
                </a:solidFill>
                <a:latin typeface="Consolas" panose="020B0609020204030204" pitchFamily="49" charset="0"/>
              </a:rPr>
              <a:t>dream_coders_school_</a:t>
            </a:r>
            <a:r>
              <a:rPr lang="en-US" sz="1800" b="0" dirty="0" err="1">
                <a:solidFill>
                  <a:schemeClr val="tx1"/>
                </a:solidFill>
                <a:effectLst/>
                <a:latin typeface="Consolas" panose="020B0609020204030204" pitchFamily="49" charset="0"/>
              </a:rPr>
              <a:t>create</a:t>
            </a:r>
            <a:r>
              <a:rPr lang="en-US" sz="1800" b="0" dirty="0">
                <a:solidFill>
                  <a:schemeClr val="tx1"/>
                </a:solidFill>
                <a:effectLst/>
                <a:latin typeface="Consolas" panose="020B0609020204030204" pitchFamily="49" charset="0"/>
              </a:rPr>
              <a:t>()</a:t>
            </a:r>
            <a:endParaRPr lang="en-US" sz="1800" dirty="0">
              <a:solidFill>
                <a:schemeClr val="tx1"/>
              </a:solidFill>
              <a:highlight>
                <a:srgbClr val="FFFF00"/>
              </a:highlight>
            </a:endParaRPr>
          </a:p>
          <a:p>
            <a:pPr marL="914400" lvl="1" indent="-342900" algn="l" rtl="0">
              <a:spcBef>
                <a:spcPts val="0"/>
              </a:spcBef>
              <a:spcAft>
                <a:spcPts val="0"/>
              </a:spcAft>
              <a:buClr>
                <a:schemeClr val="dk1"/>
              </a:buClr>
              <a:buSzPts val="1800"/>
              <a:buChar char="○"/>
            </a:pPr>
            <a:r>
              <a:rPr lang="en" sz="1800" b="1" dirty="0">
                <a:solidFill>
                  <a:schemeClr val="dk1"/>
                </a:solidFill>
              </a:rPr>
              <a:t>Update:</a:t>
            </a:r>
            <a:r>
              <a:rPr lang="en-US" sz="1800" b="0" dirty="0">
                <a:solidFill>
                  <a:schemeClr val="tx1"/>
                </a:solidFill>
                <a:effectLst/>
                <a:latin typeface="Consolas" panose="020B0609020204030204" pitchFamily="49" charset="0"/>
              </a:rPr>
              <a:t> </a:t>
            </a:r>
            <a:r>
              <a:rPr lang="en-US" sz="1800" dirty="0" err="1">
                <a:solidFill>
                  <a:schemeClr val="dk1"/>
                </a:solidFill>
                <a:latin typeface="Consolas" panose="020B0609020204030204" pitchFamily="49" charset="0"/>
              </a:rPr>
              <a:t>dream_coders_school</a:t>
            </a:r>
            <a:r>
              <a:rPr lang="en-US" sz="1800" b="0" dirty="0">
                <a:solidFill>
                  <a:schemeClr val="tx1"/>
                </a:solidFill>
                <a:effectLst/>
                <a:latin typeface="Consolas" panose="020B0609020204030204" pitchFamily="49" charset="0"/>
              </a:rPr>
              <a:t>_ update()</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Retrieve:</a:t>
            </a:r>
            <a:r>
              <a:rPr lang="en-US" sz="1800" b="0" dirty="0">
                <a:solidFill>
                  <a:schemeClr val="tx1"/>
                </a:solidFill>
                <a:effectLst/>
                <a:latin typeface="Consolas" panose="020B0609020204030204" pitchFamily="49" charset="0"/>
              </a:rPr>
              <a:t> </a:t>
            </a:r>
            <a:r>
              <a:rPr lang="en-US" sz="1800" dirty="0" err="1">
                <a:solidFill>
                  <a:schemeClr val="dk1"/>
                </a:solidFill>
                <a:latin typeface="Consolas" panose="020B0609020204030204" pitchFamily="49" charset="0"/>
              </a:rPr>
              <a:t>dream_coders_school</a:t>
            </a:r>
            <a:r>
              <a:rPr lang="en-US" sz="1800" b="0" dirty="0" err="1">
                <a:solidFill>
                  <a:schemeClr val="tx1"/>
                </a:solidFill>
                <a:effectLst/>
                <a:latin typeface="Consolas" panose="020B0609020204030204" pitchFamily="49" charset="0"/>
              </a:rPr>
              <a:t>_</a:t>
            </a:r>
            <a:r>
              <a:rPr lang="en-US" sz="1800" dirty="0" err="1">
                <a:solidFill>
                  <a:schemeClr val="tx1"/>
                </a:solidFill>
                <a:latin typeface="Consolas" panose="020B0609020204030204" pitchFamily="49" charset="0"/>
              </a:rPr>
              <a:t>retrieve</a:t>
            </a:r>
            <a:r>
              <a:rPr lang="en-US" sz="1800" b="0" dirty="0">
                <a:solidFill>
                  <a:schemeClr val="tx1"/>
                </a:solidFill>
                <a:effectLst/>
                <a:latin typeface="Consolas" panose="020B0609020204030204" pitchFamily="49" charset="0"/>
              </a:rPr>
              <a:t>()</a:t>
            </a:r>
          </a:p>
          <a:p>
            <a:pPr marL="914400" lvl="1" indent="-342900" algn="l" rtl="0">
              <a:spcBef>
                <a:spcPts val="0"/>
              </a:spcBef>
              <a:spcAft>
                <a:spcPts val="0"/>
              </a:spcAft>
              <a:buClr>
                <a:schemeClr val="dk1"/>
              </a:buClr>
              <a:buSzPts val="1800"/>
              <a:buChar char="○"/>
            </a:pPr>
            <a:r>
              <a:rPr lang="en" sz="1800" b="1" dirty="0">
                <a:solidFill>
                  <a:schemeClr val="dk1"/>
                </a:solidFill>
              </a:rPr>
              <a:t>Delete:</a:t>
            </a:r>
            <a:r>
              <a:rPr lang="en-US" sz="1800" b="0" dirty="0">
                <a:solidFill>
                  <a:schemeClr val="tx1"/>
                </a:solidFill>
                <a:effectLst/>
                <a:latin typeface="Consolas" panose="020B0609020204030204" pitchFamily="49" charset="0"/>
              </a:rPr>
              <a:t> </a:t>
            </a:r>
            <a:r>
              <a:rPr lang="en-US" sz="1800" dirty="0" err="1">
                <a:solidFill>
                  <a:schemeClr val="dk1"/>
                </a:solidFill>
                <a:latin typeface="Consolas" panose="020B0609020204030204" pitchFamily="49" charset="0"/>
              </a:rPr>
              <a:t>dream_coders_school</a:t>
            </a:r>
            <a:r>
              <a:rPr lang="en-US" sz="1800" b="0" dirty="0" err="1">
                <a:solidFill>
                  <a:schemeClr val="tx1"/>
                </a:solidFill>
                <a:effectLst/>
                <a:latin typeface="Consolas" panose="020B0609020204030204" pitchFamily="49" charset="0"/>
              </a:rPr>
              <a:t>_delete</a:t>
            </a:r>
            <a:r>
              <a:rPr lang="en-US" sz="1800" b="0" dirty="0">
                <a:solidFill>
                  <a:schemeClr val="tx1"/>
                </a:solidFill>
                <a:effectLst/>
                <a:latin typeface="Consolas" panose="020B0609020204030204" pitchFamily="49" charset="0"/>
              </a:rPr>
              <a:t>() </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Sorting:</a:t>
            </a:r>
            <a:r>
              <a:rPr lang="en-US" sz="1800" b="0" dirty="0">
                <a:solidFill>
                  <a:schemeClr val="tx1"/>
                </a:solidFill>
                <a:effectLst/>
                <a:latin typeface="Consolas" panose="020B0609020204030204" pitchFamily="49" charset="0"/>
              </a:rPr>
              <a:t> </a:t>
            </a:r>
            <a:r>
              <a:rPr lang="en-US" sz="1800" dirty="0" err="1">
                <a:solidFill>
                  <a:schemeClr val="dk1"/>
                </a:solidFill>
                <a:latin typeface="Consolas" panose="020B0609020204030204" pitchFamily="49" charset="0"/>
              </a:rPr>
              <a:t>dream_coders_school</a:t>
            </a:r>
            <a:r>
              <a:rPr lang="en-US" sz="1800" b="0" dirty="0" err="1">
                <a:solidFill>
                  <a:schemeClr val="tx1"/>
                </a:solidFill>
                <a:effectLst/>
                <a:latin typeface="Consolas" panose="020B0609020204030204" pitchFamily="49" charset="0"/>
              </a:rPr>
              <a:t>_bubble</a:t>
            </a:r>
            <a:r>
              <a:rPr lang="en-US" sz="1800" dirty="0" err="1">
                <a:solidFill>
                  <a:schemeClr val="tx1"/>
                </a:solidFill>
                <a:latin typeface="Consolas" panose="020B0609020204030204" pitchFamily="49" charset="0"/>
              </a:rPr>
              <a:t>_</a:t>
            </a:r>
            <a:r>
              <a:rPr lang="en-US" sz="1800" b="0" dirty="0" err="1">
                <a:solidFill>
                  <a:schemeClr val="tx1"/>
                </a:solidFill>
                <a:effectLst/>
                <a:latin typeface="Consolas" panose="020B0609020204030204" pitchFamily="49" charset="0"/>
              </a:rPr>
              <a:t>sort</a:t>
            </a:r>
            <a:r>
              <a:rPr lang="en-US" sz="1800" b="0" dirty="0">
                <a:solidFill>
                  <a:schemeClr val="tx1"/>
                </a:solidFill>
                <a:effectLst/>
                <a:latin typeface="Consolas" panose="020B0609020204030204" pitchFamily="49" charset="0"/>
              </a:rPr>
              <a:t>() </a:t>
            </a:r>
            <a:endParaRPr sz="1800" dirty="0">
              <a:solidFill>
                <a:schemeClr val="dk1"/>
              </a:solidFill>
            </a:endParaRPr>
          </a:p>
          <a:p>
            <a:pPr marL="914400" lvl="1" indent="-342900" algn="l" rtl="0">
              <a:spcBef>
                <a:spcPts val="0"/>
              </a:spcBef>
              <a:spcAft>
                <a:spcPts val="0"/>
              </a:spcAft>
              <a:buClr>
                <a:schemeClr val="dk1"/>
              </a:buClr>
              <a:buSzPts val="1800"/>
              <a:buChar char="○"/>
            </a:pPr>
            <a:r>
              <a:rPr lang="en" sz="1800" b="1" dirty="0">
                <a:solidFill>
                  <a:schemeClr val="dk1"/>
                </a:solidFill>
              </a:rPr>
              <a:t>Searching:</a:t>
            </a:r>
            <a:r>
              <a:rPr lang="en-US" sz="1800" b="0" dirty="0">
                <a:solidFill>
                  <a:schemeClr val="tx1"/>
                </a:solidFill>
                <a:effectLst/>
                <a:latin typeface="Consolas" panose="020B0609020204030204" pitchFamily="49" charset="0"/>
              </a:rPr>
              <a:t> </a:t>
            </a:r>
            <a:r>
              <a:rPr lang="en-US" sz="1800" dirty="0" err="1">
                <a:solidFill>
                  <a:schemeClr val="dk1"/>
                </a:solidFill>
                <a:latin typeface="Consolas" panose="020B0609020204030204" pitchFamily="49" charset="0"/>
              </a:rPr>
              <a:t>dream_coders_school</a:t>
            </a:r>
            <a:r>
              <a:rPr lang="en-US" sz="1800" b="0" dirty="0" err="1">
                <a:solidFill>
                  <a:schemeClr val="tx1"/>
                </a:solidFill>
                <a:effectLst/>
                <a:latin typeface="Consolas" panose="020B0609020204030204" pitchFamily="49" charset="0"/>
              </a:rPr>
              <a:t>_</a:t>
            </a:r>
            <a:r>
              <a:rPr lang="en-US" sz="1800" dirty="0" err="1">
                <a:solidFill>
                  <a:schemeClr val="tx1"/>
                </a:solidFill>
                <a:latin typeface="Consolas" panose="020B0609020204030204" pitchFamily="49" charset="0"/>
              </a:rPr>
              <a:t>binary_search</a:t>
            </a:r>
            <a:r>
              <a:rPr lang="en-US" sz="1800" b="0" dirty="0">
                <a:solidFill>
                  <a:schemeClr val="tx1"/>
                </a:solidFill>
                <a:effectLst/>
                <a:latin typeface="Consolas" panose="020B0609020204030204" pitchFamily="49" charset="0"/>
              </a:rPr>
              <a:t>() </a:t>
            </a:r>
            <a:endParaRPr sz="1800" dirty="0">
              <a:solidFill>
                <a:schemeClr val="dk1"/>
              </a:solidFill>
            </a:endParaRPr>
          </a:p>
          <a:p>
            <a:pPr lvl="1" indent="-342900">
              <a:buClr>
                <a:schemeClr val="dk1"/>
              </a:buClr>
              <a:buSzPts val="1800"/>
            </a:pPr>
            <a:r>
              <a:rPr lang="en" sz="1800" b="1" dirty="0">
                <a:solidFill>
                  <a:schemeClr val="dk1"/>
                </a:solidFill>
              </a:rPr>
              <a:t>Storing:</a:t>
            </a:r>
            <a:r>
              <a:rPr lang="en-US" sz="1800" dirty="0">
                <a:solidFill>
                  <a:schemeClr val="tx1"/>
                </a:solidFill>
                <a:latin typeface="Consolas" panose="020B0609020204030204" pitchFamily="49" charset="0"/>
              </a:rPr>
              <a:t> </a:t>
            </a:r>
            <a:r>
              <a:rPr lang="en-US" sz="1800" dirty="0" err="1">
                <a:solidFill>
                  <a:schemeClr val="dk1"/>
                </a:solidFill>
                <a:latin typeface="Consolas" panose="020B0609020204030204" pitchFamily="49" charset="0"/>
              </a:rPr>
              <a:t>dream_coders_school</a:t>
            </a:r>
            <a:r>
              <a:rPr lang="en-US" sz="1800" b="0" dirty="0" err="1">
                <a:solidFill>
                  <a:schemeClr val="tx1"/>
                </a:solidFill>
                <a:effectLst/>
                <a:latin typeface="Consolas" panose="020B0609020204030204" pitchFamily="49" charset="0"/>
              </a:rPr>
              <a:t>_load_from_file</a:t>
            </a:r>
            <a:r>
              <a:rPr lang="en-US" sz="1800" b="0" dirty="0">
                <a:solidFill>
                  <a:schemeClr val="tx1"/>
                </a:solidFill>
                <a:effectLst/>
                <a:latin typeface="Consolas" panose="020B0609020204030204" pitchFamily="49" charset="0"/>
              </a:rPr>
              <a:t>()</a:t>
            </a:r>
          </a:p>
          <a:p>
            <a:pPr marL="571500" lvl="1" indent="0" algn="l" rtl="0">
              <a:spcBef>
                <a:spcPts val="0"/>
              </a:spcBef>
              <a:spcAft>
                <a:spcPts val="0"/>
              </a:spcAft>
              <a:buClr>
                <a:schemeClr val="dk1"/>
              </a:buClr>
              <a:buSzPts val="1800"/>
              <a:buNone/>
            </a:pPr>
            <a:r>
              <a:rPr lang="en-US" sz="1800" b="0" dirty="0">
                <a:solidFill>
                  <a:schemeClr val="tx1"/>
                </a:solidFill>
                <a:effectLst/>
                <a:latin typeface="Consolas" panose="020B0609020204030204" pitchFamily="49" charset="0"/>
              </a:rPr>
              <a:t> </a:t>
            </a:r>
            <a:endParaRPr sz="1800" dirty="0">
              <a:solidFill>
                <a:schemeClr val="dk1"/>
              </a:solidFill>
            </a:endParaRPr>
          </a:p>
          <a:p>
            <a:pPr marL="0" lvl="0" indent="0" algn="l" rtl="0">
              <a:spcBef>
                <a:spcPts val="0"/>
              </a:spcBef>
              <a:spcAft>
                <a:spcPts val="12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University Setting:Programming Details</a:t>
            </a:r>
            <a:endParaRPr/>
          </a:p>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914400" lvl="1" indent="-342900" algn="l" rtl="0">
              <a:spcBef>
                <a:spcPts val="0"/>
              </a:spcBef>
              <a:spcAft>
                <a:spcPts val="0"/>
              </a:spcAft>
              <a:buClr>
                <a:schemeClr val="dk1"/>
              </a:buClr>
              <a:buSzPts val="1800"/>
              <a:buChar char="○"/>
            </a:pPr>
            <a:r>
              <a:rPr lang="en" sz="1800" b="1" dirty="0">
                <a:solidFill>
                  <a:schemeClr val="dk1"/>
                </a:solidFill>
              </a:rPr>
              <a:t>Comparison(both searching and Sorting)</a:t>
            </a:r>
            <a:r>
              <a:rPr lang="en" sz="1800" dirty="0">
                <a:solidFill>
                  <a:schemeClr val="dk1"/>
                </a:solidFill>
              </a:rPr>
              <a:t>:</a:t>
            </a:r>
            <a:endParaRPr sz="1800" dirty="0">
              <a:solidFill>
                <a:schemeClr val="dk1"/>
              </a:solidFill>
            </a:endParaRPr>
          </a:p>
          <a:p>
            <a:pPr lvl="2" indent="-342900">
              <a:buClr>
                <a:schemeClr val="dk1"/>
              </a:buClr>
              <a:buSzPts val="1800"/>
            </a:pPr>
            <a:r>
              <a:rPr lang="en" sz="1800" dirty="0">
                <a:solidFill>
                  <a:schemeClr val="dk1"/>
                </a:solidFill>
              </a:rPr>
              <a:t>For Searching-</a:t>
            </a:r>
            <a:r>
              <a:rPr lang="en-US" sz="2400" b="0" dirty="0">
                <a:solidFill>
                  <a:srgbClr val="569CD6"/>
                </a:solidFill>
                <a:effectLst/>
                <a:latin typeface="Consolas" panose="020B0609020204030204" pitchFamily="49" charset="0"/>
              </a:rPr>
              <a:t> </a:t>
            </a:r>
            <a:r>
              <a:rPr lang="en-US" sz="1800" b="0" dirty="0">
                <a:solidFill>
                  <a:schemeClr val="tx1"/>
                </a:solidFill>
                <a:effectLst/>
                <a:latin typeface="Consolas" panose="020B0609020204030204" pitchFamily="49" charset="0"/>
              </a:rPr>
              <a:t>void </a:t>
            </a:r>
            <a:r>
              <a:rPr lang="en-US" sz="1600" dirty="0" err="1">
                <a:solidFill>
                  <a:schemeClr val="dk1"/>
                </a:solidFill>
                <a:latin typeface="Consolas" panose="020B0609020204030204" pitchFamily="49" charset="0"/>
              </a:rPr>
              <a:t>dream_coders_school</a:t>
            </a:r>
            <a:r>
              <a:rPr lang="en-US" sz="1600" b="0" dirty="0" err="1">
                <a:solidFill>
                  <a:schemeClr val="tx1"/>
                </a:solidFill>
                <a:effectLst/>
                <a:latin typeface="Consolas" panose="020B0609020204030204" pitchFamily="49" charset="0"/>
              </a:rPr>
              <a:t>_binary_search</a:t>
            </a:r>
            <a:r>
              <a:rPr lang="en-US" sz="1600" b="0" dirty="0">
                <a:solidFill>
                  <a:schemeClr val="tx1"/>
                </a:solidFill>
                <a:effectLst/>
                <a:latin typeface="Consolas" panose="020B0609020204030204" pitchFamily="49" charset="0"/>
              </a:rPr>
              <a:t>(int id)</a:t>
            </a:r>
            <a:endParaRPr sz="1600" dirty="0">
              <a:solidFill>
                <a:schemeClr val="dk1"/>
              </a:solidFill>
            </a:endParaRPr>
          </a:p>
          <a:p>
            <a:pPr marL="1371600" lvl="2" indent="-342900" algn="l" rtl="0">
              <a:spcBef>
                <a:spcPts val="0"/>
              </a:spcBef>
              <a:spcAft>
                <a:spcPts val="0"/>
              </a:spcAft>
              <a:buClr>
                <a:schemeClr val="dk1"/>
              </a:buClr>
              <a:buSzPts val="1800"/>
              <a:buChar char="■"/>
            </a:pPr>
            <a:r>
              <a:rPr lang="en" sz="1800" dirty="0">
                <a:solidFill>
                  <a:schemeClr val="dk1"/>
                </a:solidFill>
              </a:rPr>
              <a:t>For Sorting- </a:t>
            </a:r>
            <a:r>
              <a:rPr lang="en-US" sz="1800" b="0" dirty="0">
                <a:solidFill>
                  <a:schemeClr val="tx1"/>
                </a:solidFill>
                <a:effectLst/>
                <a:latin typeface="Consolas" panose="020B0609020204030204" pitchFamily="49" charset="0"/>
              </a:rPr>
              <a:t>void</a:t>
            </a:r>
            <a:r>
              <a:rPr lang="en-US" sz="1600" dirty="0">
                <a:solidFill>
                  <a:schemeClr val="dk1"/>
                </a:solidFill>
                <a:latin typeface="Consolas" panose="020B0609020204030204" pitchFamily="49" charset="0"/>
              </a:rPr>
              <a:t> </a:t>
            </a:r>
            <a:r>
              <a:rPr lang="en-US" sz="1600" dirty="0" err="1">
                <a:solidFill>
                  <a:schemeClr val="dk1"/>
                </a:solidFill>
                <a:latin typeface="Consolas" panose="020B0609020204030204" pitchFamily="49" charset="0"/>
              </a:rPr>
              <a:t>dream_coders_school</a:t>
            </a:r>
            <a:r>
              <a:rPr lang="en-US" sz="1600" b="0" dirty="0" err="1">
                <a:solidFill>
                  <a:schemeClr val="tx1"/>
                </a:solidFill>
                <a:effectLst/>
                <a:latin typeface="Consolas" panose="020B0609020204030204" pitchFamily="49" charset="0"/>
              </a:rPr>
              <a:t>_quick_sort</a:t>
            </a:r>
            <a:r>
              <a:rPr lang="en-US" sz="1600" b="0" dirty="0">
                <a:solidFill>
                  <a:schemeClr val="tx1"/>
                </a:solidFill>
                <a:effectLst/>
                <a:latin typeface="Consolas" panose="020B0609020204030204" pitchFamily="49" charset="0"/>
              </a:rPr>
              <a:t>(int low, int high) </a:t>
            </a:r>
          </a:p>
          <a:p>
            <a:pPr marL="1371600" lvl="2" indent="-342900" algn="l" rtl="0">
              <a:spcBef>
                <a:spcPts val="0"/>
              </a:spcBef>
              <a:spcAft>
                <a:spcPts val="0"/>
              </a:spcAft>
              <a:buClr>
                <a:schemeClr val="dk1"/>
              </a:buClr>
              <a:buSzPts val="1800"/>
              <a:buChar char="■"/>
            </a:pPr>
            <a:r>
              <a:rPr lang="en" sz="1800" b="1" dirty="0">
                <a:solidFill>
                  <a:schemeClr val="dk1"/>
                </a:solidFill>
              </a:rPr>
              <a:t>Time Complexity(both searching and Sorting):</a:t>
            </a:r>
            <a:endParaRPr sz="1800" b="1" dirty="0">
              <a:solidFill>
                <a:schemeClr val="dk1"/>
              </a:solidFill>
            </a:endParaRPr>
          </a:p>
          <a:p>
            <a:pPr lvl="2" indent="-342900">
              <a:buClr>
                <a:schemeClr val="dk1"/>
              </a:buClr>
              <a:buSzPts val="1800"/>
            </a:pPr>
            <a:r>
              <a:rPr lang="en" sz="1800" dirty="0">
                <a:solidFill>
                  <a:schemeClr val="dk1"/>
                </a:solidFill>
              </a:rPr>
              <a:t>For Searching- </a:t>
            </a:r>
            <a:r>
              <a:rPr lang="en-US" sz="1600" dirty="0" err="1">
                <a:solidFill>
                  <a:schemeClr val="dk1"/>
                </a:solidFill>
                <a:latin typeface="Consolas" panose="020B0609020204030204" pitchFamily="49" charset="0"/>
              </a:rPr>
              <a:t>dream_coders_school</a:t>
            </a:r>
            <a:r>
              <a:rPr lang="en-US" sz="1600" b="0" dirty="0" err="1">
                <a:solidFill>
                  <a:schemeClr val="tx1"/>
                </a:solidFill>
                <a:effectLst/>
                <a:latin typeface="Consolas" panose="020B0609020204030204" pitchFamily="49" charset="0"/>
              </a:rPr>
              <a:t>_display_time_complexities</a:t>
            </a:r>
            <a:r>
              <a:rPr lang="en-US" sz="1600" b="0" dirty="0">
                <a:solidFill>
                  <a:schemeClr val="tx1"/>
                </a:solidFill>
                <a:effectLst/>
                <a:latin typeface="Consolas" panose="020B0609020204030204" pitchFamily="49" charset="0"/>
              </a:rPr>
              <a:t>()</a:t>
            </a:r>
            <a:endParaRPr sz="1800" dirty="0">
              <a:solidFill>
                <a:schemeClr val="dk1"/>
              </a:solidFill>
            </a:endParaRPr>
          </a:p>
          <a:p>
            <a:pPr lvl="2" indent="-342900">
              <a:buClr>
                <a:schemeClr val="dk1"/>
              </a:buClr>
              <a:buSzPts val="1800"/>
            </a:pPr>
            <a:r>
              <a:rPr lang="en" sz="1800" dirty="0">
                <a:solidFill>
                  <a:schemeClr val="dk1"/>
                </a:solidFill>
              </a:rPr>
              <a:t>For Sorting-</a:t>
            </a:r>
            <a:r>
              <a:rPr lang="en-US" sz="1600" dirty="0">
                <a:solidFill>
                  <a:schemeClr val="dk1"/>
                </a:solidFill>
                <a:latin typeface="Consolas" panose="020B0609020204030204" pitchFamily="49" charset="0"/>
              </a:rPr>
              <a:t> </a:t>
            </a:r>
            <a:r>
              <a:rPr lang="en-US" sz="1600" dirty="0" err="1">
                <a:solidFill>
                  <a:schemeClr val="dk1"/>
                </a:solidFill>
                <a:latin typeface="Consolas" panose="020B0609020204030204" pitchFamily="49" charset="0"/>
              </a:rPr>
              <a:t>dream_coders_school</a:t>
            </a:r>
            <a:r>
              <a:rPr lang="en-US" sz="1600" b="0" dirty="0" err="1">
                <a:solidFill>
                  <a:schemeClr val="tx1"/>
                </a:solidFill>
                <a:effectLst/>
                <a:latin typeface="Consolas" panose="020B0609020204030204" pitchFamily="49" charset="0"/>
              </a:rPr>
              <a:t>_display_time_complexities</a:t>
            </a:r>
            <a:r>
              <a:rPr lang="en-US" sz="1600" b="0" dirty="0">
                <a:solidFill>
                  <a:schemeClr val="tx1"/>
                </a:solidFill>
                <a:effectLst/>
                <a:latin typeface="Consolas" panose="020B0609020204030204" pitchFamily="49" charset="0"/>
              </a:rPr>
              <a:t>()</a:t>
            </a:r>
          </a:p>
          <a:p>
            <a:pPr marL="1028700" lvl="2" indent="0" algn="l" rtl="0">
              <a:spcBef>
                <a:spcPts val="0"/>
              </a:spcBef>
              <a:spcAft>
                <a:spcPts val="0"/>
              </a:spcAft>
              <a:buClr>
                <a:schemeClr val="dk1"/>
              </a:buClr>
              <a:buSzPts val="1800"/>
              <a:buNone/>
            </a:pPr>
            <a:endParaRPr sz="1800" dirty="0">
              <a:solidFill>
                <a:schemeClr val="dk1"/>
              </a:solidFill>
            </a:endParaRPr>
          </a:p>
          <a:p>
            <a:pPr marL="0" lvl="0" indent="0" algn="l" rtl="0">
              <a:spcBef>
                <a:spcPts val="0"/>
              </a:spcBef>
              <a:spcAft>
                <a:spcPts val="0"/>
              </a:spcAft>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
            <a:ext cx="8520600" cy="742122"/>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University : Sorting Algorithm used and it’s Comparison </a:t>
            </a:r>
            <a:endParaRPr sz="2000" dirty="0"/>
          </a:p>
        </p:txBody>
      </p:sp>
      <p:sp>
        <p:nvSpPr>
          <p:cNvPr id="3" name="TextBox 2">
            <a:extLst>
              <a:ext uri="{FF2B5EF4-FFF2-40B4-BE49-F238E27FC236}">
                <a16:creationId xmlns:a16="http://schemas.microsoft.com/office/drawing/2014/main" id="{54E4A8A9-F945-4411-8179-F47D290DDA4B}"/>
              </a:ext>
            </a:extLst>
          </p:cNvPr>
          <p:cNvSpPr txBox="1"/>
          <p:nvPr/>
        </p:nvSpPr>
        <p:spPr>
          <a:xfrm>
            <a:off x="106017" y="589722"/>
            <a:ext cx="4678018" cy="3600986"/>
          </a:xfrm>
          <a:prstGeom prst="rect">
            <a:avLst/>
          </a:prstGeom>
          <a:noFill/>
        </p:spPr>
        <p:txBody>
          <a:bodyPr wrap="square" rtlCol="0">
            <a:spAutoFit/>
          </a:bodyPr>
          <a:lstStyle/>
          <a:p>
            <a:pPr marL="114300" lvl="0" algn="l" rtl="0">
              <a:spcBef>
                <a:spcPts val="0"/>
              </a:spcBef>
              <a:spcAft>
                <a:spcPts val="0"/>
              </a:spcAft>
              <a:buSzPts val="1800"/>
            </a:pPr>
            <a:r>
              <a:rPr lang="en-US" sz="1200" dirty="0"/>
              <a:t>Sorting Algorithm Name: bubble sort.</a:t>
            </a:r>
          </a:p>
          <a:p>
            <a:pPr marL="114300" lvl="0" algn="l" rtl="0">
              <a:spcBef>
                <a:spcPts val="0"/>
              </a:spcBef>
              <a:spcAft>
                <a:spcPts val="0"/>
              </a:spcAft>
              <a:buSzPts val="1800"/>
            </a:pPr>
            <a:r>
              <a:rPr lang="en-US" sz="1200" dirty="0"/>
              <a:t>Algorithm:</a:t>
            </a:r>
          </a:p>
          <a:p>
            <a:endParaRPr lang="en-US" sz="1200" dirty="0"/>
          </a:p>
          <a:p>
            <a:r>
              <a:rPr lang="en-US" sz="1200" dirty="0"/>
              <a:t>1.Start function </a:t>
            </a:r>
            <a:r>
              <a:rPr lang="en-US" sz="1200" dirty="0" err="1">
                <a:solidFill>
                  <a:schemeClr val="dk1"/>
                </a:solidFill>
                <a:latin typeface="Consolas" panose="020B0609020204030204" pitchFamily="49" charset="0"/>
              </a:rPr>
              <a:t>dream_coders_school</a:t>
            </a:r>
            <a:r>
              <a:rPr lang="en-US" sz="1200" dirty="0" err="1"/>
              <a:t>_bubble_sort</a:t>
            </a:r>
            <a:r>
              <a:rPr lang="en-US" sz="1200" dirty="0"/>
              <a:t>().</a:t>
            </a:r>
          </a:p>
          <a:p>
            <a:endParaRPr lang="en-US" sz="1200" dirty="0"/>
          </a:p>
          <a:p>
            <a:r>
              <a:rPr lang="en-US" sz="1200" dirty="0"/>
              <a:t>2.Initialize two loop variables, </a:t>
            </a:r>
            <a:r>
              <a:rPr lang="en-US" sz="1200" dirty="0" err="1"/>
              <a:t>i</a:t>
            </a:r>
            <a:r>
              <a:rPr lang="en-US" sz="1200" dirty="0"/>
              <a:t> and j.</a:t>
            </a:r>
          </a:p>
          <a:p>
            <a:endParaRPr lang="en-US" sz="1200" dirty="0"/>
          </a:p>
          <a:p>
            <a:r>
              <a:rPr lang="en-US" sz="1200" dirty="0"/>
              <a:t>3.Declare a temporary variable temp of type sch to hold school data during swaps.</a:t>
            </a:r>
          </a:p>
          <a:p>
            <a:endParaRPr lang="en-US" sz="1200" dirty="0"/>
          </a:p>
          <a:p>
            <a:r>
              <a:rPr lang="en-US" sz="1200" dirty="0"/>
              <a:t>4.For each </a:t>
            </a:r>
            <a:r>
              <a:rPr lang="en-US" sz="1200" dirty="0" err="1"/>
              <a:t>i</a:t>
            </a:r>
            <a:r>
              <a:rPr lang="en-US" sz="1200" dirty="0"/>
              <a:t> from 0 to </a:t>
            </a:r>
            <a:r>
              <a:rPr lang="en-US" sz="1200" dirty="0" err="1"/>
              <a:t>school_count</a:t>
            </a:r>
            <a:r>
              <a:rPr lang="en-US" sz="1200" dirty="0"/>
              <a:t> - 2:</a:t>
            </a:r>
          </a:p>
          <a:p>
            <a:r>
              <a:rPr lang="en-US" sz="1200" dirty="0"/>
              <a:t>   4.1 For each j from 0 to </a:t>
            </a:r>
            <a:r>
              <a:rPr lang="en-US" sz="1200" dirty="0" err="1"/>
              <a:t>school_count</a:t>
            </a:r>
            <a:r>
              <a:rPr lang="en-US" sz="1200" dirty="0"/>
              <a:t> - 2 - i:</a:t>
            </a:r>
          </a:p>
          <a:p>
            <a:r>
              <a:rPr lang="en-US" sz="1200" dirty="0"/>
              <a:t>   4.1.1 If university[j].</a:t>
            </a:r>
            <a:r>
              <a:rPr lang="en-US" sz="1200" dirty="0" err="1"/>
              <a:t>sch_Id</a:t>
            </a:r>
            <a:r>
              <a:rPr lang="en-US" sz="1200" dirty="0"/>
              <a:t> is greater than university[j +  1].</a:t>
            </a:r>
            <a:r>
              <a:rPr lang="en-US" sz="1200" dirty="0" err="1"/>
              <a:t>sch_Id</a:t>
            </a:r>
            <a:r>
              <a:rPr lang="en-US" sz="1200" dirty="0"/>
              <a:t>:</a:t>
            </a:r>
          </a:p>
          <a:p>
            <a:r>
              <a:rPr lang="en-US" sz="1200" dirty="0"/>
              <a:t>   4.1.1.1 Assign school[j] to temp.</a:t>
            </a:r>
          </a:p>
          <a:p>
            <a:r>
              <a:rPr lang="en-US" sz="1200" dirty="0"/>
              <a:t>   4.1.1.2 Set school[j] to school[j + 1].</a:t>
            </a:r>
          </a:p>
          <a:p>
            <a:r>
              <a:rPr lang="en-US" sz="1200" dirty="0"/>
              <a:t>   4.1.1.3 Set school[j + 1] to temp.</a:t>
            </a:r>
          </a:p>
          <a:p>
            <a:endParaRPr lang="en-US" sz="1200" dirty="0"/>
          </a:p>
          <a:p>
            <a:r>
              <a:rPr lang="en-US" sz="1200" dirty="0"/>
              <a:t>5.End function </a:t>
            </a:r>
            <a:r>
              <a:rPr lang="en-US" sz="1200" dirty="0" err="1">
                <a:solidFill>
                  <a:schemeClr val="dk1"/>
                </a:solidFill>
                <a:latin typeface="Consolas" panose="020B0609020204030204" pitchFamily="49" charset="0"/>
              </a:rPr>
              <a:t>dream_coders_school_</a:t>
            </a:r>
            <a:r>
              <a:rPr lang="en-US" sz="1200" dirty="0" err="1"/>
              <a:t>bubble_sort</a:t>
            </a:r>
            <a:r>
              <a:rPr lang="en-US" sz="1200" dirty="0"/>
              <a:t>().</a:t>
            </a:r>
          </a:p>
        </p:txBody>
      </p:sp>
      <p:sp>
        <p:nvSpPr>
          <p:cNvPr id="4" name="TextBox 3">
            <a:extLst>
              <a:ext uri="{FF2B5EF4-FFF2-40B4-BE49-F238E27FC236}">
                <a16:creationId xmlns:a16="http://schemas.microsoft.com/office/drawing/2014/main" id="{234F6A50-DA3B-466B-2E13-252CCE246B70}"/>
              </a:ext>
            </a:extLst>
          </p:cNvPr>
          <p:cNvSpPr txBox="1"/>
          <p:nvPr/>
        </p:nvSpPr>
        <p:spPr>
          <a:xfrm>
            <a:off x="4572000" y="589722"/>
            <a:ext cx="4465983" cy="4339650"/>
          </a:xfrm>
          <a:prstGeom prst="rect">
            <a:avLst/>
          </a:prstGeom>
          <a:noFill/>
        </p:spPr>
        <p:txBody>
          <a:bodyPr wrap="square" rtlCol="0">
            <a:spAutoFit/>
          </a:bodyPr>
          <a:lstStyle/>
          <a:p>
            <a:pPr marL="114300" lvl="0" algn="l" rtl="0">
              <a:spcBef>
                <a:spcPts val="0"/>
              </a:spcBef>
              <a:spcAft>
                <a:spcPts val="0"/>
              </a:spcAft>
              <a:buSzPts val="1800"/>
            </a:pPr>
            <a:r>
              <a:rPr lang="en-US" sz="1200" dirty="0"/>
              <a:t>Sorting Algorithm Name: Quick sort.</a:t>
            </a:r>
          </a:p>
          <a:p>
            <a:pPr marL="114300" lvl="0" algn="l" rtl="0">
              <a:spcBef>
                <a:spcPts val="0"/>
              </a:spcBef>
              <a:spcAft>
                <a:spcPts val="0"/>
              </a:spcAft>
              <a:buSzPts val="1800"/>
            </a:pPr>
            <a:r>
              <a:rPr lang="en-US" sz="1200" dirty="0"/>
              <a:t>Algorithm:</a:t>
            </a:r>
          </a:p>
          <a:p>
            <a:pPr marL="114300" lvl="0" algn="l" rtl="0">
              <a:spcBef>
                <a:spcPts val="0"/>
              </a:spcBef>
              <a:spcAft>
                <a:spcPts val="0"/>
              </a:spcAft>
              <a:buSzPts val="1800"/>
            </a:pPr>
            <a:endParaRPr lang="en-US" sz="1200" dirty="0"/>
          </a:p>
          <a:p>
            <a:r>
              <a:rPr lang="en-US" sz="1200" dirty="0"/>
              <a:t>1.Start function </a:t>
            </a:r>
            <a:r>
              <a:rPr lang="en-US" sz="1200" dirty="0" err="1">
                <a:solidFill>
                  <a:schemeClr val="dk1"/>
                </a:solidFill>
                <a:latin typeface="Consolas" panose="020B0609020204030204" pitchFamily="49" charset="0"/>
              </a:rPr>
              <a:t>dream_coders_school_</a:t>
            </a:r>
            <a:r>
              <a:rPr lang="en-US" sz="1200" dirty="0" err="1"/>
              <a:t>quick_sort</a:t>
            </a:r>
            <a:r>
              <a:rPr lang="en-US" sz="1200" dirty="0"/>
              <a:t>(low, high).</a:t>
            </a:r>
          </a:p>
          <a:p>
            <a:r>
              <a:rPr lang="en-US" sz="1200" dirty="0"/>
              <a:t>2.Check if low is less than high:</a:t>
            </a:r>
          </a:p>
          <a:p>
            <a:r>
              <a:rPr lang="en-US" sz="1200" dirty="0"/>
              <a:t>  2.1 If true:</a:t>
            </a:r>
          </a:p>
          <a:p>
            <a:r>
              <a:rPr lang="en-US" sz="1200" dirty="0"/>
              <a:t>  2.1.1 Set pivot to school[high].</a:t>
            </a:r>
            <a:r>
              <a:rPr lang="en-US" sz="1200" dirty="0" err="1"/>
              <a:t>univ_Id</a:t>
            </a:r>
            <a:r>
              <a:rPr lang="en-US" sz="1200" dirty="0"/>
              <a:t>.</a:t>
            </a:r>
          </a:p>
          <a:p>
            <a:r>
              <a:rPr lang="en-US" sz="1200" dirty="0"/>
              <a:t>  2.1.2 Initialize </a:t>
            </a:r>
            <a:r>
              <a:rPr lang="en-US" sz="1200" dirty="0" err="1"/>
              <a:t>i</a:t>
            </a:r>
            <a:r>
              <a:rPr lang="en-US" sz="1200" dirty="0"/>
              <a:t> to low - 1.</a:t>
            </a:r>
          </a:p>
          <a:p>
            <a:r>
              <a:rPr lang="en-US" sz="1200" dirty="0"/>
              <a:t>  2.1.3 For each j from low to high - 1:</a:t>
            </a:r>
          </a:p>
          <a:p>
            <a:r>
              <a:rPr lang="en-US" sz="1200" dirty="0"/>
              <a:t>  2.1.3.1 If school[j].</a:t>
            </a:r>
            <a:r>
              <a:rPr lang="en-US" sz="1200" dirty="0" err="1"/>
              <a:t>sch_Id</a:t>
            </a:r>
            <a:r>
              <a:rPr lang="en-US" sz="1200" dirty="0"/>
              <a:t> is less than pivot:</a:t>
            </a:r>
          </a:p>
          <a:p>
            <a:r>
              <a:rPr lang="en-US" sz="1200" dirty="0"/>
              <a:t>  2.1.3.1.1 Increment </a:t>
            </a:r>
            <a:r>
              <a:rPr lang="en-US" sz="1200" dirty="0" err="1"/>
              <a:t>i</a:t>
            </a:r>
            <a:r>
              <a:rPr lang="en-US" sz="1200" dirty="0"/>
              <a:t> by 1.</a:t>
            </a:r>
          </a:p>
          <a:p>
            <a:r>
              <a:rPr lang="en-US" sz="1200" dirty="0"/>
              <a:t>  2.1.3.1.2 Set temp to school[</a:t>
            </a:r>
            <a:r>
              <a:rPr lang="en-US" sz="1200" dirty="0" err="1"/>
              <a:t>i</a:t>
            </a:r>
            <a:r>
              <a:rPr lang="en-US" sz="1200" dirty="0"/>
              <a:t>].</a:t>
            </a:r>
          </a:p>
          <a:p>
            <a:r>
              <a:rPr lang="en-US" sz="1200" dirty="0"/>
              <a:t>  2.1.3.1.3 Assign school[j] to school[</a:t>
            </a:r>
            <a:r>
              <a:rPr lang="en-US" sz="1200" dirty="0" err="1"/>
              <a:t>i</a:t>
            </a:r>
            <a:r>
              <a:rPr lang="en-US" sz="1200" dirty="0"/>
              <a:t>].</a:t>
            </a:r>
          </a:p>
          <a:p>
            <a:r>
              <a:rPr lang="en-US" sz="1200" dirty="0"/>
              <a:t>  2.1.3.1.4 Set temp to school[j]. </a:t>
            </a:r>
          </a:p>
          <a:p>
            <a:r>
              <a:rPr lang="en-US" sz="1200" dirty="0"/>
              <a:t>  2.1.4 Set temp to school[</a:t>
            </a:r>
            <a:r>
              <a:rPr lang="en-US" sz="1200" dirty="0" err="1"/>
              <a:t>i</a:t>
            </a:r>
            <a:r>
              <a:rPr lang="en-US" sz="1200" dirty="0"/>
              <a:t> + 1].</a:t>
            </a:r>
          </a:p>
          <a:p>
            <a:r>
              <a:rPr lang="en-US" sz="1200" dirty="0"/>
              <a:t>  2.1.5 Assign school[high] to school[</a:t>
            </a:r>
            <a:r>
              <a:rPr lang="en-US" sz="1200" dirty="0" err="1"/>
              <a:t>i</a:t>
            </a:r>
            <a:r>
              <a:rPr lang="en-US" sz="1200" dirty="0"/>
              <a:t> + 1].</a:t>
            </a:r>
          </a:p>
          <a:p>
            <a:r>
              <a:rPr lang="en-US" sz="1200" dirty="0"/>
              <a:t>  2.1.6 Set temp to school[high].</a:t>
            </a:r>
          </a:p>
          <a:p>
            <a:r>
              <a:rPr lang="en-US" sz="1200" dirty="0"/>
              <a:t>  2.1.7 Set pi (pivot index) to </a:t>
            </a:r>
            <a:r>
              <a:rPr lang="en-US" sz="1200" dirty="0" err="1"/>
              <a:t>i</a:t>
            </a:r>
            <a:r>
              <a:rPr lang="en-US" sz="1200" dirty="0"/>
              <a:t> + 1.</a:t>
            </a:r>
          </a:p>
          <a:p>
            <a:r>
              <a:rPr lang="en-US" sz="1200" dirty="0"/>
              <a:t>  2.1.8 Recursively call</a:t>
            </a:r>
          </a:p>
          <a:p>
            <a:r>
              <a:rPr lang="en-US" sz="1200" dirty="0" err="1">
                <a:solidFill>
                  <a:schemeClr val="dk1"/>
                </a:solidFill>
                <a:latin typeface="Consolas" panose="020B0609020204030204" pitchFamily="49" charset="0"/>
              </a:rPr>
              <a:t>dream_coders_school</a:t>
            </a:r>
            <a:r>
              <a:rPr lang="en-US" sz="1200" dirty="0" err="1"/>
              <a:t>_quick_sort</a:t>
            </a:r>
            <a:r>
              <a:rPr lang="en-US" sz="1200" dirty="0"/>
              <a:t>(low, pi - 1).</a:t>
            </a:r>
          </a:p>
          <a:p>
            <a:r>
              <a:rPr lang="en-US" sz="1200" dirty="0"/>
              <a:t>  2.1.9 Recursively call</a:t>
            </a:r>
          </a:p>
          <a:p>
            <a:r>
              <a:rPr lang="en-US" sz="1200" dirty="0" err="1">
                <a:solidFill>
                  <a:schemeClr val="dk1"/>
                </a:solidFill>
                <a:latin typeface="Consolas" panose="020B0609020204030204" pitchFamily="49" charset="0"/>
              </a:rPr>
              <a:t>dream_coders_school</a:t>
            </a:r>
            <a:r>
              <a:rPr lang="en-US" sz="1200" dirty="0" err="1"/>
              <a:t>_quick_sort</a:t>
            </a:r>
            <a:r>
              <a:rPr lang="en-US" sz="1200" dirty="0"/>
              <a:t>(pi + 1, high).</a:t>
            </a:r>
          </a:p>
          <a:p>
            <a:r>
              <a:rPr lang="en-US" sz="1200" dirty="0"/>
              <a:t>3 .End function </a:t>
            </a:r>
            <a:r>
              <a:rPr lang="en-US" sz="1200" dirty="0" err="1">
                <a:solidFill>
                  <a:schemeClr val="dk1"/>
                </a:solidFill>
                <a:latin typeface="Consolas" panose="020B0609020204030204" pitchFamily="49" charset="0"/>
              </a:rPr>
              <a:t>dream_coders_school</a:t>
            </a:r>
            <a:r>
              <a:rPr lang="en-US" sz="1200" dirty="0" err="1"/>
              <a:t>_quick_sort</a:t>
            </a:r>
            <a:r>
              <a:rPr lang="en-US" sz="12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a:extLst>
            <a:ext uri="{FF2B5EF4-FFF2-40B4-BE49-F238E27FC236}">
              <a16:creationId xmlns:a16="http://schemas.microsoft.com/office/drawing/2014/main" id="{F2BF9AAA-9B8F-40F5-4108-B053F02E4AB6}"/>
            </a:ext>
          </a:extLst>
        </p:cNvPr>
        <p:cNvGrpSpPr/>
        <p:nvPr/>
      </p:nvGrpSpPr>
      <p:grpSpPr>
        <a:xfrm>
          <a:off x="0" y="0"/>
          <a:ext cx="0" cy="0"/>
          <a:chOff x="0" y="0"/>
          <a:chExt cx="0" cy="0"/>
        </a:xfrm>
      </p:grpSpPr>
      <p:sp>
        <p:nvSpPr>
          <p:cNvPr id="107" name="Google Shape;107;p21">
            <a:extLst>
              <a:ext uri="{FF2B5EF4-FFF2-40B4-BE49-F238E27FC236}">
                <a16:creationId xmlns:a16="http://schemas.microsoft.com/office/drawing/2014/main" id="{95AC9158-0EF3-ED0B-DDBD-B9F2BEEE4A24}"/>
              </a:ext>
            </a:extLst>
          </p:cNvPr>
          <p:cNvSpPr txBox="1">
            <a:spLocks noGrp="1"/>
          </p:cNvSpPr>
          <p:nvPr>
            <p:ph type="title"/>
          </p:nvPr>
        </p:nvSpPr>
        <p:spPr>
          <a:xfrm>
            <a:off x="311700" y="0"/>
            <a:ext cx="8520600" cy="80175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t>University : Searching Algorithm used and it’s Comparison </a:t>
            </a:r>
            <a:endParaRPr sz="2000" dirty="0"/>
          </a:p>
        </p:txBody>
      </p:sp>
      <p:sp>
        <p:nvSpPr>
          <p:cNvPr id="108" name="Google Shape;108;p21">
            <a:extLst>
              <a:ext uri="{FF2B5EF4-FFF2-40B4-BE49-F238E27FC236}">
                <a16:creationId xmlns:a16="http://schemas.microsoft.com/office/drawing/2014/main" id="{C921C54C-0F82-0561-D24D-51D75DECE6B1}"/>
              </a:ext>
            </a:extLst>
          </p:cNvPr>
          <p:cNvSpPr txBox="1">
            <a:spLocks noGrp="1"/>
          </p:cNvSpPr>
          <p:nvPr>
            <p:ph type="body" idx="1"/>
          </p:nvPr>
        </p:nvSpPr>
        <p:spPr>
          <a:xfrm flipV="1">
            <a:off x="-139147" y="4982817"/>
            <a:ext cx="5042452" cy="768626"/>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endParaRPr lang="en-US" dirty="0">
              <a:solidFill>
                <a:schemeClr val="tx1"/>
              </a:solidFill>
            </a:endParaRPr>
          </a:p>
        </p:txBody>
      </p:sp>
      <p:sp>
        <p:nvSpPr>
          <p:cNvPr id="2" name="TextBox 1">
            <a:extLst>
              <a:ext uri="{FF2B5EF4-FFF2-40B4-BE49-F238E27FC236}">
                <a16:creationId xmlns:a16="http://schemas.microsoft.com/office/drawing/2014/main" id="{B9384583-2BF8-981D-5736-73CF1D65E54A}"/>
              </a:ext>
            </a:extLst>
          </p:cNvPr>
          <p:cNvSpPr txBox="1"/>
          <p:nvPr/>
        </p:nvSpPr>
        <p:spPr>
          <a:xfrm>
            <a:off x="159027" y="940904"/>
            <a:ext cx="4412974" cy="3323987"/>
          </a:xfrm>
          <a:prstGeom prst="rect">
            <a:avLst/>
          </a:prstGeom>
          <a:noFill/>
        </p:spPr>
        <p:txBody>
          <a:bodyPr wrap="square" rtlCol="0">
            <a:spAutoFit/>
          </a:bodyPr>
          <a:lstStyle/>
          <a:p>
            <a:pPr marL="114300" lvl="0" algn="l" rtl="0">
              <a:spcBef>
                <a:spcPts val="0"/>
              </a:spcBef>
              <a:spcAft>
                <a:spcPts val="0"/>
              </a:spcAft>
              <a:buSzPts val="1800"/>
            </a:pPr>
            <a:r>
              <a:rPr lang="en-US" sz="1400" dirty="0"/>
              <a:t>Searching Algorithm Name: Linear search</a:t>
            </a:r>
          </a:p>
          <a:p>
            <a:pPr marL="114300" lvl="0" algn="l" rtl="0">
              <a:spcBef>
                <a:spcPts val="0"/>
              </a:spcBef>
              <a:spcAft>
                <a:spcPts val="0"/>
              </a:spcAft>
              <a:buSzPts val="1800"/>
            </a:pPr>
            <a:r>
              <a:rPr lang="en-US" sz="1400" dirty="0"/>
              <a:t>Algorithm:</a:t>
            </a:r>
          </a:p>
          <a:p>
            <a:pPr marL="114300" lvl="0" algn="l" rtl="0">
              <a:spcBef>
                <a:spcPts val="0"/>
              </a:spcBef>
              <a:spcAft>
                <a:spcPts val="0"/>
              </a:spcAft>
              <a:buSzPts val="1800"/>
            </a:pPr>
            <a:r>
              <a:rPr lang="en-US" sz="1400" dirty="0"/>
              <a:t>1.Start function      </a:t>
            </a:r>
            <a:r>
              <a:rPr lang="en-US" sz="1400" dirty="0" err="1"/>
              <a:t>V_Dart_university_linear_search</a:t>
            </a:r>
            <a:r>
              <a:rPr lang="en-US" sz="1400" dirty="0"/>
              <a:t>(id).</a:t>
            </a:r>
          </a:p>
          <a:p>
            <a:pPr marL="114300" lvl="0" algn="l" rtl="0">
              <a:spcBef>
                <a:spcPts val="0"/>
              </a:spcBef>
              <a:spcAft>
                <a:spcPts val="0"/>
              </a:spcAft>
              <a:buSzPts val="1800"/>
            </a:pPr>
            <a:endParaRPr lang="en-US" sz="1400" dirty="0"/>
          </a:p>
          <a:p>
            <a:pPr marL="114300" lvl="0" algn="l" rtl="0">
              <a:spcBef>
                <a:spcPts val="0"/>
              </a:spcBef>
              <a:spcAft>
                <a:spcPts val="0"/>
              </a:spcAft>
              <a:buSzPts val="1800"/>
            </a:pPr>
            <a:r>
              <a:rPr lang="en-US" sz="1400" dirty="0"/>
              <a:t>2.For each </a:t>
            </a:r>
            <a:r>
              <a:rPr lang="en-US" sz="1400" dirty="0" err="1"/>
              <a:t>i</a:t>
            </a:r>
            <a:r>
              <a:rPr lang="en-US" sz="1400" dirty="0"/>
              <a:t> from 0 to </a:t>
            </a:r>
            <a:r>
              <a:rPr lang="en-US" sz="1400" dirty="0" err="1"/>
              <a:t>university_count</a:t>
            </a:r>
            <a:r>
              <a:rPr lang="en-US" sz="1400" dirty="0"/>
              <a:t> - 1:</a:t>
            </a:r>
          </a:p>
          <a:p>
            <a:pPr marL="114300" lvl="0" algn="l" rtl="0">
              <a:spcBef>
                <a:spcPts val="0"/>
              </a:spcBef>
              <a:spcAft>
                <a:spcPts val="0"/>
              </a:spcAft>
              <a:buSzPts val="1800"/>
            </a:pPr>
            <a:r>
              <a:rPr lang="en-US" sz="1400" dirty="0"/>
              <a:t>    2.1 If university[</a:t>
            </a:r>
            <a:r>
              <a:rPr lang="en-US" sz="1400" dirty="0" err="1"/>
              <a:t>i</a:t>
            </a:r>
            <a:r>
              <a:rPr lang="en-US" sz="1400" dirty="0"/>
              <a:t>].</a:t>
            </a:r>
            <a:r>
              <a:rPr lang="en-US" sz="1400" dirty="0" err="1"/>
              <a:t>univ_Id</a:t>
            </a:r>
            <a:r>
              <a:rPr lang="en-US" sz="1400" dirty="0"/>
              <a:t> is equal to id:</a:t>
            </a:r>
          </a:p>
          <a:p>
            <a:pPr marL="114300" lvl="0" algn="l" rtl="0">
              <a:spcBef>
                <a:spcPts val="0"/>
              </a:spcBef>
              <a:spcAft>
                <a:spcPts val="0"/>
              </a:spcAft>
              <a:buSzPts val="1800"/>
            </a:pPr>
            <a:r>
              <a:rPr lang="en-US" sz="1400" dirty="0"/>
              <a:t>    2.1.1 Return </a:t>
            </a:r>
            <a:r>
              <a:rPr lang="en-US" sz="1400" dirty="0" err="1"/>
              <a:t>i</a:t>
            </a:r>
            <a:r>
              <a:rPr lang="en-US" sz="1400" dirty="0"/>
              <a:t> (the index where the university   with       the matching </a:t>
            </a:r>
            <a:r>
              <a:rPr lang="en-US" sz="1400" dirty="0" err="1"/>
              <a:t>univ_Id</a:t>
            </a:r>
            <a:r>
              <a:rPr lang="en-US" sz="1400" dirty="0"/>
              <a:t> is found).	</a:t>
            </a:r>
          </a:p>
          <a:p>
            <a:pPr marL="114300" lvl="0" algn="l" rtl="0">
              <a:spcBef>
                <a:spcPts val="0"/>
              </a:spcBef>
              <a:spcAft>
                <a:spcPts val="0"/>
              </a:spcAft>
              <a:buSzPts val="1800"/>
            </a:pPr>
            <a:endParaRPr lang="en-US" sz="1400" dirty="0"/>
          </a:p>
          <a:p>
            <a:pPr marL="114300" lvl="0" algn="l" rtl="0">
              <a:spcBef>
                <a:spcPts val="0"/>
              </a:spcBef>
              <a:spcAft>
                <a:spcPts val="0"/>
              </a:spcAft>
              <a:buSzPts val="1800"/>
            </a:pPr>
            <a:r>
              <a:rPr lang="en-US" dirty="0"/>
              <a:t>3.If the loop ends without finding a match,</a:t>
            </a:r>
          </a:p>
          <a:p>
            <a:pPr marL="114300" lvl="0" algn="l" rtl="0">
              <a:spcBef>
                <a:spcPts val="0"/>
              </a:spcBef>
              <a:spcAft>
                <a:spcPts val="0"/>
              </a:spcAft>
              <a:buSzPts val="1800"/>
            </a:pPr>
            <a:r>
              <a:rPr lang="en-US" dirty="0"/>
              <a:t> return -1 (indicating the university was not  found).</a:t>
            </a:r>
          </a:p>
          <a:p>
            <a:pPr marL="114300" lvl="0" algn="l" rtl="0">
              <a:spcBef>
                <a:spcPts val="0"/>
              </a:spcBef>
              <a:spcAft>
                <a:spcPts val="0"/>
              </a:spcAft>
              <a:buSzPts val="1800"/>
            </a:pPr>
            <a:endParaRPr lang="en-US" dirty="0"/>
          </a:p>
          <a:p>
            <a:pPr marL="114300" lvl="0" algn="l" rtl="0">
              <a:spcBef>
                <a:spcPts val="0"/>
              </a:spcBef>
              <a:spcAft>
                <a:spcPts val="0"/>
              </a:spcAft>
              <a:buSzPts val="1800"/>
            </a:pPr>
            <a:r>
              <a:rPr lang="en-US" dirty="0"/>
              <a:t>4.End function </a:t>
            </a:r>
            <a:r>
              <a:rPr lang="en-US" dirty="0" err="1"/>
              <a:t>V_Dart_university_linear_search</a:t>
            </a:r>
            <a:r>
              <a:rPr lang="en-US" dirty="0"/>
              <a:t>()</a:t>
            </a:r>
          </a:p>
          <a:p>
            <a:endParaRPr lang="en-US" dirty="0"/>
          </a:p>
        </p:txBody>
      </p:sp>
      <p:sp>
        <p:nvSpPr>
          <p:cNvPr id="3" name="TextBox 2">
            <a:extLst>
              <a:ext uri="{FF2B5EF4-FFF2-40B4-BE49-F238E27FC236}">
                <a16:creationId xmlns:a16="http://schemas.microsoft.com/office/drawing/2014/main" id="{70EF7D92-E4DF-5221-97FC-D9D6F67CF18A}"/>
              </a:ext>
            </a:extLst>
          </p:cNvPr>
          <p:cNvSpPr txBox="1"/>
          <p:nvPr/>
        </p:nvSpPr>
        <p:spPr>
          <a:xfrm>
            <a:off x="4313583" y="940904"/>
            <a:ext cx="4737652" cy="4096214"/>
          </a:xfrm>
          <a:prstGeom prst="rect">
            <a:avLst/>
          </a:prstGeom>
          <a:noFill/>
        </p:spPr>
        <p:txBody>
          <a:bodyPr wrap="square" rtlCol="0">
            <a:spAutoFit/>
          </a:bodyPr>
          <a:lstStyle/>
          <a:p>
            <a:pPr marL="114300" lvl="0" algn="l" rtl="0">
              <a:spcBef>
                <a:spcPts val="0"/>
              </a:spcBef>
              <a:spcAft>
                <a:spcPts val="0"/>
              </a:spcAft>
              <a:buSzPts val="1800"/>
            </a:pPr>
            <a:r>
              <a:rPr lang="en-US" sz="1400" dirty="0"/>
              <a:t>Searching Algorithm Name: </a:t>
            </a:r>
            <a:r>
              <a:rPr lang="en-US" dirty="0"/>
              <a:t>Binary </a:t>
            </a:r>
            <a:r>
              <a:rPr lang="en-US" sz="1400" dirty="0"/>
              <a:t>search</a:t>
            </a:r>
          </a:p>
          <a:p>
            <a:pPr marL="114300" lvl="0" algn="l" rtl="0">
              <a:spcBef>
                <a:spcPts val="0"/>
              </a:spcBef>
              <a:spcAft>
                <a:spcPts val="0"/>
              </a:spcAft>
              <a:buSzPts val="1800"/>
            </a:pPr>
            <a:r>
              <a:rPr lang="en-US" sz="1400" dirty="0"/>
              <a:t>Algorithm:</a:t>
            </a:r>
            <a:endParaRPr lang="en-US" dirty="0"/>
          </a:p>
          <a:p>
            <a:r>
              <a:rPr lang="en-US" dirty="0"/>
              <a:t>1.Start function </a:t>
            </a:r>
            <a:r>
              <a:rPr lang="en-US" dirty="0" err="1"/>
              <a:t>V_Dart_university_binary_search</a:t>
            </a:r>
            <a:r>
              <a:rPr lang="en-US" dirty="0"/>
              <a:t>(id).</a:t>
            </a:r>
          </a:p>
          <a:p>
            <a:r>
              <a:rPr lang="en-US" dirty="0"/>
              <a:t>2.Initialize low to 0 and high to </a:t>
            </a:r>
            <a:r>
              <a:rPr lang="en-US" dirty="0" err="1"/>
              <a:t>university_count</a:t>
            </a:r>
            <a:r>
              <a:rPr lang="en-US" dirty="0"/>
              <a:t> - 1.</a:t>
            </a:r>
          </a:p>
          <a:p>
            <a:r>
              <a:rPr lang="en-US" dirty="0"/>
              <a:t>3.Repeat the following steps while low is less than or equal to high:</a:t>
            </a:r>
          </a:p>
          <a:p>
            <a:r>
              <a:rPr lang="en-US" dirty="0"/>
              <a:t>   3.1 Calculate mid as low + (high - low) / 2.</a:t>
            </a:r>
          </a:p>
          <a:p>
            <a:r>
              <a:rPr lang="en-US" dirty="0"/>
              <a:t>   3.2 If university[mid].</a:t>
            </a:r>
            <a:r>
              <a:rPr lang="en-US" dirty="0" err="1"/>
              <a:t>univ_Id</a:t>
            </a:r>
            <a:r>
              <a:rPr lang="en-US" dirty="0"/>
              <a:t> is equal to id:</a:t>
            </a:r>
          </a:p>
          <a:p>
            <a:r>
              <a:rPr lang="en-US" dirty="0"/>
              <a:t>   3.2.1 Return mid (position of the university with matching </a:t>
            </a:r>
            <a:r>
              <a:rPr lang="en-US" dirty="0" err="1"/>
              <a:t>univ_Id</a:t>
            </a:r>
            <a:r>
              <a:rPr lang="en-US" dirty="0"/>
              <a:t>).	</a:t>
            </a:r>
          </a:p>
          <a:p>
            <a:r>
              <a:rPr lang="en-US" dirty="0"/>
              <a:t>   3.3 If university[mid].</a:t>
            </a:r>
            <a:r>
              <a:rPr lang="en-US" dirty="0" err="1"/>
              <a:t>univ_Id</a:t>
            </a:r>
            <a:r>
              <a:rPr lang="en-US" dirty="0"/>
              <a:t> is less than id:</a:t>
            </a:r>
          </a:p>
          <a:p>
            <a:r>
              <a:rPr lang="en-US" dirty="0"/>
              <a:t>   3.3.1 Set low to mid + 1.</a:t>
            </a:r>
          </a:p>
          <a:p>
            <a:r>
              <a:rPr lang="en-US" dirty="0"/>
              <a:t>   3.4 Otherwise (if university[mid].</a:t>
            </a:r>
            <a:r>
              <a:rPr lang="en-US" dirty="0" err="1"/>
              <a:t>univ_Id</a:t>
            </a:r>
            <a:r>
              <a:rPr lang="en-US" dirty="0"/>
              <a:t> is greater than  id):</a:t>
            </a:r>
          </a:p>
          <a:p>
            <a:r>
              <a:rPr lang="en-US" dirty="0"/>
              <a:t>   3.4.1 Set high to mid - 1.</a:t>
            </a:r>
          </a:p>
          <a:p>
            <a:r>
              <a:rPr lang="en-US" dirty="0"/>
              <a:t>4.If the loop ends without finding a match, return -1 (indicating the university was not found).</a:t>
            </a:r>
          </a:p>
          <a:p>
            <a:r>
              <a:rPr lang="en-US" dirty="0"/>
              <a:t>5. End function </a:t>
            </a:r>
            <a:r>
              <a:rPr lang="en-US" dirty="0" err="1"/>
              <a:t>V_Dart_university_binary_search</a:t>
            </a:r>
            <a:r>
              <a:rPr lang="en-US" dirty="0"/>
              <a:t>().</a:t>
            </a:r>
          </a:p>
        </p:txBody>
      </p:sp>
    </p:spTree>
    <p:extLst>
      <p:ext uri="{BB962C8B-B14F-4D97-AF65-F5344CB8AC3E}">
        <p14:creationId xmlns:p14="http://schemas.microsoft.com/office/powerpoint/2010/main" val="4369570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3777</Words>
  <Application>Microsoft Office PowerPoint</Application>
  <PresentationFormat>On-screen Show (16:9)</PresentationFormat>
  <Paragraphs>429</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Consolas</vt:lpstr>
      <vt:lpstr>Simple Light</vt:lpstr>
      <vt:lpstr>OBE Implementation</vt:lpstr>
      <vt:lpstr>Introduction to Project</vt:lpstr>
      <vt:lpstr>Architecture Diagram</vt:lpstr>
      <vt:lpstr>Module Description : School  Setting</vt:lpstr>
      <vt:lpstr>University Setting:Field/table details</vt:lpstr>
      <vt:lpstr>University Setting:Programming Details</vt:lpstr>
      <vt:lpstr>University Setting:Programming Details </vt:lpstr>
      <vt:lpstr>University : Sorting Algorithm used and it’s Comparison </vt:lpstr>
      <vt:lpstr>University : Searching Algorithm used and it’s Comparison </vt:lpstr>
      <vt:lpstr>University : Time Complexity of Sorting Algorithm</vt:lpstr>
      <vt:lpstr>Sample Source Code[*Depict the routine of searching,Sorting,CRUDD and Storage options]</vt:lpstr>
      <vt:lpstr>Sample Source Code[*Depict the routine of searching,Sorting,CRUDD and Storage options]</vt:lpstr>
      <vt:lpstr>Sample Source Code[*Depict the routine of searching,Sorting,CRUDD and Storage options]</vt:lpstr>
      <vt:lpstr>Sample Source Code[*Depict the routine of searching,Sorting,CRUDD and Storage options]</vt:lpstr>
      <vt:lpstr>Sample Source Code[*Depict the routine of searching,Sorting,CRUDD and Storage options]</vt:lpstr>
      <vt:lpstr>Sample Screen Shots[*Screen shot of CRUD,Sorting,Searching,Comparison(both sorting and Searching and Storage)]</vt:lpstr>
      <vt:lpstr>Sample Screen Shots[*Screen shot of CRUD,Sorting,Searching,Comparison(both sorting and Searching and Storage)]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Sri Nidhi</cp:lastModifiedBy>
  <cp:revision>2</cp:revision>
  <dcterms:modified xsi:type="dcterms:W3CDTF">2024-11-23T07:03:48Z</dcterms:modified>
</cp:coreProperties>
</file>