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Oswald Bold" charset="1" panose="00000800000000000000"/>
      <p:regular r:id="rId22"/>
    </p:embeddedFont>
    <p:embeddedFont>
      <p:font typeface="DM Sans" charset="1" panose="00000000000000000000"/>
      <p:regular r:id="rId23"/>
    </p:embeddedFont>
    <p:embeddedFont>
      <p:font typeface="Shrikhand" charset="1" panose="02000000000000000000"/>
      <p:regular r:id="rId24"/>
    </p:embeddedFont>
    <p:embeddedFont>
      <p:font typeface="Open Sauce Bold" charset="1" panose="00000800000000000000"/>
      <p:regular r:id="rId25"/>
    </p:embeddedFont>
    <p:embeddedFont>
      <p:font typeface="Oswald" charset="1" panose="00000500000000000000"/>
      <p:regular r:id="rId26"/>
    </p:embeddedFont>
    <p:embeddedFont>
      <p:font typeface="DM Sans Italics" charset="1" panose="00000000000000000000"/>
      <p:regular r:id="rId27"/>
    </p:embeddedFont>
    <p:embeddedFont>
      <p:font typeface="Open Sauce" charset="1" panose="000005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jpeg" Type="http://schemas.openxmlformats.org/officeDocument/2006/relationships/image"/><Relationship Id="rId4" Target="../media/image21.jpeg" Type="http://schemas.openxmlformats.org/officeDocument/2006/relationships/image"/><Relationship Id="rId5" Target="../media/image22.jpeg" Type="http://schemas.openxmlformats.org/officeDocument/2006/relationships/image"/><Relationship Id="rId6" Target="../media/image23.jpeg" Type="http://schemas.openxmlformats.org/officeDocument/2006/relationships/image"/><Relationship Id="rId7" Target="../media/image24.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jpeg" Type="http://schemas.openxmlformats.org/officeDocument/2006/relationships/image"/><Relationship Id="rId6"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36347" y="3202251"/>
            <a:ext cx="9815307" cy="4208864"/>
            <a:chOff x="0" y="0"/>
            <a:chExt cx="1895495" cy="812800"/>
          </a:xfrm>
        </p:grpSpPr>
        <p:sp>
          <p:nvSpPr>
            <p:cNvPr name="Freeform 5" id="5"/>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16028014" y="793833"/>
            <a:ext cx="596933" cy="613568"/>
          </a:xfrm>
          <a:custGeom>
            <a:avLst/>
            <a:gdLst/>
            <a:ahLst/>
            <a:cxnLst/>
            <a:rect r="r" b="b" t="t" l="l"/>
            <a:pathLst>
              <a:path h="613568" w="596933">
                <a:moveTo>
                  <a:pt x="0" y="0"/>
                </a:moveTo>
                <a:lnTo>
                  <a:pt x="596933" y="0"/>
                </a:lnTo>
                <a:lnTo>
                  <a:pt x="596933" y="613568"/>
                </a:lnTo>
                <a:lnTo>
                  <a:pt x="0" y="613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236347" y="3785261"/>
            <a:ext cx="9815307" cy="2766619"/>
          </a:xfrm>
          <a:prstGeom prst="rect">
            <a:avLst/>
          </a:prstGeom>
        </p:spPr>
        <p:txBody>
          <a:bodyPr anchor="t" rtlCol="false" tIns="0" lIns="0" bIns="0" rIns="0">
            <a:spAutoFit/>
          </a:bodyPr>
          <a:lstStyle/>
          <a:p>
            <a:pPr algn="ctr">
              <a:lnSpc>
                <a:spcPts val="22684"/>
              </a:lnSpc>
            </a:pPr>
            <a:r>
              <a:rPr lang="en-US" b="true" sz="16437" spc="1610">
                <a:solidFill>
                  <a:srgbClr val="231F20"/>
                </a:solidFill>
                <a:latin typeface="Oswald Bold"/>
                <a:ea typeface="Oswald Bold"/>
                <a:cs typeface="Oswald Bold"/>
                <a:sym typeface="Oswald Bold"/>
              </a:rPr>
              <a:t>SCHOOLS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54323" y="2214562"/>
            <a:ext cx="15779353" cy="5819775"/>
          </a:xfrm>
          <a:prstGeom prst="rect">
            <a:avLst/>
          </a:prstGeom>
        </p:spPr>
        <p:txBody>
          <a:bodyPr anchor="t" rtlCol="false" tIns="0" lIns="0" bIns="0" rIns="0">
            <a:spAutoFit/>
          </a:bodyPr>
          <a:lstStyle/>
          <a:p>
            <a:pPr algn="ctr">
              <a:lnSpc>
                <a:spcPts val="4419"/>
              </a:lnSpc>
            </a:pPr>
            <a:r>
              <a:rPr lang="en-US" sz="3399">
                <a:solidFill>
                  <a:srgbClr val="FF5757"/>
                </a:solidFill>
                <a:latin typeface="Open Sauce"/>
                <a:ea typeface="Open Sauce"/>
                <a:cs typeface="Open Sauce"/>
                <a:sym typeface="Open Sauce"/>
              </a:rPr>
              <a:t>Quick Sort</a:t>
            </a:r>
          </a:p>
          <a:p>
            <a:pPr algn="ctr">
              <a:lnSpc>
                <a:spcPts val="3379"/>
              </a:lnSpc>
              <a:spcBef>
                <a:spcPct val="0"/>
              </a:spcBef>
            </a:pPr>
            <a:r>
              <a:rPr lang="en-US" sz="2599">
                <a:solidFill>
                  <a:srgbClr val="000000"/>
                </a:solidFill>
                <a:latin typeface="Open Sauce"/>
                <a:ea typeface="Open Sauce"/>
                <a:cs typeface="Open Sauce"/>
                <a:sym typeface="Open Sauce"/>
              </a:rPr>
              <a:t>Best Case: O(nlogn) — Pivot divides array into nearly equal halves.</a:t>
            </a:r>
          </a:p>
          <a:p>
            <a:pPr algn="ctr">
              <a:lnSpc>
                <a:spcPts val="3379"/>
              </a:lnSpc>
              <a:spcBef>
                <a:spcPct val="0"/>
              </a:spcBef>
            </a:pPr>
            <a:r>
              <a:rPr lang="en-US" sz="2599">
                <a:solidFill>
                  <a:srgbClr val="000000"/>
                </a:solidFill>
                <a:latin typeface="Open Sauce"/>
                <a:ea typeface="Open Sauce"/>
                <a:cs typeface="Open Sauce"/>
                <a:sym typeface="Open Sauce"/>
              </a:rPr>
              <a:t>Average Case: O(nlogn) — Pivot generally gives balanced splits.</a:t>
            </a:r>
          </a:p>
          <a:p>
            <a:pPr algn="ctr">
              <a:lnSpc>
                <a:spcPts val="3379"/>
              </a:lnSpc>
              <a:spcBef>
                <a:spcPct val="0"/>
              </a:spcBef>
            </a:pPr>
            <a:r>
              <a:rPr lang="en-US" sz="2599">
                <a:solidFill>
                  <a:srgbClr val="000000"/>
                </a:solidFill>
                <a:latin typeface="Open Sauce"/>
                <a:ea typeface="Open Sauce"/>
                <a:cs typeface="Open Sauce"/>
                <a:sym typeface="Open Sauce"/>
              </a:rPr>
              <a:t>Worst Case: O(n^2) — Pivot repeatedly gives unbalanced splits (e.g., sorted array)</a:t>
            </a:r>
          </a:p>
          <a:p>
            <a:pPr algn="ctr">
              <a:lnSpc>
                <a:spcPts val="3379"/>
              </a:lnSpc>
              <a:spcBef>
                <a:spcPct val="0"/>
              </a:spcBef>
            </a:pPr>
          </a:p>
          <a:p>
            <a:pPr algn="ctr">
              <a:lnSpc>
                <a:spcPts val="4419"/>
              </a:lnSpc>
              <a:spcBef>
                <a:spcPct val="0"/>
              </a:spcBef>
            </a:pPr>
            <a:r>
              <a:rPr lang="en-US" sz="3399">
                <a:solidFill>
                  <a:srgbClr val="FF5757"/>
                </a:solidFill>
                <a:latin typeface="Open Sauce"/>
                <a:ea typeface="Open Sauce"/>
                <a:cs typeface="Open Sauce"/>
                <a:sym typeface="Open Sauce"/>
              </a:rPr>
              <a:t>Merge Sort</a:t>
            </a:r>
          </a:p>
          <a:p>
            <a:pPr algn="ctr">
              <a:lnSpc>
                <a:spcPts val="3379"/>
              </a:lnSpc>
              <a:spcBef>
                <a:spcPct val="0"/>
              </a:spcBef>
            </a:pPr>
            <a:r>
              <a:rPr lang="en-US" sz="2599">
                <a:solidFill>
                  <a:srgbClr val="000000"/>
                </a:solidFill>
                <a:latin typeface="Open Sauce"/>
                <a:ea typeface="Open Sauce"/>
                <a:cs typeface="Open Sauce"/>
                <a:sym typeface="Open Sauce"/>
              </a:rPr>
              <a:t>Best, Average, Worst Case: O(nlogn) — Always splits array into two equal halves and </a:t>
            </a:r>
          </a:p>
          <a:p>
            <a:pPr algn="ctr">
              <a:lnSpc>
                <a:spcPts val="3379"/>
              </a:lnSpc>
              <a:spcBef>
                <a:spcPct val="0"/>
              </a:spcBef>
            </a:pPr>
            <a:r>
              <a:rPr lang="en-US" sz="2599">
                <a:solidFill>
                  <a:srgbClr val="000000"/>
                </a:solidFill>
                <a:latin typeface="Open Sauce"/>
                <a:ea typeface="Open Sauce"/>
                <a:cs typeface="Open Sauce"/>
                <a:sym typeface="Open Sauce"/>
              </a:rPr>
              <a:t>merges, so performance remains stable regardless of data order.</a:t>
            </a:r>
          </a:p>
          <a:p>
            <a:pPr algn="ctr">
              <a:lnSpc>
                <a:spcPts val="3379"/>
              </a:lnSpc>
              <a:spcBef>
                <a:spcPct val="0"/>
              </a:spcBef>
            </a:pPr>
          </a:p>
          <a:p>
            <a:pPr algn="ctr">
              <a:lnSpc>
                <a:spcPts val="3379"/>
              </a:lnSpc>
              <a:spcBef>
                <a:spcPct val="0"/>
              </a:spcBef>
            </a:pPr>
          </a:p>
          <a:p>
            <a:pPr algn="ctr">
              <a:lnSpc>
                <a:spcPts val="3379"/>
              </a:lnSpc>
              <a:spcBef>
                <a:spcPct val="0"/>
              </a:spcBef>
            </a:pPr>
            <a:r>
              <a:rPr lang="en-US" sz="2599">
                <a:solidFill>
                  <a:srgbClr val="FF5757"/>
                </a:solidFill>
                <a:latin typeface="Open Sauce"/>
                <a:ea typeface="Open Sauce"/>
                <a:cs typeface="Open Sauce"/>
                <a:sym typeface="Open Sauce"/>
              </a:rPr>
              <a:t>Why Merge Sort is Consistent:</a:t>
            </a:r>
          </a:p>
          <a:p>
            <a:pPr algn="ctr">
              <a:lnSpc>
                <a:spcPts val="3379"/>
              </a:lnSpc>
              <a:spcBef>
                <a:spcPct val="0"/>
              </a:spcBef>
            </a:pPr>
            <a:r>
              <a:rPr lang="en-US" sz="2599">
                <a:solidFill>
                  <a:srgbClr val="000000"/>
                </a:solidFill>
                <a:latin typeface="Open Sauce"/>
                <a:ea typeface="Open Sauce"/>
                <a:cs typeface="Open Sauce"/>
                <a:sym typeface="Open Sauce"/>
              </a:rPr>
              <a:t>Since it does not depend on pivot selection, Merge Sort’s performance remains unaffected by the </a:t>
            </a:r>
          </a:p>
          <a:p>
            <a:pPr algn="ctr">
              <a:lnSpc>
                <a:spcPts val="3379"/>
              </a:lnSpc>
              <a:spcBef>
                <a:spcPct val="0"/>
              </a:spcBef>
            </a:pPr>
            <a:r>
              <a:rPr lang="en-US" sz="2599">
                <a:solidFill>
                  <a:srgbClr val="000000"/>
                </a:solidFill>
                <a:latin typeface="Open Sauce"/>
                <a:ea typeface="Open Sauce"/>
                <a:cs typeface="Open Sauce"/>
                <a:sym typeface="Open Sauce"/>
              </a:rPr>
              <a:t>initial order of elements. It always divides evenly, ensuring balanced recursion in all cases.</a:t>
            </a:r>
          </a:p>
        </p:txBody>
      </p:sp>
      <p:sp>
        <p:nvSpPr>
          <p:cNvPr name="Freeform 3" id="3"/>
          <p:cNvSpPr/>
          <p:nvPr/>
        </p:nvSpPr>
        <p:spPr>
          <a:xfrm flipH="false" flipV="false" rot="0">
            <a:off x="-4226269" y="-5913784"/>
            <a:ext cx="23786351" cy="24407636"/>
          </a:xfrm>
          <a:custGeom>
            <a:avLst/>
            <a:gdLst/>
            <a:ahLst/>
            <a:cxnLst/>
            <a:rect r="r" b="b" t="t" l="l"/>
            <a:pathLst>
              <a:path h="24407636" w="23786351">
                <a:moveTo>
                  <a:pt x="0" y="0"/>
                </a:moveTo>
                <a:lnTo>
                  <a:pt x="23786351" y="0"/>
                </a:lnTo>
                <a:lnTo>
                  <a:pt x="23786351" y="24407636"/>
                </a:lnTo>
                <a:lnTo>
                  <a:pt x="0" y="2440763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81821" y="209322"/>
            <a:ext cx="12724358" cy="662306"/>
          </a:xfrm>
          <a:prstGeom prst="rect">
            <a:avLst/>
          </a:prstGeom>
        </p:spPr>
        <p:txBody>
          <a:bodyPr anchor="t" rtlCol="false" tIns="0" lIns="0" bIns="0" rIns="0">
            <a:spAutoFit/>
          </a:bodyPr>
          <a:lstStyle/>
          <a:p>
            <a:pPr algn="ctr">
              <a:lnSpc>
                <a:spcPts val="5329"/>
              </a:lnSpc>
              <a:spcBef>
                <a:spcPct val="0"/>
              </a:spcBef>
            </a:pPr>
            <a:r>
              <a:rPr lang="en-US" sz="4099">
                <a:solidFill>
                  <a:srgbClr val="000000"/>
                </a:solidFill>
                <a:latin typeface="Shrikhand"/>
                <a:ea typeface="Shrikhand"/>
                <a:cs typeface="Shrikhand"/>
                <a:sym typeface="Shrikhand"/>
              </a:rPr>
              <a:t>School: Time Complexity Of Sorting Algorithm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0065304" y="2028200"/>
            <a:ext cx="7193996" cy="6737385"/>
            <a:chOff x="0" y="0"/>
            <a:chExt cx="2238250" cy="2096186"/>
          </a:xfrm>
        </p:grpSpPr>
        <p:sp>
          <p:nvSpPr>
            <p:cNvPr name="Freeform 6" id="6"/>
            <p:cNvSpPr/>
            <p:nvPr/>
          </p:nvSpPr>
          <p:spPr>
            <a:xfrm flipH="false" flipV="false" rot="0">
              <a:off x="0" y="0"/>
              <a:ext cx="2238250" cy="2096186"/>
            </a:xfrm>
            <a:custGeom>
              <a:avLst/>
              <a:gdLst/>
              <a:ahLst/>
              <a:cxnLst/>
              <a:rect r="r" b="b" t="t" l="l"/>
              <a:pathLst>
                <a:path h="2096186" w="2238250">
                  <a:moveTo>
                    <a:pt x="0" y="0"/>
                  </a:moveTo>
                  <a:lnTo>
                    <a:pt x="2238250" y="0"/>
                  </a:lnTo>
                  <a:lnTo>
                    <a:pt x="2238250" y="2096186"/>
                  </a:lnTo>
                  <a:lnTo>
                    <a:pt x="0" y="2096186"/>
                  </a:lnTo>
                  <a:close/>
                </a:path>
              </a:pathLst>
            </a:custGeom>
            <a:solidFill>
              <a:srgbClr val="1A1A1A"/>
            </a:solidFill>
          </p:spPr>
        </p:sp>
        <p:sp>
          <p:nvSpPr>
            <p:cNvPr name="TextBox 7" id="7"/>
            <p:cNvSpPr txBox="true"/>
            <p:nvPr/>
          </p:nvSpPr>
          <p:spPr>
            <a:xfrm>
              <a:off x="0" y="-57150"/>
              <a:ext cx="2238250" cy="2153336"/>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468346" y="2028200"/>
            <a:ext cx="6776680" cy="6737385"/>
            <a:chOff x="0" y="0"/>
            <a:chExt cx="2108412" cy="2096186"/>
          </a:xfrm>
        </p:grpSpPr>
        <p:sp>
          <p:nvSpPr>
            <p:cNvPr name="Freeform 10" id="10"/>
            <p:cNvSpPr/>
            <p:nvPr/>
          </p:nvSpPr>
          <p:spPr>
            <a:xfrm flipH="false" flipV="false" rot="0">
              <a:off x="0" y="0"/>
              <a:ext cx="2108412" cy="2096186"/>
            </a:xfrm>
            <a:custGeom>
              <a:avLst/>
              <a:gdLst/>
              <a:ahLst/>
              <a:cxnLst/>
              <a:rect r="r" b="b" t="t" l="l"/>
              <a:pathLst>
                <a:path h="2096186" w="2108412">
                  <a:moveTo>
                    <a:pt x="0" y="0"/>
                  </a:moveTo>
                  <a:lnTo>
                    <a:pt x="2108412" y="0"/>
                  </a:lnTo>
                  <a:lnTo>
                    <a:pt x="2108412" y="2096186"/>
                  </a:lnTo>
                  <a:lnTo>
                    <a:pt x="0" y="2096186"/>
                  </a:lnTo>
                  <a:close/>
                </a:path>
              </a:pathLst>
            </a:custGeom>
            <a:solidFill>
              <a:srgbClr val="1A1A1A"/>
            </a:solidFill>
          </p:spPr>
        </p:sp>
        <p:sp>
          <p:nvSpPr>
            <p:cNvPr name="TextBox 11" id="11"/>
            <p:cNvSpPr txBox="true"/>
            <p:nvPr/>
          </p:nvSpPr>
          <p:spPr>
            <a:xfrm>
              <a:off x="0" y="-57150"/>
              <a:ext cx="2108412" cy="2153336"/>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12" id="12"/>
          <p:cNvSpPr txBox="true"/>
          <p:nvPr/>
        </p:nvSpPr>
        <p:spPr>
          <a:xfrm rot="0">
            <a:off x="3903868" y="-38225"/>
            <a:ext cx="10480667" cy="1235613"/>
          </a:xfrm>
          <a:prstGeom prst="rect">
            <a:avLst/>
          </a:prstGeom>
        </p:spPr>
        <p:txBody>
          <a:bodyPr anchor="t" rtlCol="false" tIns="0" lIns="0" bIns="0" rIns="0">
            <a:spAutoFit/>
          </a:bodyPr>
          <a:lstStyle/>
          <a:p>
            <a:pPr algn="ctr" marL="0" indent="0" lvl="0">
              <a:lnSpc>
                <a:spcPts val="10017"/>
              </a:lnSpc>
              <a:spcBef>
                <a:spcPct val="0"/>
              </a:spcBef>
            </a:pPr>
            <a:r>
              <a:rPr lang="en-US" b="true" sz="7258" spc="711">
                <a:solidFill>
                  <a:srgbClr val="231F20"/>
                </a:solidFill>
                <a:latin typeface="Oswald Bold"/>
                <a:ea typeface="Oswald Bold"/>
                <a:cs typeface="Oswald Bold"/>
                <a:sym typeface="Oswald Bold"/>
              </a:rPr>
              <a:t>SORTING ALGORITHM</a:t>
            </a:r>
          </a:p>
        </p:txBody>
      </p:sp>
      <p:sp>
        <p:nvSpPr>
          <p:cNvPr name="TextBox 13" id="13"/>
          <p:cNvSpPr txBox="true"/>
          <p:nvPr/>
        </p:nvSpPr>
        <p:spPr>
          <a:xfrm rot="0">
            <a:off x="33059" y="3224854"/>
            <a:ext cx="7741617" cy="3818242"/>
          </a:xfrm>
          <a:prstGeom prst="rect">
            <a:avLst/>
          </a:prstGeom>
        </p:spPr>
        <p:txBody>
          <a:bodyPr anchor="t" rtlCol="false" tIns="0" lIns="0" bIns="0" rIns="0">
            <a:spAutoFit/>
          </a:bodyPr>
          <a:lstStyle/>
          <a:p>
            <a:pPr algn="ctr">
              <a:lnSpc>
                <a:spcPts val="2377"/>
              </a:lnSpc>
            </a:pPr>
          </a:p>
          <a:p>
            <a:pPr algn="ctr">
              <a:lnSpc>
                <a:spcPts val="2377"/>
              </a:lnSpc>
            </a:pPr>
            <a:r>
              <a:rPr lang="en-US" sz="1722" spc="168">
                <a:solidFill>
                  <a:srgbClr val="FFFBFB"/>
                </a:solidFill>
                <a:latin typeface="DM Sans"/>
                <a:ea typeface="DM Sans"/>
                <a:cs typeface="DM Sans"/>
                <a:sym typeface="DM Sans"/>
              </a:rPr>
              <a:t>LinearSearch(arr[], </a:t>
            </a:r>
          </a:p>
          <a:p>
            <a:pPr algn="ctr">
              <a:lnSpc>
                <a:spcPts val="2377"/>
              </a:lnSpc>
            </a:pPr>
            <a:r>
              <a:rPr lang="en-US" sz="1722" spc="168">
                <a:solidFill>
                  <a:srgbClr val="FFFBFB"/>
                </a:solidFill>
                <a:latin typeface="DM Sans"/>
                <a:ea typeface="DM Sans"/>
                <a:cs typeface="DM Sans"/>
                <a:sym typeface="DM Sans"/>
              </a:rPr>
              <a:t>target_code, target_name, </a:t>
            </a:r>
          </a:p>
          <a:p>
            <a:pPr algn="ctr">
              <a:lnSpc>
                <a:spcPts val="2377"/>
              </a:lnSpc>
            </a:pPr>
            <a:r>
              <a:rPr lang="en-US" sz="1722" spc="168">
                <a:solidFill>
                  <a:srgbClr val="FFFBFB"/>
                </a:solidFill>
                <a:latin typeface="DM Sans"/>
                <a:ea typeface="DM Sans"/>
                <a:cs typeface="DM Sans"/>
                <a:sym typeface="DM Sans"/>
              </a:rPr>
              <a:t>target_email)</a:t>
            </a:r>
          </a:p>
          <a:p>
            <a:pPr algn="ctr">
              <a:lnSpc>
                <a:spcPts val="2377"/>
              </a:lnSpc>
            </a:pPr>
            <a:r>
              <a:rPr lang="en-US" sz="1722" spc="168">
                <a:solidFill>
                  <a:srgbClr val="FFFBFB"/>
                </a:solidFill>
                <a:latin typeface="DM Sans"/>
                <a:ea typeface="DM Sans"/>
                <a:cs typeface="DM Sans"/>
                <a:sym typeface="DM Sans"/>
              </a:rPr>
              <a:t> for each element in arr[]</a:t>
            </a:r>
          </a:p>
          <a:p>
            <a:pPr algn="ctr">
              <a:lnSpc>
                <a:spcPts val="2377"/>
              </a:lnSpc>
            </a:pPr>
            <a:r>
              <a:rPr lang="en-US" sz="1722" spc="168">
                <a:solidFill>
                  <a:srgbClr val="FFFBFB"/>
                </a:solidFill>
                <a:latin typeface="DM Sans"/>
                <a:ea typeface="DM Sans"/>
                <a:cs typeface="DM Sans"/>
                <a:sym typeface="DM Sans"/>
              </a:rPr>
              <a:t> if element's code == </a:t>
            </a:r>
          </a:p>
          <a:p>
            <a:pPr algn="ctr">
              <a:lnSpc>
                <a:spcPts val="2377"/>
              </a:lnSpc>
            </a:pPr>
            <a:r>
              <a:rPr lang="en-US" sz="1722" spc="168">
                <a:solidFill>
                  <a:srgbClr val="FFFBFB"/>
                </a:solidFill>
                <a:latin typeface="DM Sans"/>
                <a:ea typeface="DM Sans"/>
                <a:cs typeface="DM Sans"/>
                <a:sym typeface="DM Sans"/>
              </a:rPr>
              <a:t>target_code </a:t>
            </a:r>
          </a:p>
          <a:p>
            <a:pPr algn="ctr">
              <a:lnSpc>
                <a:spcPts val="2377"/>
              </a:lnSpc>
            </a:pPr>
            <a:r>
              <a:rPr lang="en-US" sz="1722" spc="168">
                <a:solidFill>
                  <a:srgbClr val="FFFBFB"/>
                </a:solidFill>
                <a:latin typeface="DM Sans"/>
                <a:ea typeface="DM Sans"/>
                <a:cs typeface="DM Sans"/>
                <a:sym typeface="DM Sans"/>
              </a:rPr>
              <a:t> and element's name </a:t>
            </a:r>
          </a:p>
          <a:p>
            <a:pPr algn="ctr">
              <a:lnSpc>
                <a:spcPts val="2377"/>
              </a:lnSpc>
            </a:pPr>
            <a:r>
              <a:rPr lang="en-US" sz="1722" spc="168">
                <a:solidFill>
                  <a:srgbClr val="FFFBFB"/>
                </a:solidFill>
                <a:latin typeface="DM Sans"/>
                <a:ea typeface="DM Sans"/>
                <a:cs typeface="DM Sans"/>
                <a:sym typeface="DM Sans"/>
              </a:rPr>
              <a:t>== target_name </a:t>
            </a:r>
          </a:p>
          <a:p>
            <a:pPr algn="ctr">
              <a:lnSpc>
                <a:spcPts val="2377"/>
              </a:lnSpc>
            </a:pPr>
            <a:r>
              <a:rPr lang="en-US" sz="1722" spc="168">
                <a:solidFill>
                  <a:srgbClr val="FFFBFB"/>
                </a:solidFill>
                <a:latin typeface="DM Sans"/>
                <a:ea typeface="DM Sans"/>
                <a:cs typeface="DM Sans"/>
                <a:sym typeface="DM Sans"/>
              </a:rPr>
              <a:t> and element's email </a:t>
            </a:r>
          </a:p>
          <a:p>
            <a:pPr algn="ctr">
              <a:lnSpc>
                <a:spcPts val="2377"/>
              </a:lnSpc>
            </a:pPr>
            <a:r>
              <a:rPr lang="en-US" sz="1722" spc="168">
                <a:solidFill>
                  <a:srgbClr val="FFFBFB"/>
                </a:solidFill>
                <a:latin typeface="DM Sans"/>
                <a:ea typeface="DM Sans"/>
                <a:cs typeface="DM Sans"/>
                <a:sym typeface="DM Sans"/>
              </a:rPr>
              <a:t>== target_email</a:t>
            </a:r>
          </a:p>
          <a:p>
            <a:pPr algn="ctr">
              <a:lnSpc>
                <a:spcPts val="2377"/>
              </a:lnSpc>
            </a:pPr>
            <a:r>
              <a:rPr lang="en-US" sz="1722" spc="168">
                <a:solidFill>
                  <a:srgbClr val="FFFBFB"/>
                </a:solidFill>
                <a:latin typeface="DM Sans"/>
                <a:ea typeface="DM Sans"/>
                <a:cs typeface="DM Sans"/>
                <a:sym typeface="DM Sans"/>
              </a:rPr>
              <a:t> return index</a:t>
            </a:r>
          </a:p>
          <a:p>
            <a:pPr algn="ctr">
              <a:lnSpc>
                <a:spcPts val="2377"/>
              </a:lnSpc>
            </a:pPr>
            <a:r>
              <a:rPr lang="en-US" sz="1722" spc="168">
                <a:solidFill>
                  <a:srgbClr val="FFFBFB"/>
                </a:solidFill>
                <a:latin typeface="DM Sans"/>
                <a:ea typeface="DM Sans"/>
                <a:cs typeface="DM Sans"/>
                <a:sym typeface="DM Sans"/>
              </a:rPr>
              <a:t> return -1</a:t>
            </a:r>
          </a:p>
        </p:txBody>
      </p:sp>
      <p:sp>
        <p:nvSpPr>
          <p:cNvPr name="TextBox 14" id="14"/>
          <p:cNvSpPr txBox="true"/>
          <p:nvPr/>
        </p:nvSpPr>
        <p:spPr>
          <a:xfrm rot="0">
            <a:off x="10695133" y="3292525"/>
            <a:ext cx="5934338" cy="4408856"/>
          </a:xfrm>
          <a:prstGeom prst="rect">
            <a:avLst/>
          </a:prstGeom>
        </p:spPr>
        <p:txBody>
          <a:bodyPr anchor="t" rtlCol="false" tIns="0" lIns="0" bIns="0" rIns="0">
            <a:spAutoFit/>
          </a:bodyPr>
          <a:lstStyle/>
          <a:p>
            <a:pPr algn="ctr">
              <a:lnSpc>
                <a:spcPts val="2373"/>
              </a:lnSpc>
            </a:pPr>
            <a:r>
              <a:rPr lang="en-US" sz="1719" spc="168">
                <a:solidFill>
                  <a:srgbClr val="FFFBFB"/>
                </a:solidFill>
                <a:latin typeface="DM Sans"/>
                <a:ea typeface="DM Sans"/>
                <a:cs typeface="DM Sans"/>
                <a:sym typeface="DM Sans"/>
              </a:rPr>
              <a:t>BinarySearch(arr[], target_code, </a:t>
            </a:r>
          </a:p>
          <a:p>
            <a:pPr algn="ctr">
              <a:lnSpc>
                <a:spcPts val="2373"/>
              </a:lnSpc>
            </a:pPr>
            <a:r>
              <a:rPr lang="en-US" sz="1719" spc="168">
                <a:solidFill>
                  <a:srgbClr val="FFFBFB"/>
                </a:solidFill>
                <a:latin typeface="DM Sans"/>
                <a:ea typeface="DM Sans"/>
                <a:cs typeface="DM Sans"/>
                <a:sym typeface="DM Sans"/>
              </a:rPr>
              <a:t>target_name, target_email)</a:t>
            </a:r>
          </a:p>
          <a:p>
            <a:pPr algn="ctr">
              <a:lnSpc>
                <a:spcPts val="2373"/>
              </a:lnSpc>
            </a:pPr>
            <a:r>
              <a:rPr lang="en-US" sz="1719" spc="168">
                <a:solidFill>
                  <a:srgbClr val="FFFBFB"/>
                </a:solidFill>
                <a:latin typeface="DM Sans"/>
                <a:ea typeface="DM Sans"/>
                <a:cs typeface="DM Sans"/>
                <a:sym typeface="DM Sans"/>
              </a:rPr>
              <a:t> left = 0</a:t>
            </a:r>
          </a:p>
          <a:p>
            <a:pPr algn="ctr">
              <a:lnSpc>
                <a:spcPts val="2373"/>
              </a:lnSpc>
            </a:pPr>
            <a:r>
              <a:rPr lang="en-US" sz="1719" spc="168">
                <a:solidFill>
                  <a:srgbClr val="FFFBFB"/>
                </a:solidFill>
                <a:latin typeface="DM Sans"/>
                <a:ea typeface="DM Sans"/>
                <a:cs typeface="DM Sans"/>
                <a:sym typeface="DM Sans"/>
              </a:rPr>
              <a:t> right = arr.length - 1</a:t>
            </a:r>
          </a:p>
          <a:p>
            <a:pPr algn="ctr">
              <a:lnSpc>
                <a:spcPts val="2373"/>
              </a:lnSpc>
            </a:pPr>
            <a:r>
              <a:rPr lang="en-US" sz="1719" spc="168">
                <a:solidFill>
                  <a:srgbClr val="FFFBFB"/>
                </a:solidFill>
                <a:latin typeface="DM Sans"/>
                <a:ea typeface="DM Sans"/>
                <a:cs typeface="DM Sans"/>
                <a:sym typeface="DM Sans"/>
              </a:rPr>
              <a:t> while left &lt;= right</a:t>
            </a:r>
          </a:p>
          <a:p>
            <a:pPr algn="ctr">
              <a:lnSpc>
                <a:spcPts val="2373"/>
              </a:lnSpc>
            </a:pPr>
            <a:r>
              <a:rPr lang="en-US" sz="1719" spc="168">
                <a:solidFill>
                  <a:srgbClr val="FFFBFB"/>
                </a:solidFill>
                <a:latin typeface="DM Sans"/>
                <a:ea typeface="DM Sans"/>
                <a:cs typeface="DM Sans"/>
                <a:sym typeface="DM Sans"/>
              </a:rPr>
              <a:t> mid = (left + right) / 2</a:t>
            </a:r>
          </a:p>
          <a:p>
            <a:pPr algn="ctr">
              <a:lnSpc>
                <a:spcPts val="2373"/>
              </a:lnSpc>
            </a:pPr>
            <a:r>
              <a:rPr lang="en-US" sz="1719" spc="168">
                <a:solidFill>
                  <a:srgbClr val="FFFBFB"/>
                </a:solidFill>
                <a:latin typeface="DM Sans"/>
                <a:ea typeface="DM Sans"/>
                <a:cs typeface="DM Sans"/>
                <a:sym typeface="DM Sans"/>
              </a:rPr>
              <a:t> if arr[mid] matches target based on </a:t>
            </a:r>
          </a:p>
          <a:p>
            <a:pPr algn="ctr">
              <a:lnSpc>
                <a:spcPts val="2373"/>
              </a:lnSpc>
            </a:pPr>
            <a:r>
              <a:rPr lang="en-US" sz="1719" spc="168">
                <a:solidFill>
                  <a:srgbClr val="FFFBFB"/>
                </a:solidFill>
                <a:latin typeface="DM Sans"/>
                <a:ea typeface="DM Sans"/>
                <a:cs typeface="DM Sans"/>
                <a:sym typeface="DM Sans"/>
              </a:rPr>
              <a:t>code, name, and email</a:t>
            </a:r>
          </a:p>
          <a:p>
            <a:pPr algn="ctr">
              <a:lnSpc>
                <a:spcPts val="2373"/>
              </a:lnSpc>
            </a:pPr>
            <a:r>
              <a:rPr lang="en-US" sz="1719" spc="168">
                <a:solidFill>
                  <a:srgbClr val="FFFBFB"/>
                </a:solidFill>
                <a:latin typeface="DM Sans"/>
                <a:ea typeface="DM Sans"/>
                <a:cs typeface="DM Sans"/>
                <a:sym typeface="DM Sans"/>
              </a:rPr>
              <a:t> return mid</a:t>
            </a:r>
          </a:p>
          <a:p>
            <a:pPr algn="ctr">
              <a:lnSpc>
                <a:spcPts val="2373"/>
              </a:lnSpc>
            </a:pPr>
            <a:r>
              <a:rPr lang="en-US" sz="1719" spc="168">
                <a:solidFill>
                  <a:srgbClr val="FFFBFB"/>
                </a:solidFill>
                <a:latin typeface="DM Sans"/>
                <a:ea typeface="DM Sans"/>
                <a:cs typeface="DM Sans"/>
                <a:sym typeface="DM Sans"/>
              </a:rPr>
              <a:t> else if arr[mid] is less than target </a:t>
            </a:r>
          </a:p>
          <a:p>
            <a:pPr algn="ctr">
              <a:lnSpc>
                <a:spcPts val="2373"/>
              </a:lnSpc>
            </a:pPr>
            <a:r>
              <a:rPr lang="en-US" sz="1719" spc="168">
                <a:solidFill>
                  <a:srgbClr val="FFFBFB"/>
                </a:solidFill>
                <a:latin typeface="DM Sans"/>
                <a:ea typeface="DM Sans"/>
                <a:cs typeface="DM Sans"/>
                <a:sym typeface="DM Sans"/>
              </a:rPr>
              <a:t>based on sorting criteria</a:t>
            </a:r>
          </a:p>
          <a:p>
            <a:pPr algn="ctr">
              <a:lnSpc>
                <a:spcPts val="2373"/>
              </a:lnSpc>
            </a:pPr>
            <a:r>
              <a:rPr lang="en-US" sz="1719" spc="168">
                <a:solidFill>
                  <a:srgbClr val="FFFBFB"/>
                </a:solidFill>
                <a:latin typeface="DM Sans"/>
                <a:ea typeface="DM Sans"/>
                <a:cs typeface="DM Sans"/>
                <a:sym typeface="DM Sans"/>
              </a:rPr>
              <a:t> left = mid + 1</a:t>
            </a:r>
          </a:p>
          <a:p>
            <a:pPr algn="ctr">
              <a:lnSpc>
                <a:spcPts val="2373"/>
              </a:lnSpc>
            </a:pPr>
            <a:r>
              <a:rPr lang="en-US" sz="1719" spc="168">
                <a:solidFill>
                  <a:srgbClr val="FFFBFB"/>
                </a:solidFill>
                <a:latin typeface="DM Sans"/>
                <a:ea typeface="DM Sans"/>
                <a:cs typeface="DM Sans"/>
                <a:sym typeface="DM Sans"/>
              </a:rPr>
              <a:t> else</a:t>
            </a:r>
          </a:p>
          <a:p>
            <a:pPr algn="ctr">
              <a:lnSpc>
                <a:spcPts val="2373"/>
              </a:lnSpc>
            </a:pPr>
            <a:r>
              <a:rPr lang="en-US" sz="1719" spc="168">
                <a:solidFill>
                  <a:srgbClr val="FFFBFB"/>
                </a:solidFill>
                <a:latin typeface="DM Sans"/>
                <a:ea typeface="DM Sans"/>
                <a:cs typeface="DM Sans"/>
                <a:sym typeface="DM Sans"/>
              </a:rPr>
              <a:t> right = mid - 1</a:t>
            </a:r>
          </a:p>
          <a:p>
            <a:pPr algn="ctr">
              <a:lnSpc>
                <a:spcPts val="2373"/>
              </a:lnSpc>
            </a:pPr>
            <a:r>
              <a:rPr lang="en-US" sz="1719" spc="168">
                <a:solidFill>
                  <a:srgbClr val="FFFBFB"/>
                </a:solidFill>
                <a:latin typeface="DM Sans"/>
                <a:ea typeface="DM Sans"/>
                <a:cs typeface="DM Sans"/>
                <a:sym typeface="DM Sans"/>
              </a:rPr>
              <a:t> return -1</a:t>
            </a:r>
          </a:p>
        </p:txBody>
      </p:sp>
      <p:sp>
        <p:nvSpPr>
          <p:cNvPr name="TextBox 15" id="15"/>
          <p:cNvSpPr txBox="true"/>
          <p:nvPr/>
        </p:nvSpPr>
        <p:spPr>
          <a:xfrm rot="0">
            <a:off x="2369239" y="2155848"/>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LINEAR SEARCH</a:t>
            </a:r>
          </a:p>
        </p:txBody>
      </p:sp>
      <p:sp>
        <p:nvSpPr>
          <p:cNvPr name="TextBox 16" id="16"/>
          <p:cNvSpPr txBox="true"/>
          <p:nvPr/>
        </p:nvSpPr>
        <p:spPr>
          <a:xfrm rot="0">
            <a:off x="12174856" y="2154468"/>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BINARY SEARCH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419736" y="3510391"/>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Linear Search</a:t>
              </a:r>
            </a:p>
          </p:txBody>
        </p:sp>
      </p:grpSp>
      <p:sp>
        <p:nvSpPr>
          <p:cNvPr name="TextBox 11" id="11"/>
          <p:cNvSpPr txBox="true"/>
          <p:nvPr/>
        </p:nvSpPr>
        <p:spPr>
          <a:xfrm rot="0">
            <a:off x="3256122" y="255253"/>
            <a:ext cx="10906040" cy="2277297"/>
          </a:xfrm>
          <a:prstGeom prst="rect">
            <a:avLst/>
          </a:prstGeom>
        </p:spPr>
        <p:txBody>
          <a:bodyPr anchor="t" rtlCol="false" tIns="0" lIns="0" bIns="0" rIns="0">
            <a:spAutoFit/>
          </a:bodyPr>
          <a:lstStyle/>
          <a:p>
            <a:pPr algn="ctr">
              <a:lnSpc>
                <a:spcPts val="9150"/>
              </a:lnSpc>
            </a:pPr>
            <a:r>
              <a:rPr lang="en-US" b="true" sz="6630" spc="649">
                <a:solidFill>
                  <a:srgbClr val="FFFFFF"/>
                </a:solidFill>
                <a:latin typeface="Oswald Bold"/>
                <a:ea typeface="Oswald Bold"/>
                <a:cs typeface="Oswald Bold"/>
                <a:sym typeface="Oswald Bold"/>
              </a:rPr>
              <a:t>COMPARISION OF SORTING ALGORITHM</a:t>
            </a:r>
          </a:p>
        </p:txBody>
      </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7143131" y="3611972"/>
            <a:ext cx="8900334" cy="2576368"/>
          </a:xfrm>
          <a:prstGeom prst="rect">
            <a:avLst/>
          </a:prstGeom>
        </p:spPr>
        <p:txBody>
          <a:bodyPr anchor="t" rtlCol="false" tIns="0" lIns="0" bIns="0" rIns="0">
            <a:spAutoFit/>
          </a:bodyPr>
          <a:lstStyle/>
          <a:p>
            <a:pPr algn="l" marL="406179" indent="-203090" lvl="1">
              <a:lnSpc>
                <a:spcPts val="2596"/>
              </a:lnSpc>
              <a:buFont typeface="Arial"/>
              <a:buChar char="•"/>
            </a:pPr>
            <a:r>
              <a:rPr lang="en-US" sz="1881" spc="184">
                <a:solidFill>
                  <a:srgbClr val="231F20"/>
                </a:solidFill>
                <a:latin typeface="DM Sans"/>
                <a:ea typeface="DM Sans"/>
                <a:cs typeface="DM Sans"/>
                <a:sym typeface="DM Sans"/>
              </a:rPr>
              <a:t>Approach: Sequentially checks each </a:t>
            </a:r>
            <a:r>
              <a:rPr lang="en-US" sz="1881" spc="184">
                <a:solidFill>
                  <a:srgbClr val="231F20"/>
                </a:solidFill>
                <a:latin typeface="DM Sans"/>
                <a:ea typeface="DM Sans"/>
                <a:cs typeface="DM Sans"/>
                <a:sym typeface="DM Sans"/>
              </a:rPr>
              <a:t>element in the list until the target is found</a:t>
            </a:r>
          </a:p>
          <a:p>
            <a:pPr algn="l" marL="406179" indent="-203090" lvl="1">
              <a:lnSpc>
                <a:spcPts val="2596"/>
              </a:lnSpc>
              <a:buFont typeface="Arial"/>
              <a:buChar char="•"/>
            </a:pPr>
            <a:r>
              <a:rPr lang="en-US" sz="1881" spc="184">
                <a:solidFill>
                  <a:srgbClr val="231F20"/>
                </a:solidFill>
                <a:latin typeface="DM Sans"/>
                <a:ea typeface="DM Sans"/>
                <a:cs typeface="DM Sans"/>
                <a:sym typeface="DM Sans"/>
              </a:rPr>
              <a:t>Time Complexity:</a:t>
            </a:r>
          </a:p>
          <a:p>
            <a:pPr algn="l" marL="406179" indent="-203090" lvl="1">
              <a:lnSpc>
                <a:spcPts val="2596"/>
              </a:lnSpc>
              <a:buFont typeface="Arial"/>
              <a:buChar char="•"/>
            </a:pPr>
            <a:r>
              <a:rPr lang="en-US" sz="1881" spc="184">
                <a:solidFill>
                  <a:srgbClr val="231F20"/>
                </a:solidFill>
                <a:latin typeface="DM Sans"/>
                <a:ea typeface="DM Sans"/>
                <a:cs typeface="DM Sans"/>
                <a:sym typeface="DM Sans"/>
              </a:rPr>
              <a:t>Best Case: O(1)O(1) — Target is the first element.</a:t>
            </a:r>
          </a:p>
          <a:p>
            <a:pPr algn="l" marL="406179" indent="-203090" lvl="1">
              <a:lnSpc>
                <a:spcPts val="2596"/>
              </a:lnSpc>
              <a:buFont typeface="Arial"/>
              <a:buChar char="•"/>
            </a:pPr>
            <a:r>
              <a:rPr lang="en-US" sz="1881" spc="184">
                <a:solidFill>
                  <a:srgbClr val="231F20"/>
                </a:solidFill>
                <a:latin typeface="DM Sans"/>
                <a:ea typeface="DM Sans"/>
                <a:cs typeface="DM Sans"/>
                <a:sym typeface="DM Sans"/>
              </a:rPr>
              <a:t>Average/Worst Case: O(n)O(n) — Target is in the middle or not present.</a:t>
            </a:r>
          </a:p>
          <a:p>
            <a:pPr algn="l" marL="406179" indent="-203090" lvl="1">
              <a:lnSpc>
                <a:spcPts val="2596"/>
              </a:lnSpc>
              <a:buFont typeface="Arial"/>
              <a:buChar char="•"/>
            </a:pPr>
            <a:r>
              <a:rPr lang="en-US" sz="1881" spc="184">
                <a:solidFill>
                  <a:srgbClr val="231F20"/>
                </a:solidFill>
                <a:latin typeface="DM Sans"/>
                <a:ea typeface="DM Sans"/>
                <a:cs typeface="DM Sans"/>
                <a:sym typeface="DM Sans"/>
              </a:rPr>
              <a:t>Requirements: Works on both sorted and unsorted lists.</a:t>
            </a:r>
          </a:p>
          <a:p>
            <a:pPr algn="l" marL="406179" indent="-203090" lvl="1">
              <a:lnSpc>
                <a:spcPts val="2596"/>
              </a:lnSpc>
              <a:buFont typeface="Arial"/>
              <a:buChar char="•"/>
            </a:pPr>
            <a:r>
              <a:rPr lang="en-US" sz="1881" spc="184">
                <a:solidFill>
                  <a:srgbClr val="231F20"/>
                </a:solidFill>
                <a:latin typeface="DM Sans"/>
                <a:ea typeface="DM Sans"/>
                <a:cs typeface="DM Sans"/>
                <a:sym typeface="DM Sans"/>
              </a:rPr>
              <a:t>Use Case: Good for small or unsorted datasets.</a:t>
            </a:r>
          </a:p>
        </p:txBody>
      </p:sp>
      <p:grpSp>
        <p:nvGrpSpPr>
          <p:cNvPr name="Group 16" id="16"/>
          <p:cNvGrpSpPr/>
          <p:nvPr/>
        </p:nvGrpSpPr>
        <p:grpSpPr>
          <a:xfrm rot="0">
            <a:off x="11214152" y="6572062"/>
            <a:ext cx="4473739" cy="636748"/>
            <a:chOff x="0" y="0"/>
            <a:chExt cx="1178269" cy="167703"/>
          </a:xfrm>
        </p:grpSpPr>
        <p:sp>
          <p:nvSpPr>
            <p:cNvPr name="Freeform 17" id="17"/>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8" id="18"/>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Binary Search</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28575"/>
              <a:ext cx="1744696" cy="570865"/>
            </a:xfrm>
            <a:prstGeom prst="rect">
              <a:avLst/>
            </a:prstGeom>
          </p:spPr>
          <p:txBody>
            <a:bodyPr anchor="ctr" rtlCol="false" tIns="50800" lIns="50800" bIns="50800" rIns="50800"/>
            <a:lstStyle/>
            <a:p>
              <a:pPr algn="ctr" marL="431801" indent="-215900" lvl="1">
                <a:lnSpc>
                  <a:spcPts val="2600"/>
                </a:lnSpc>
                <a:buFont typeface="Arial"/>
                <a:buChar char="•"/>
              </a:pPr>
              <a:r>
                <a:rPr lang="en-US" sz="2000">
                  <a:solidFill>
                    <a:srgbClr val="000000"/>
                  </a:solidFill>
                  <a:latin typeface="DM Sans"/>
                  <a:ea typeface="DM Sans"/>
                  <a:cs typeface="DM Sans"/>
                  <a:sym typeface="DM Sans"/>
                </a:rPr>
                <a:t>Approach: Repeatedly divides a sorted </a:t>
              </a:r>
              <a:r>
                <a:rPr lang="en-US" sz="2000">
                  <a:solidFill>
                    <a:srgbClr val="000000"/>
                  </a:solidFill>
                  <a:latin typeface="DM Sans"/>
                  <a:ea typeface="DM Sans"/>
                  <a:cs typeface="DM Sans"/>
                  <a:sym typeface="DM Sans"/>
                </a:rPr>
                <a:t>list in half, checking if the target is in the left or right half.</a:t>
              </a:r>
            </a:p>
            <a:p>
              <a:pPr algn="l" marL="431801" indent="-215900" lvl="1">
                <a:lnSpc>
                  <a:spcPts val="2600"/>
                </a:lnSpc>
                <a:buFont typeface="Arial"/>
                <a:buChar char="•"/>
              </a:pPr>
              <a:r>
                <a:rPr lang="en-US" sz="2000">
                  <a:solidFill>
                    <a:srgbClr val="000000"/>
                  </a:solidFill>
                  <a:latin typeface="DM Sans"/>
                  <a:ea typeface="DM Sans"/>
                  <a:cs typeface="DM Sans"/>
                  <a:sym typeface="DM Sans"/>
                </a:rPr>
                <a:t>Time Complexity:</a:t>
              </a:r>
            </a:p>
            <a:p>
              <a:pPr algn="l" marL="431801" indent="-215900" lvl="1">
                <a:lnSpc>
                  <a:spcPts val="2600"/>
                </a:lnSpc>
                <a:buFont typeface="Arial"/>
                <a:buChar char="•"/>
              </a:pPr>
              <a:r>
                <a:rPr lang="en-US" sz="2000">
                  <a:solidFill>
                    <a:srgbClr val="000000"/>
                  </a:solidFill>
                  <a:latin typeface="DM Sans"/>
                  <a:ea typeface="DM Sans"/>
                  <a:cs typeface="DM Sans"/>
                  <a:sym typeface="DM Sans"/>
                </a:rPr>
                <a:t>Best Case: O(1)O(1) — Target is the middle element.</a:t>
              </a:r>
            </a:p>
            <a:p>
              <a:pPr algn="l" marL="431801" indent="-215900" lvl="1">
                <a:lnSpc>
                  <a:spcPts val="2600"/>
                </a:lnSpc>
                <a:buFont typeface="Arial"/>
                <a:buChar char="•"/>
              </a:pPr>
              <a:r>
                <a:rPr lang="en-US" sz="2000">
                  <a:solidFill>
                    <a:srgbClr val="000000"/>
                  </a:solidFill>
                  <a:latin typeface="DM Sans"/>
                  <a:ea typeface="DM Sans"/>
                  <a:cs typeface="DM Sans"/>
                  <a:sym typeface="DM Sans"/>
                </a:rPr>
                <a:t>Average/Worst Case: O(logn)O(logn) —Reduces search space by halfeach time.</a:t>
              </a:r>
            </a:p>
            <a:p>
              <a:pPr algn="l" marL="431801" indent="-215900" lvl="1">
                <a:lnSpc>
                  <a:spcPts val="2600"/>
                </a:lnSpc>
                <a:buFont typeface="Arial"/>
                <a:buChar char="•"/>
              </a:pPr>
              <a:r>
                <a:rPr lang="en-US" sz="2000">
                  <a:solidFill>
                    <a:srgbClr val="000000"/>
                  </a:solidFill>
                  <a:latin typeface="DM Sans"/>
                  <a:ea typeface="DM Sans"/>
                  <a:cs typeface="DM Sans"/>
                  <a:sym typeface="DM Sans"/>
                </a:rPr>
                <a:t>Requirements: Requires a sorted list.</a:t>
              </a:r>
            </a:p>
            <a:p>
              <a:pPr algn="l" marL="431801" indent="-215900" lvl="1">
                <a:lnSpc>
                  <a:spcPts val="2600"/>
                </a:lnSpc>
                <a:buFont typeface="Arial"/>
                <a:buChar char="•"/>
              </a:pPr>
              <a:r>
                <a:rPr lang="en-US" sz="2000">
                  <a:solidFill>
                    <a:srgbClr val="000000"/>
                  </a:solidFill>
                  <a:latin typeface="DM Sans"/>
                  <a:ea typeface="DM Sans"/>
                  <a:cs typeface="DM Sans"/>
                  <a:sym typeface="DM Sans"/>
                </a:rPr>
                <a:t>Use Case: Efficient for large, sorted datasets.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78669" y="2214562"/>
            <a:ext cx="16730662" cy="6120130"/>
          </a:xfrm>
          <a:prstGeom prst="rect">
            <a:avLst/>
          </a:prstGeom>
        </p:spPr>
        <p:txBody>
          <a:bodyPr anchor="t" rtlCol="false" tIns="0" lIns="0" bIns="0" rIns="0">
            <a:spAutoFit/>
          </a:bodyPr>
          <a:lstStyle/>
          <a:p>
            <a:pPr algn="ctr">
              <a:lnSpc>
                <a:spcPts val="4419"/>
              </a:lnSpc>
            </a:pPr>
            <a:r>
              <a:rPr lang="en-US" sz="3399">
                <a:solidFill>
                  <a:srgbClr val="FF5757"/>
                </a:solidFill>
                <a:latin typeface="Open Sauce"/>
                <a:ea typeface="Open Sauce"/>
                <a:cs typeface="Open Sauce"/>
                <a:sym typeface="Open Sauce"/>
              </a:rPr>
              <a:t>Linear Search</a:t>
            </a:r>
          </a:p>
          <a:p>
            <a:pPr algn="l">
              <a:lnSpc>
                <a:spcPts val="4419"/>
              </a:lnSpc>
            </a:pPr>
            <a:r>
              <a:rPr lang="en-US" sz="3399">
                <a:solidFill>
                  <a:srgbClr val="000000"/>
                </a:solidFill>
                <a:latin typeface="Open Sauce"/>
                <a:ea typeface="Open Sauce"/>
                <a:cs typeface="Open Sauce"/>
                <a:sym typeface="Open Sauce"/>
              </a:rPr>
              <a:t>Best Case: O(1) — Target found at the start.</a:t>
            </a:r>
          </a:p>
          <a:p>
            <a:pPr algn="l">
              <a:lnSpc>
                <a:spcPts val="4419"/>
              </a:lnSpc>
            </a:pPr>
            <a:r>
              <a:rPr lang="en-US" sz="3399">
                <a:solidFill>
                  <a:srgbClr val="000000"/>
                </a:solidFill>
                <a:latin typeface="Open Sauce"/>
                <a:ea typeface="Open Sauce"/>
                <a:cs typeface="Open Sauce"/>
                <a:sym typeface="Open Sauce"/>
              </a:rPr>
              <a:t>Average Case: O(n)— Searches about halfway through.</a:t>
            </a:r>
          </a:p>
          <a:p>
            <a:pPr algn="l">
              <a:lnSpc>
                <a:spcPts val="4419"/>
              </a:lnSpc>
            </a:pPr>
            <a:r>
              <a:rPr lang="en-US" sz="3399">
                <a:solidFill>
                  <a:srgbClr val="000000"/>
                </a:solidFill>
                <a:latin typeface="Open Sauce"/>
                <a:ea typeface="Open Sauce"/>
                <a:cs typeface="Open Sauce"/>
                <a:sym typeface="Open Sauce"/>
              </a:rPr>
              <a:t>Worst Case: O(n) — Searches entire list if target is at the end or absent</a:t>
            </a:r>
          </a:p>
          <a:p>
            <a:pPr algn="l">
              <a:lnSpc>
                <a:spcPts val="4419"/>
              </a:lnSpc>
            </a:pPr>
          </a:p>
          <a:p>
            <a:pPr algn="ctr">
              <a:lnSpc>
                <a:spcPts val="4419"/>
              </a:lnSpc>
            </a:pPr>
            <a:r>
              <a:rPr lang="en-US" sz="3399">
                <a:solidFill>
                  <a:srgbClr val="FF5757"/>
                </a:solidFill>
                <a:latin typeface="Open Sauce"/>
                <a:ea typeface="Open Sauce"/>
                <a:cs typeface="Open Sauce"/>
                <a:sym typeface="Open Sauce"/>
              </a:rPr>
              <a:t>Binary Search</a:t>
            </a:r>
          </a:p>
          <a:p>
            <a:pPr algn="l">
              <a:lnSpc>
                <a:spcPts val="4419"/>
              </a:lnSpc>
            </a:pPr>
            <a:r>
              <a:rPr lang="en-US" sz="3399">
                <a:solidFill>
                  <a:srgbClr val="000000"/>
                </a:solidFill>
                <a:latin typeface="Open Sauce"/>
                <a:ea typeface="Open Sauce"/>
                <a:cs typeface="Open Sauce"/>
                <a:sym typeface="Open Sauce"/>
              </a:rPr>
              <a:t>Best Case: O(1)— Target is the middle element on the first try.</a:t>
            </a:r>
          </a:p>
          <a:p>
            <a:pPr algn="l">
              <a:lnSpc>
                <a:spcPts val="4419"/>
              </a:lnSpc>
            </a:pPr>
            <a:r>
              <a:rPr lang="en-US" sz="3399">
                <a:solidFill>
                  <a:srgbClr val="000000"/>
                </a:solidFill>
                <a:latin typeface="Open Sauce"/>
                <a:ea typeface="Open Sauce"/>
                <a:cs typeface="Open Sauce"/>
                <a:sym typeface="Open Sauce"/>
              </a:rPr>
              <a:t>Average Case: O(logn)— Continuously halves the list until found.</a:t>
            </a:r>
          </a:p>
          <a:p>
            <a:pPr algn="l">
              <a:lnSpc>
                <a:spcPts val="4419"/>
              </a:lnSpc>
            </a:pPr>
            <a:r>
              <a:rPr lang="en-US" sz="3399">
                <a:solidFill>
                  <a:srgbClr val="000000"/>
                </a:solidFill>
                <a:latin typeface="Open Sauce"/>
                <a:ea typeface="Open Sauce"/>
                <a:cs typeface="Open Sauce"/>
                <a:sym typeface="Open Sauce"/>
              </a:rPr>
              <a:t>Worst Case: O(logn) — Full list division until target is found or confirmed absent.</a:t>
            </a:r>
          </a:p>
          <a:p>
            <a:pPr algn="l">
              <a:lnSpc>
                <a:spcPts val="4419"/>
              </a:lnSpc>
            </a:pPr>
          </a:p>
          <a:p>
            <a:pPr algn="ctr">
              <a:lnSpc>
                <a:spcPts val="2340"/>
              </a:lnSpc>
            </a:pPr>
            <a:r>
              <a:rPr lang="en-US" sz="1800">
                <a:solidFill>
                  <a:srgbClr val="000000"/>
                </a:solidFill>
                <a:latin typeface="Open Sauce"/>
                <a:ea typeface="Open Sauce"/>
                <a:cs typeface="Open Sauce"/>
                <a:sym typeface="Open Sauce"/>
              </a:rPr>
              <a:t>Binary search is better for large, sorted datasets because it has O(logn) time complexity. By halving the search </a:t>
            </a:r>
          </a:p>
          <a:p>
            <a:pPr algn="ctr">
              <a:lnSpc>
                <a:spcPts val="2340"/>
              </a:lnSpc>
              <a:spcBef>
                <a:spcPct val="0"/>
              </a:spcBef>
            </a:pPr>
            <a:r>
              <a:rPr lang="en-US" sz="1800">
                <a:solidFill>
                  <a:srgbClr val="000000"/>
                </a:solidFill>
                <a:latin typeface="Open Sauce"/>
                <a:ea typeface="Open Sauce"/>
                <a:cs typeface="Open Sauce"/>
                <a:sym typeface="Open Sauce"/>
              </a:rPr>
              <a:t>space each step, it finds the target much faster than linear search, which is O(n).</a:t>
            </a:r>
          </a:p>
        </p:txBody>
      </p:sp>
      <p:sp>
        <p:nvSpPr>
          <p:cNvPr name="TextBox 3" id="3"/>
          <p:cNvSpPr txBox="true"/>
          <p:nvPr/>
        </p:nvSpPr>
        <p:spPr>
          <a:xfrm rot="0">
            <a:off x="2781821" y="209322"/>
            <a:ext cx="12724358" cy="662306"/>
          </a:xfrm>
          <a:prstGeom prst="rect">
            <a:avLst/>
          </a:prstGeom>
        </p:spPr>
        <p:txBody>
          <a:bodyPr anchor="t" rtlCol="false" tIns="0" lIns="0" bIns="0" rIns="0">
            <a:spAutoFit/>
          </a:bodyPr>
          <a:lstStyle/>
          <a:p>
            <a:pPr algn="ctr">
              <a:lnSpc>
                <a:spcPts val="5329"/>
              </a:lnSpc>
              <a:spcBef>
                <a:spcPct val="0"/>
              </a:spcBef>
            </a:pPr>
            <a:r>
              <a:rPr lang="en-US" sz="4099">
                <a:solidFill>
                  <a:srgbClr val="000000"/>
                </a:solidFill>
                <a:latin typeface="Shrikhand"/>
                <a:ea typeface="Shrikhand"/>
                <a:cs typeface="Shrikhand"/>
                <a:sym typeface="Shrikhand"/>
              </a:rPr>
              <a:t>School: Time Complexity Of Sorting Algorithm</a:t>
            </a:r>
          </a:p>
        </p:txBody>
      </p:sp>
      <p:sp>
        <p:nvSpPr>
          <p:cNvPr name="Freeform 4" id="4"/>
          <p:cNvSpPr/>
          <p:nvPr/>
        </p:nvSpPr>
        <p:spPr>
          <a:xfrm flipH="false" flipV="false" rot="0">
            <a:off x="-4226269" y="-5913784"/>
            <a:ext cx="23786351" cy="24407636"/>
          </a:xfrm>
          <a:custGeom>
            <a:avLst/>
            <a:gdLst/>
            <a:ahLst/>
            <a:cxnLst/>
            <a:rect r="r" b="b" t="t" l="l"/>
            <a:pathLst>
              <a:path h="24407636" w="23786351">
                <a:moveTo>
                  <a:pt x="0" y="0"/>
                </a:moveTo>
                <a:lnTo>
                  <a:pt x="23786351" y="0"/>
                </a:lnTo>
                <a:lnTo>
                  <a:pt x="23786351" y="24407636"/>
                </a:lnTo>
                <a:lnTo>
                  <a:pt x="0" y="24407636"/>
                </a:lnTo>
                <a:lnTo>
                  <a:pt x="0" y="0"/>
                </a:lnTo>
                <a:close/>
              </a:path>
            </a:pathLst>
          </a:custGeom>
          <a:blipFill>
            <a:blip r:embed="rId2">
              <a:alphaModFix amt="13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7464" y="2413468"/>
            <a:ext cx="5031314" cy="2830114"/>
          </a:xfrm>
          <a:custGeom>
            <a:avLst/>
            <a:gdLst/>
            <a:ahLst/>
            <a:cxnLst/>
            <a:rect r="r" b="b" t="t" l="l"/>
            <a:pathLst>
              <a:path h="2830114" w="5031314">
                <a:moveTo>
                  <a:pt x="0" y="0"/>
                </a:moveTo>
                <a:lnTo>
                  <a:pt x="5031314" y="0"/>
                </a:lnTo>
                <a:lnTo>
                  <a:pt x="5031314" y="2830113"/>
                </a:lnTo>
                <a:lnTo>
                  <a:pt x="0" y="2830113"/>
                </a:lnTo>
                <a:lnTo>
                  <a:pt x="0" y="0"/>
                </a:lnTo>
                <a:close/>
              </a:path>
            </a:pathLst>
          </a:custGeom>
          <a:blipFill>
            <a:blip r:embed="rId2"/>
            <a:stretch>
              <a:fillRect l="0" t="0" r="0" b="0"/>
            </a:stretch>
          </a:blipFill>
        </p:spPr>
      </p:sp>
      <p:sp>
        <p:nvSpPr>
          <p:cNvPr name="Freeform 3" id="3"/>
          <p:cNvSpPr/>
          <p:nvPr/>
        </p:nvSpPr>
        <p:spPr>
          <a:xfrm flipH="false" flipV="false" rot="0">
            <a:off x="6386937" y="2413468"/>
            <a:ext cx="5031314" cy="2830114"/>
          </a:xfrm>
          <a:custGeom>
            <a:avLst/>
            <a:gdLst/>
            <a:ahLst/>
            <a:cxnLst/>
            <a:rect r="r" b="b" t="t" l="l"/>
            <a:pathLst>
              <a:path h="2830114" w="5031314">
                <a:moveTo>
                  <a:pt x="0" y="0"/>
                </a:moveTo>
                <a:lnTo>
                  <a:pt x="5031313" y="0"/>
                </a:lnTo>
                <a:lnTo>
                  <a:pt x="5031313" y="2830113"/>
                </a:lnTo>
                <a:lnTo>
                  <a:pt x="0" y="2830113"/>
                </a:lnTo>
                <a:lnTo>
                  <a:pt x="0" y="0"/>
                </a:lnTo>
                <a:close/>
              </a:path>
            </a:pathLst>
          </a:custGeom>
          <a:blipFill>
            <a:blip r:embed="rId3"/>
            <a:stretch>
              <a:fillRect l="0" t="0" r="0" b="0"/>
            </a:stretch>
          </a:blipFill>
        </p:spPr>
      </p:sp>
      <p:sp>
        <p:nvSpPr>
          <p:cNvPr name="Freeform 4" id="4"/>
          <p:cNvSpPr/>
          <p:nvPr/>
        </p:nvSpPr>
        <p:spPr>
          <a:xfrm flipH="false" flipV="false" rot="0">
            <a:off x="12516659" y="2413468"/>
            <a:ext cx="5031314" cy="2830114"/>
          </a:xfrm>
          <a:custGeom>
            <a:avLst/>
            <a:gdLst/>
            <a:ahLst/>
            <a:cxnLst/>
            <a:rect r="r" b="b" t="t" l="l"/>
            <a:pathLst>
              <a:path h="2830114" w="5031314">
                <a:moveTo>
                  <a:pt x="0" y="0"/>
                </a:moveTo>
                <a:lnTo>
                  <a:pt x="5031314" y="0"/>
                </a:lnTo>
                <a:lnTo>
                  <a:pt x="5031314" y="2830113"/>
                </a:lnTo>
                <a:lnTo>
                  <a:pt x="0" y="2830113"/>
                </a:lnTo>
                <a:lnTo>
                  <a:pt x="0" y="0"/>
                </a:lnTo>
                <a:close/>
              </a:path>
            </a:pathLst>
          </a:custGeom>
          <a:blipFill>
            <a:blip r:embed="rId4"/>
            <a:stretch>
              <a:fillRect l="0" t="0" r="0" b="0"/>
            </a:stretch>
          </a:blipFill>
        </p:spPr>
      </p:sp>
      <p:sp>
        <p:nvSpPr>
          <p:cNvPr name="Freeform 5" id="5"/>
          <p:cNvSpPr/>
          <p:nvPr/>
        </p:nvSpPr>
        <p:spPr>
          <a:xfrm flipH="false" flipV="false" rot="0">
            <a:off x="447464" y="6428186"/>
            <a:ext cx="5031314" cy="2830114"/>
          </a:xfrm>
          <a:custGeom>
            <a:avLst/>
            <a:gdLst/>
            <a:ahLst/>
            <a:cxnLst/>
            <a:rect r="r" b="b" t="t" l="l"/>
            <a:pathLst>
              <a:path h="2830114" w="5031314">
                <a:moveTo>
                  <a:pt x="0" y="0"/>
                </a:moveTo>
                <a:lnTo>
                  <a:pt x="5031314" y="0"/>
                </a:lnTo>
                <a:lnTo>
                  <a:pt x="5031314" y="2830114"/>
                </a:lnTo>
                <a:lnTo>
                  <a:pt x="0" y="2830114"/>
                </a:lnTo>
                <a:lnTo>
                  <a:pt x="0" y="0"/>
                </a:lnTo>
                <a:close/>
              </a:path>
            </a:pathLst>
          </a:custGeom>
          <a:blipFill>
            <a:blip r:embed="rId5"/>
            <a:stretch>
              <a:fillRect l="0" t="0" r="0" b="0"/>
            </a:stretch>
          </a:blipFill>
        </p:spPr>
      </p:sp>
      <p:sp>
        <p:nvSpPr>
          <p:cNvPr name="Freeform 6" id="6"/>
          <p:cNvSpPr/>
          <p:nvPr/>
        </p:nvSpPr>
        <p:spPr>
          <a:xfrm flipH="false" flipV="false" rot="0">
            <a:off x="6536419" y="6428186"/>
            <a:ext cx="5031314" cy="2830114"/>
          </a:xfrm>
          <a:custGeom>
            <a:avLst/>
            <a:gdLst/>
            <a:ahLst/>
            <a:cxnLst/>
            <a:rect r="r" b="b" t="t" l="l"/>
            <a:pathLst>
              <a:path h="2830114" w="5031314">
                <a:moveTo>
                  <a:pt x="0" y="0"/>
                </a:moveTo>
                <a:lnTo>
                  <a:pt x="5031314" y="0"/>
                </a:lnTo>
                <a:lnTo>
                  <a:pt x="5031314" y="2830114"/>
                </a:lnTo>
                <a:lnTo>
                  <a:pt x="0" y="2830114"/>
                </a:lnTo>
                <a:lnTo>
                  <a:pt x="0" y="0"/>
                </a:lnTo>
                <a:close/>
              </a:path>
            </a:pathLst>
          </a:custGeom>
          <a:blipFill>
            <a:blip r:embed="rId6"/>
            <a:stretch>
              <a:fillRect l="0" t="0" r="0" b="0"/>
            </a:stretch>
          </a:blipFill>
        </p:spPr>
      </p:sp>
      <p:sp>
        <p:nvSpPr>
          <p:cNvPr name="Freeform 7" id="7"/>
          <p:cNvSpPr/>
          <p:nvPr/>
        </p:nvSpPr>
        <p:spPr>
          <a:xfrm flipH="false" flipV="false" rot="0">
            <a:off x="12516659" y="6428186"/>
            <a:ext cx="5031314" cy="2830114"/>
          </a:xfrm>
          <a:custGeom>
            <a:avLst/>
            <a:gdLst/>
            <a:ahLst/>
            <a:cxnLst/>
            <a:rect r="r" b="b" t="t" l="l"/>
            <a:pathLst>
              <a:path h="2830114" w="5031314">
                <a:moveTo>
                  <a:pt x="0" y="0"/>
                </a:moveTo>
                <a:lnTo>
                  <a:pt x="5031314" y="0"/>
                </a:lnTo>
                <a:lnTo>
                  <a:pt x="5031314" y="2830114"/>
                </a:lnTo>
                <a:lnTo>
                  <a:pt x="0" y="2830114"/>
                </a:lnTo>
                <a:lnTo>
                  <a:pt x="0" y="0"/>
                </a:lnTo>
                <a:close/>
              </a:path>
            </a:pathLst>
          </a:custGeom>
          <a:blipFill>
            <a:blip r:embed="rId7"/>
            <a:stretch>
              <a:fillRect l="0" t="0" r="0" b="0"/>
            </a:stretch>
          </a:blipFill>
        </p:spPr>
      </p:sp>
      <p:sp>
        <p:nvSpPr>
          <p:cNvPr name="TextBox 8" id="8"/>
          <p:cNvSpPr txBox="true"/>
          <p:nvPr/>
        </p:nvSpPr>
        <p:spPr>
          <a:xfrm rot="0">
            <a:off x="6073239" y="243340"/>
            <a:ext cx="6141522" cy="785360"/>
          </a:xfrm>
          <a:prstGeom prst="rect">
            <a:avLst/>
          </a:prstGeom>
        </p:spPr>
        <p:txBody>
          <a:bodyPr anchor="t" rtlCol="false" tIns="0" lIns="0" bIns="0" rIns="0">
            <a:spAutoFit/>
          </a:bodyPr>
          <a:lstStyle/>
          <a:p>
            <a:pPr algn="ctr">
              <a:lnSpc>
                <a:spcPts val="6398"/>
              </a:lnSpc>
              <a:spcBef>
                <a:spcPct val="0"/>
              </a:spcBef>
            </a:pPr>
            <a:r>
              <a:rPr lang="en-US" sz="4921">
                <a:solidFill>
                  <a:srgbClr val="000000"/>
                </a:solidFill>
                <a:latin typeface="Shrikhand"/>
                <a:ea typeface="Shrikhand"/>
                <a:cs typeface="Shrikhand"/>
                <a:sym typeface="Shrikhand"/>
              </a:rPr>
              <a:t>SAMPLE OUTPUTS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98228" y="-13020"/>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CONCLUSION</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77624" y="2917746"/>
            <a:ext cx="10951206" cy="6693832"/>
          </a:xfrm>
          <a:prstGeom prst="rect">
            <a:avLst/>
          </a:prstGeom>
        </p:spPr>
        <p:txBody>
          <a:bodyPr anchor="t" rtlCol="false" tIns="0" lIns="0" bIns="0" rIns="0">
            <a:spAutoFit/>
          </a:bodyPr>
          <a:lstStyle/>
          <a:p>
            <a:pPr algn="l">
              <a:lnSpc>
                <a:spcPts val="3585"/>
              </a:lnSpc>
            </a:pPr>
            <a:r>
              <a:rPr lang="en-US" sz="2598" spc="254">
                <a:solidFill>
                  <a:srgbClr val="F5FFF5"/>
                </a:solidFill>
                <a:latin typeface="DM Sans"/>
                <a:ea typeface="DM Sans"/>
                <a:cs typeface="DM Sans"/>
                <a:sym typeface="DM Sans"/>
              </a:rPr>
              <a:t>This project implements an efficient system for managing bloom level data, enabling users to store, view, update, and delete information as needed. To ensure data is well-organized and accessible, the system incorporates sorting and searching techniques. Merge Sort is employed for its consistent and reliable performance, while Quick Sort offers faster processing for initially unsorted data. For searches, Binary Search enables rapid lookups on sorted data, while Linear Search provides flexibility for unsorted datasets. Additionally, all data is stored in a file, ensuring that changes persist even after the program ends. This project highlights fundamental principles of data management, demonstrating how to select and apply algorithms based on specific requirements to build a dependable system for handling bloom level data.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61733" y="2105045"/>
            <a:ext cx="8097687"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49746" t="0" r="-49746" b="0"/>
            </a:stretch>
          </a:blipFill>
        </p:spPr>
      </p:sp>
      <p:sp>
        <p:nvSpPr>
          <p:cNvPr name="Freeform 8" id="8"/>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9" id="9"/>
          <p:cNvGrpSpPr/>
          <p:nvPr/>
        </p:nvGrpSpPr>
        <p:grpSpPr>
          <a:xfrm rot="0">
            <a:off x="1148742" y="2943328"/>
            <a:ext cx="9610044" cy="4783117"/>
            <a:chOff x="0" y="0"/>
            <a:chExt cx="3682024" cy="1832619"/>
          </a:xfrm>
        </p:grpSpPr>
        <p:sp>
          <p:nvSpPr>
            <p:cNvPr name="Freeform 10" id="10"/>
            <p:cNvSpPr/>
            <p:nvPr/>
          </p:nvSpPr>
          <p:spPr>
            <a:xfrm flipH="false" flipV="false" rot="0">
              <a:off x="0" y="0"/>
              <a:ext cx="3682024" cy="1832619"/>
            </a:xfrm>
            <a:custGeom>
              <a:avLst/>
              <a:gdLst/>
              <a:ahLst/>
              <a:cxnLst/>
              <a:rect r="r" b="b" t="t" l="l"/>
              <a:pathLst>
                <a:path h="1832619" w="3682024">
                  <a:moveTo>
                    <a:pt x="0" y="0"/>
                  </a:moveTo>
                  <a:lnTo>
                    <a:pt x="3682024" y="0"/>
                  </a:lnTo>
                  <a:lnTo>
                    <a:pt x="3682024" y="1832619"/>
                  </a:lnTo>
                  <a:lnTo>
                    <a:pt x="0" y="1832619"/>
                  </a:lnTo>
                  <a:close/>
                </a:path>
              </a:pathLst>
            </a:custGeom>
            <a:solidFill>
              <a:srgbClr val="EFEFEF"/>
            </a:solidFill>
          </p:spPr>
        </p:sp>
        <p:sp>
          <p:nvSpPr>
            <p:cNvPr name="TextBox 11" id="11"/>
            <p:cNvSpPr txBox="true"/>
            <p:nvPr/>
          </p:nvSpPr>
          <p:spPr>
            <a:xfrm>
              <a:off x="0" y="-19050"/>
              <a:ext cx="3682024" cy="1851669"/>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2142191" y="917180"/>
            <a:ext cx="8228960" cy="1482224"/>
          </a:xfrm>
          <a:prstGeom prst="rect">
            <a:avLst/>
          </a:prstGeom>
        </p:spPr>
        <p:txBody>
          <a:bodyPr anchor="t" rtlCol="false" tIns="0" lIns="0" bIns="0" rIns="0">
            <a:spAutoFit/>
          </a:bodyPr>
          <a:lstStyle/>
          <a:p>
            <a:pPr algn="l">
              <a:lnSpc>
                <a:spcPts val="12178"/>
              </a:lnSpc>
            </a:pPr>
            <a:r>
              <a:rPr lang="en-US" b="true" sz="8825" spc="864">
                <a:solidFill>
                  <a:srgbClr val="231F20"/>
                </a:solidFill>
                <a:latin typeface="Oswald Bold"/>
                <a:ea typeface="Oswald Bold"/>
                <a:cs typeface="Oswald Bold"/>
                <a:sym typeface="Oswald Bold"/>
              </a:rPr>
              <a:t>INTRODUCTION</a:t>
            </a:r>
          </a:p>
        </p:txBody>
      </p:sp>
      <p:sp>
        <p:nvSpPr>
          <p:cNvPr name="TextBox 13" id="13"/>
          <p:cNvSpPr txBox="true"/>
          <p:nvPr/>
        </p:nvSpPr>
        <p:spPr>
          <a:xfrm rot="0">
            <a:off x="2142191" y="3009098"/>
            <a:ext cx="7132181" cy="4624786"/>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This project manages student data for SRM-AP's Outcome-Based Education (OBE) framework. It provides an intuitive interface to store, view, update, and delete records, including student ID, name, grade, and description. Efficient sorting (Merge Sort) and searching (Binary Search) algorithms ensure smooth data organization and retrieval. The system aligns with OBE principles, offering reliable tools for managing and accessing student information while supporting SRM-AP's educational goals.</a:t>
            </a:r>
          </a:p>
        </p:txBody>
      </p:sp>
      <p:sp>
        <p:nvSpPr>
          <p:cNvPr name="Freeform 14" id="14"/>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852436" y="0"/>
            <a:ext cx="9435564" cy="10287000"/>
          </a:xfrm>
          <a:custGeom>
            <a:avLst/>
            <a:gdLst/>
            <a:ahLst/>
            <a:cxnLst/>
            <a:rect r="r" b="b" t="t" l="l"/>
            <a:pathLst>
              <a:path h="10287000" w="9435564">
                <a:moveTo>
                  <a:pt x="0" y="0"/>
                </a:moveTo>
                <a:lnTo>
                  <a:pt x="9435564" y="0"/>
                </a:lnTo>
                <a:lnTo>
                  <a:pt x="9435564" y="10287000"/>
                </a:lnTo>
                <a:lnTo>
                  <a:pt x="0" y="10287000"/>
                </a:lnTo>
                <a:lnTo>
                  <a:pt x="0" y="0"/>
                </a:lnTo>
                <a:close/>
              </a:path>
            </a:pathLst>
          </a:custGeom>
          <a:blipFill>
            <a:blip r:embed="rId5"/>
            <a:stretch>
              <a:fillRect l="0" t="-68" r="-984" b="-68"/>
            </a:stretch>
          </a:blipFill>
        </p:spPr>
      </p:sp>
      <p:sp>
        <p:nvSpPr>
          <p:cNvPr name="Freeform 6" id="6"/>
          <p:cNvSpPr/>
          <p:nvPr/>
        </p:nvSpPr>
        <p:spPr>
          <a:xfrm flipH="false" flipV="false" rot="0">
            <a:off x="1852606" y="4431440"/>
            <a:ext cx="5940000" cy="4114800"/>
          </a:xfrm>
          <a:custGeom>
            <a:avLst/>
            <a:gdLst/>
            <a:ahLst/>
            <a:cxnLst/>
            <a:rect r="r" b="b" t="t" l="l"/>
            <a:pathLst>
              <a:path h="4114800" w="5940000">
                <a:moveTo>
                  <a:pt x="0" y="0"/>
                </a:moveTo>
                <a:lnTo>
                  <a:pt x="5940000" y="0"/>
                </a:lnTo>
                <a:lnTo>
                  <a:pt x="5940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246786" y="642620"/>
            <a:ext cx="6400378" cy="2653775"/>
          </a:xfrm>
          <a:prstGeom prst="rect">
            <a:avLst/>
          </a:prstGeom>
        </p:spPr>
        <p:txBody>
          <a:bodyPr anchor="t" rtlCol="false" tIns="0" lIns="0" bIns="0" rIns="0">
            <a:spAutoFit/>
          </a:bodyPr>
          <a:lstStyle/>
          <a:p>
            <a:pPr algn="ctr">
              <a:lnSpc>
                <a:spcPts val="5253"/>
              </a:lnSpc>
              <a:spcBef>
                <a:spcPct val="0"/>
              </a:spcBef>
            </a:pPr>
            <a:r>
              <a:rPr lang="en-US" sz="4041">
                <a:solidFill>
                  <a:srgbClr val="000000"/>
                </a:solidFill>
                <a:latin typeface="Shrikhand"/>
                <a:ea typeface="Shrikhand"/>
                <a:cs typeface="Shrikhand"/>
                <a:sym typeface="Shrikhand"/>
              </a:rPr>
              <a:t>CLASS DIAGRAM FOR UNIVERSITY MANAGEMENT SYSTEM</a:t>
            </a:r>
          </a:p>
        </p:txBody>
      </p:sp>
      <p:sp>
        <p:nvSpPr>
          <p:cNvPr name="Freeform 8" id="8"/>
          <p:cNvSpPr/>
          <p:nvPr/>
        </p:nvSpPr>
        <p:spPr>
          <a:xfrm flipH="false" flipV="false" rot="0">
            <a:off x="-4575660" y="-5227079"/>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3">
              <a:alphaModFix amt="65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413974" y="-10468377"/>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91324" y="323802"/>
            <a:ext cx="13533823" cy="973876"/>
          </a:xfrm>
          <a:prstGeom prst="rect">
            <a:avLst/>
          </a:prstGeom>
        </p:spPr>
        <p:txBody>
          <a:bodyPr anchor="t" rtlCol="false" tIns="0" lIns="0" bIns="0" rIns="0">
            <a:spAutoFit/>
          </a:bodyPr>
          <a:lstStyle/>
          <a:p>
            <a:pPr algn="l">
              <a:lnSpc>
                <a:spcPts val="7909"/>
              </a:lnSpc>
            </a:pPr>
            <a:r>
              <a:rPr lang="en-US" sz="5731" spc="561">
                <a:solidFill>
                  <a:srgbClr val="FFFFFF"/>
                </a:solidFill>
                <a:latin typeface="Shrikhand"/>
                <a:ea typeface="Shrikhand"/>
                <a:cs typeface="Shrikhand"/>
                <a:sym typeface="Shrikhand"/>
              </a:rPr>
              <a:t>MODULE DESCRIPTION</a:t>
            </a:r>
          </a:p>
        </p:txBody>
      </p:sp>
      <p:sp>
        <p:nvSpPr>
          <p:cNvPr name="Freeform 4" id="4"/>
          <p:cNvSpPr/>
          <p:nvPr/>
        </p:nvSpPr>
        <p:spPr>
          <a:xfrm flipH="false" flipV="false" rot="0">
            <a:off x="14683920" y="-3082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448317" y="2578014"/>
            <a:ext cx="11956813" cy="6630967"/>
          </a:xfrm>
          <a:prstGeom prst="rect">
            <a:avLst/>
          </a:prstGeom>
        </p:spPr>
        <p:txBody>
          <a:bodyPr anchor="t" rtlCol="false" tIns="0" lIns="0" bIns="0" rIns="0">
            <a:spAutoFit/>
          </a:bodyPr>
          <a:lstStyle/>
          <a:p>
            <a:pPr algn="l">
              <a:lnSpc>
                <a:spcPts val="2205"/>
              </a:lnSpc>
            </a:pPr>
            <a:r>
              <a:rPr lang="en-US" sz="1598" spc="156">
                <a:solidFill>
                  <a:srgbClr val="F5FFF5"/>
                </a:solidFill>
                <a:latin typeface="DM Sans"/>
                <a:ea typeface="DM Sans"/>
                <a:cs typeface="DM Sans"/>
                <a:sym typeface="DM Sans"/>
              </a:rPr>
              <a:t>This C program module manages "schools," which are university data entries containing details like univ_id, sch_code, sch_name, sch_location, and sch_email. Data is stored in a text file (schools.txt) to ensure persistence across sessions. At startup, the program loads existing records into memory, enabling users to manage them through a command-line interface. Any additions, deletions, or updates are immediately saved back to the file, ensuring reliable data storage.</a:t>
            </a:r>
          </a:p>
          <a:p>
            <a:pPr algn="l">
              <a:lnSpc>
                <a:spcPts val="2205"/>
              </a:lnSpc>
            </a:pPr>
          </a:p>
          <a:p>
            <a:pPr algn="l">
              <a:lnSpc>
                <a:spcPts val="2205"/>
              </a:lnSpc>
            </a:pPr>
            <a:r>
              <a:rPr lang="en-US" sz="1598" spc="156">
                <a:solidFill>
                  <a:srgbClr val="F5FFF5"/>
                </a:solidFill>
                <a:latin typeface="DM Sans"/>
                <a:ea typeface="DM Sans"/>
                <a:cs typeface="DM Sans"/>
                <a:sym typeface="DM Sans"/>
              </a:rPr>
              <a:t>The module supports full CRUD operations:</a:t>
            </a:r>
          </a:p>
          <a:p>
            <a:pPr algn="l">
              <a:lnSpc>
                <a:spcPts val="2205"/>
              </a:lnSpc>
            </a:pPr>
          </a:p>
          <a:p>
            <a:pPr algn="l">
              <a:lnSpc>
                <a:spcPts val="2205"/>
              </a:lnSpc>
            </a:pPr>
            <a:r>
              <a:rPr lang="en-US" sz="1598" spc="156">
                <a:solidFill>
                  <a:srgbClr val="F5FFF5"/>
                </a:solidFill>
                <a:latin typeface="DM Sans"/>
                <a:ea typeface="DM Sans"/>
                <a:cs typeface="DM Sans"/>
                <a:sym typeface="DM Sans"/>
              </a:rPr>
              <a:t>Create: Add new school records.</a:t>
            </a:r>
          </a:p>
          <a:p>
            <a:pPr algn="l">
              <a:lnSpc>
                <a:spcPts val="2205"/>
              </a:lnSpc>
            </a:pPr>
          </a:p>
          <a:p>
            <a:pPr algn="l">
              <a:lnSpc>
                <a:spcPts val="2205"/>
              </a:lnSpc>
            </a:pPr>
            <a:r>
              <a:rPr lang="en-US" sz="1598" spc="156">
                <a:solidFill>
                  <a:srgbClr val="F5FFF5"/>
                </a:solidFill>
                <a:latin typeface="DM Sans"/>
                <a:ea typeface="DM Sans"/>
                <a:cs typeface="DM Sans"/>
                <a:sym typeface="DM Sans"/>
              </a:rPr>
              <a:t>Retrieve: Display all stored records.</a:t>
            </a:r>
          </a:p>
          <a:p>
            <a:pPr algn="l">
              <a:lnSpc>
                <a:spcPts val="2205"/>
              </a:lnSpc>
            </a:pPr>
          </a:p>
          <a:p>
            <a:pPr algn="l">
              <a:lnSpc>
                <a:spcPts val="2205"/>
              </a:lnSpc>
            </a:pPr>
            <a:r>
              <a:rPr lang="en-US" sz="1598" spc="156">
                <a:solidFill>
                  <a:srgbClr val="F5FFF5"/>
                </a:solidFill>
                <a:latin typeface="DM Sans"/>
                <a:ea typeface="DM Sans"/>
                <a:cs typeface="DM Sans"/>
                <a:sym typeface="DM Sans"/>
              </a:rPr>
              <a:t>Update: Modify records based on the school name.</a:t>
            </a:r>
          </a:p>
          <a:p>
            <a:pPr algn="l">
              <a:lnSpc>
                <a:spcPts val="2205"/>
              </a:lnSpc>
            </a:pPr>
          </a:p>
          <a:p>
            <a:pPr algn="l">
              <a:lnSpc>
                <a:spcPts val="2205"/>
              </a:lnSpc>
            </a:pPr>
            <a:r>
              <a:rPr lang="en-US" sz="1598" spc="156">
                <a:solidFill>
                  <a:srgbClr val="F5FFF5"/>
                </a:solidFill>
                <a:latin typeface="DM Sans"/>
                <a:ea typeface="DM Sans"/>
                <a:cs typeface="DM Sans"/>
                <a:sym typeface="DM Sans"/>
              </a:rPr>
              <a:t>Delete: Remove specific records by name.</a:t>
            </a:r>
          </a:p>
          <a:p>
            <a:pPr algn="l">
              <a:lnSpc>
                <a:spcPts val="2205"/>
              </a:lnSpc>
            </a:pPr>
          </a:p>
          <a:p>
            <a:pPr algn="l">
              <a:lnSpc>
                <a:spcPts val="2205"/>
              </a:lnSpc>
            </a:pPr>
          </a:p>
          <a:p>
            <a:pPr algn="l">
              <a:lnSpc>
                <a:spcPts val="2205"/>
              </a:lnSpc>
            </a:pPr>
            <a:r>
              <a:rPr lang="en-US" sz="1598" spc="156">
                <a:solidFill>
                  <a:srgbClr val="F5FFF5"/>
                </a:solidFill>
                <a:latin typeface="DM Sans"/>
                <a:ea typeface="DM Sans"/>
                <a:cs typeface="DM Sans"/>
                <a:sym typeface="DM Sans"/>
              </a:rPr>
              <a:t>To enhance usability, the program includes sorting and searching functionalities. Records are sorted using the Merge Sort algorithm, ensuring stable sorting with O(n log n) time complexity. Binary Search enables fast record retrieval with O(log n) time complexity.</a:t>
            </a:r>
          </a:p>
          <a:p>
            <a:pPr algn="l">
              <a:lnSpc>
                <a:spcPts val="2205"/>
              </a:lnSpc>
            </a:pPr>
          </a:p>
          <a:p>
            <a:pPr algn="l">
              <a:lnSpc>
                <a:spcPts val="2205"/>
              </a:lnSpc>
            </a:pPr>
            <a:r>
              <a:rPr lang="en-US" sz="1598" spc="156">
                <a:solidFill>
                  <a:srgbClr val="F5FFF5"/>
                </a:solidFill>
                <a:latin typeface="DM Sans"/>
                <a:ea typeface="DM Sans"/>
                <a:cs typeface="DM Sans"/>
                <a:sym typeface="DM Sans"/>
              </a:rPr>
              <a:t>Additionally, the module compares the time complexities of different sorting algorithms, offering an educational perspective by illustrating their efficiency. This feature helps users understand the performance trade-offs of the implemented algorithms while managing school data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799999">
            <a:off x="-2634496" y="-7128597"/>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06815" y="2008059"/>
            <a:ext cx="12616125" cy="6552245"/>
          </a:xfrm>
          <a:custGeom>
            <a:avLst/>
            <a:gdLst/>
            <a:ahLst/>
            <a:cxnLst/>
            <a:rect r="r" b="b" t="t" l="l"/>
            <a:pathLst>
              <a:path h="6552245" w="12616125">
                <a:moveTo>
                  <a:pt x="0" y="0"/>
                </a:moveTo>
                <a:lnTo>
                  <a:pt x="12616124" y="0"/>
                </a:lnTo>
                <a:lnTo>
                  <a:pt x="12616124" y="6552245"/>
                </a:lnTo>
                <a:lnTo>
                  <a:pt x="0" y="6552245"/>
                </a:lnTo>
                <a:lnTo>
                  <a:pt x="0" y="0"/>
                </a:lnTo>
                <a:close/>
              </a:path>
            </a:pathLst>
          </a:custGeom>
          <a:blipFill>
            <a:blip r:embed="rId5"/>
            <a:stretch>
              <a:fillRect l="0" t="0" r="0" b="0"/>
            </a:stretch>
          </a:blipFill>
        </p:spPr>
      </p:sp>
      <p:sp>
        <p:nvSpPr>
          <p:cNvPr name="TextBox 6" id="6"/>
          <p:cNvSpPr txBox="true"/>
          <p:nvPr/>
        </p:nvSpPr>
        <p:spPr>
          <a:xfrm rot="0">
            <a:off x="6885097" y="756958"/>
            <a:ext cx="5059561" cy="926466"/>
          </a:xfrm>
          <a:prstGeom prst="rect">
            <a:avLst/>
          </a:prstGeom>
        </p:spPr>
        <p:txBody>
          <a:bodyPr anchor="t" rtlCol="false" tIns="0" lIns="0" bIns="0" rIns="0">
            <a:spAutoFit/>
          </a:bodyPr>
          <a:lstStyle/>
          <a:p>
            <a:pPr algn="ctr">
              <a:lnSpc>
                <a:spcPts val="7539"/>
              </a:lnSpc>
              <a:spcBef>
                <a:spcPct val="0"/>
              </a:spcBef>
            </a:pPr>
            <a:r>
              <a:rPr lang="en-US" sz="5799">
                <a:solidFill>
                  <a:srgbClr val="FF5757"/>
                </a:solidFill>
                <a:latin typeface="Shrikhand"/>
                <a:ea typeface="Shrikhand"/>
                <a:cs typeface="Shrikhand"/>
                <a:sym typeface="Shrikhand"/>
              </a:rPr>
              <a:t>FIELD TABLE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489411" y="664311"/>
            <a:ext cx="6021895" cy="8876442"/>
          </a:xfrm>
          <a:custGeom>
            <a:avLst/>
            <a:gdLst/>
            <a:ahLst/>
            <a:cxnLst/>
            <a:rect r="r" b="b" t="t" l="l"/>
            <a:pathLst>
              <a:path h="8876442" w="6021895">
                <a:moveTo>
                  <a:pt x="0" y="0"/>
                </a:moveTo>
                <a:lnTo>
                  <a:pt x="6021895" y="0"/>
                </a:lnTo>
                <a:lnTo>
                  <a:pt x="6021895" y="8876442"/>
                </a:lnTo>
                <a:lnTo>
                  <a:pt x="0" y="8876442"/>
                </a:lnTo>
                <a:lnTo>
                  <a:pt x="0" y="0"/>
                </a:lnTo>
                <a:close/>
              </a:path>
            </a:pathLst>
          </a:custGeom>
          <a:blipFill>
            <a:blip r:embed="rId5"/>
            <a:stretch>
              <a:fillRect l="-42054" t="0" r="-79050" b="0"/>
            </a:stretch>
          </a:blipFill>
        </p:spPr>
      </p:sp>
      <p:sp>
        <p:nvSpPr>
          <p:cNvPr name="Freeform 5" id="5"/>
          <p:cNvSpPr/>
          <p:nvPr/>
        </p:nvSpPr>
        <p:spPr>
          <a:xfrm flipH="false" flipV="false" rot="0">
            <a:off x="11489411" y="9540753"/>
            <a:ext cx="6021895" cy="516424"/>
          </a:xfrm>
          <a:custGeom>
            <a:avLst/>
            <a:gdLst/>
            <a:ahLst/>
            <a:cxnLst/>
            <a:rect r="r" b="b" t="t" l="l"/>
            <a:pathLst>
              <a:path h="516424" w="6021895">
                <a:moveTo>
                  <a:pt x="0" y="0"/>
                </a:moveTo>
                <a:lnTo>
                  <a:pt x="6021895" y="0"/>
                </a:lnTo>
                <a:lnTo>
                  <a:pt x="6021895" y="516423"/>
                </a:lnTo>
                <a:lnTo>
                  <a:pt x="0" y="516423"/>
                </a:lnTo>
                <a:lnTo>
                  <a:pt x="0" y="0"/>
                </a:lnTo>
                <a:close/>
              </a:path>
            </a:pathLst>
          </a:custGeom>
          <a:blipFill>
            <a:blip r:embed="rId6"/>
            <a:stretch>
              <a:fillRect l="0" t="-118555" r="0" b="-11744"/>
            </a:stretch>
          </a:blipFill>
        </p:spPr>
      </p:sp>
      <p:sp>
        <p:nvSpPr>
          <p:cNvPr name="Freeform 6" id="6"/>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574048" y="524625"/>
            <a:ext cx="10204103" cy="1505567"/>
          </a:xfrm>
          <a:prstGeom prst="rect">
            <a:avLst/>
          </a:prstGeom>
        </p:spPr>
        <p:txBody>
          <a:bodyPr anchor="t" rtlCol="false" tIns="0" lIns="0" bIns="0" rIns="0">
            <a:spAutoFit/>
          </a:bodyPr>
          <a:lstStyle/>
          <a:p>
            <a:pPr algn="l" marL="0" indent="0" lvl="0">
              <a:lnSpc>
                <a:spcPts val="5808"/>
              </a:lnSpc>
            </a:pPr>
            <a:r>
              <a:rPr lang="en-US" b="true" sz="5532" spc="542">
                <a:solidFill>
                  <a:srgbClr val="231F20"/>
                </a:solidFill>
                <a:latin typeface="Oswald Bold"/>
                <a:ea typeface="Oswald Bold"/>
                <a:cs typeface="Oswald Bold"/>
                <a:sym typeface="Oswald Bold"/>
              </a:rPr>
              <a:t>SCHOOL MANAGEMENT MODULE FOR DATA HANDLING</a:t>
            </a:r>
          </a:p>
        </p:txBody>
      </p:sp>
      <p:sp>
        <p:nvSpPr>
          <p:cNvPr name="TextBox 8" id="8"/>
          <p:cNvSpPr txBox="true"/>
          <p:nvPr/>
        </p:nvSpPr>
        <p:spPr>
          <a:xfrm rot="0">
            <a:off x="1028700" y="2645337"/>
            <a:ext cx="9528274" cy="5190490"/>
          </a:xfrm>
          <a:prstGeom prst="rect">
            <a:avLst/>
          </a:prstGeom>
        </p:spPr>
        <p:txBody>
          <a:bodyPr anchor="t" rtlCol="false" tIns="0" lIns="0" bIns="0" rIns="0">
            <a:spAutoFit/>
          </a:bodyPr>
          <a:lstStyle/>
          <a:p>
            <a:pPr algn="ctr">
              <a:lnSpc>
                <a:spcPts val="2989"/>
              </a:lnSpc>
            </a:pPr>
            <a:r>
              <a:rPr lang="en-US" sz="2299" b="true">
                <a:solidFill>
                  <a:srgbClr val="231F20"/>
                </a:solidFill>
                <a:latin typeface="Open Sauce Bold"/>
                <a:ea typeface="Open Sauce Bold"/>
                <a:cs typeface="Open Sauce Bold"/>
                <a:sym typeface="Open Sauce Bold"/>
              </a:rPr>
              <a:t>File Name: yourregno_school_module</a:t>
            </a:r>
          </a:p>
          <a:p>
            <a:pPr algn="ctr">
              <a:lnSpc>
                <a:spcPts val="2989"/>
              </a:lnSpc>
            </a:pPr>
            <a:r>
              <a:rPr lang="en-US" sz="2299" b="true">
                <a:solidFill>
                  <a:srgbClr val="231F20"/>
                </a:solidFill>
                <a:latin typeface="Open Sauce Bold"/>
                <a:ea typeface="Open Sauce Bold"/>
                <a:cs typeface="Open Sauce Bold"/>
                <a:sym typeface="Open Sauce Bold"/>
              </a:rPr>
              <a:t>Function/Method Name Mapping:</a:t>
            </a:r>
          </a:p>
          <a:p>
            <a:pPr algn="ctr">
              <a:lnSpc>
                <a:spcPts val="2989"/>
              </a:lnSpc>
            </a:pPr>
          </a:p>
          <a:p>
            <a:pPr algn="ctr">
              <a:lnSpc>
                <a:spcPts val="2989"/>
              </a:lnSpc>
            </a:pPr>
            <a:r>
              <a:rPr lang="en-US" sz="2299" b="true">
                <a:solidFill>
                  <a:srgbClr val="231F20"/>
                </a:solidFill>
                <a:latin typeface="Open Sauce Bold"/>
                <a:ea typeface="Open Sauce Bold"/>
                <a:cs typeface="Open Sauce Bold"/>
                <a:sym typeface="Open Sauce Bold"/>
              </a:rPr>
              <a:t>Create: void titans_school_create();</a:t>
            </a:r>
          </a:p>
          <a:p>
            <a:pPr algn="ctr">
              <a:lnSpc>
                <a:spcPts val="2989"/>
              </a:lnSpc>
            </a:pPr>
          </a:p>
          <a:p>
            <a:pPr algn="ctr">
              <a:lnSpc>
                <a:spcPts val="2989"/>
              </a:lnSpc>
            </a:pPr>
            <a:r>
              <a:rPr lang="en-US" sz="2299" b="true">
                <a:solidFill>
                  <a:srgbClr val="231F20"/>
                </a:solidFill>
                <a:latin typeface="Open Sauce Bold"/>
                <a:ea typeface="Open Sauce Bold"/>
                <a:cs typeface="Open Sauce Bold"/>
                <a:sym typeface="Open Sauce Bold"/>
              </a:rPr>
              <a:t>Update: void titans_school_update();</a:t>
            </a:r>
          </a:p>
          <a:p>
            <a:pPr algn="ctr">
              <a:lnSpc>
                <a:spcPts val="2989"/>
              </a:lnSpc>
            </a:pPr>
          </a:p>
          <a:p>
            <a:pPr algn="ctr">
              <a:lnSpc>
                <a:spcPts val="2989"/>
              </a:lnSpc>
            </a:pPr>
            <a:r>
              <a:rPr lang="en-US" sz="2299" b="true">
                <a:solidFill>
                  <a:srgbClr val="231F20"/>
                </a:solidFill>
                <a:latin typeface="Open Sauce Bold"/>
                <a:ea typeface="Open Sauce Bold"/>
                <a:cs typeface="Open Sauce Bold"/>
                <a:sym typeface="Open Sauce Bold"/>
              </a:rPr>
              <a:t>Retrieve: void titans_school_retrieve();</a:t>
            </a:r>
          </a:p>
          <a:p>
            <a:pPr algn="ctr">
              <a:lnSpc>
                <a:spcPts val="2989"/>
              </a:lnSpc>
            </a:pPr>
          </a:p>
          <a:p>
            <a:pPr algn="ctr">
              <a:lnSpc>
                <a:spcPts val="2989"/>
              </a:lnSpc>
            </a:pPr>
            <a:r>
              <a:rPr lang="en-US" sz="2299" b="true">
                <a:solidFill>
                  <a:srgbClr val="231F20"/>
                </a:solidFill>
                <a:latin typeface="Open Sauce Bold"/>
                <a:ea typeface="Open Sauce Bold"/>
                <a:cs typeface="Open Sauce Bold"/>
                <a:sym typeface="Open Sauce Bold"/>
              </a:rPr>
              <a:t>Delete: void titans_school_delete();</a:t>
            </a:r>
          </a:p>
          <a:p>
            <a:pPr algn="ctr">
              <a:lnSpc>
                <a:spcPts val="2989"/>
              </a:lnSpc>
            </a:pPr>
          </a:p>
          <a:p>
            <a:pPr algn="ctr">
              <a:lnSpc>
                <a:spcPts val="2989"/>
              </a:lnSpc>
            </a:pPr>
            <a:r>
              <a:rPr lang="en-US" sz="2299" b="true">
                <a:solidFill>
                  <a:srgbClr val="231F20"/>
                </a:solidFill>
                <a:latin typeface="Open Sauce Bold"/>
                <a:ea typeface="Open Sauce Bold"/>
                <a:cs typeface="Open Sauce Bold"/>
                <a:sym typeface="Open Sauce Bold"/>
              </a:rPr>
              <a:t>Sorting: void titans_school_merge_sort(int left, int right);</a:t>
            </a:r>
          </a:p>
          <a:p>
            <a:pPr algn="ctr">
              <a:lnSpc>
                <a:spcPts val="2989"/>
              </a:lnSpc>
            </a:pPr>
          </a:p>
          <a:p>
            <a:pPr algn="ctr">
              <a:lnSpc>
                <a:spcPts val="2989"/>
              </a:lnSpc>
              <a:spcBef>
                <a:spcPct val="0"/>
              </a:spcBef>
            </a:pPr>
            <a:r>
              <a:rPr lang="en-US" b="true" sz="2299">
                <a:solidFill>
                  <a:srgbClr val="231F20"/>
                </a:solidFill>
                <a:latin typeface="Open Sauce Bold"/>
                <a:ea typeface="Open Sauce Bold"/>
                <a:cs typeface="Open Sauce Bold"/>
                <a:sym typeface="Open Sauce Bold"/>
              </a:rPr>
              <a:t>Searching: int titans_school_linear_search(const char *sch_name);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2935412" y="5328147"/>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3986589">
            <a:off x="11928995" y="4470079"/>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401484" y="148500"/>
            <a:ext cx="13269170" cy="1616016"/>
          </a:xfrm>
          <a:prstGeom prst="rect">
            <a:avLst/>
          </a:prstGeom>
        </p:spPr>
        <p:txBody>
          <a:bodyPr anchor="t" rtlCol="false" tIns="0" lIns="0" bIns="0" rIns="0">
            <a:spAutoFit/>
          </a:bodyPr>
          <a:lstStyle/>
          <a:p>
            <a:pPr algn="l">
              <a:lnSpc>
                <a:spcPts val="6520"/>
              </a:lnSpc>
            </a:pPr>
            <a:r>
              <a:rPr lang="en-US" b="true" sz="4724" spc="463" u="sng">
                <a:solidFill>
                  <a:srgbClr val="FFFFFF"/>
                </a:solidFill>
                <a:latin typeface="Oswald Bold"/>
                <a:ea typeface="Oswald Bold"/>
                <a:cs typeface="Oswald Bold"/>
                <a:sym typeface="Oswald Bold"/>
              </a:rPr>
              <a:t>"SEARCH AND SORT COMPARISON MODULE WITH TIME COMPLEXITY ANALYSIS"</a:t>
            </a:r>
          </a:p>
        </p:txBody>
      </p:sp>
      <p:sp>
        <p:nvSpPr>
          <p:cNvPr name="TextBox 10" id="10"/>
          <p:cNvSpPr txBox="true"/>
          <p:nvPr/>
        </p:nvSpPr>
        <p:spPr>
          <a:xfrm rot="0">
            <a:off x="926316" y="2119820"/>
            <a:ext cx="10647493" cy="7557818"/>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ea typeface="DM Sans"/>
                <a:cs typeface="DM Sans"/>
                <a:sym typeface="DM Sans"/>
              </a:rPr>
              <a:t>Comparison Functions:</a:t>
            </a:r>
          </a:p>
          <a:p>
            <a:pPr algn="l">
              <a:lnSpc>
                <a:spcPts val="3992"/>
              </a:lnSpc>
            </a:pPr>
          </a:p>
          <a:p>
            <a:pPr algn="l">
              <a:lnSpc>
                <a:spcPts val="3992"/>
              </a:lnSpc>
            </a:pPr>
            <a:r>
              <a:rPr lang="en-US" sz="2893" spc="283">
                <a:solidFill>
                  <a:srgbClr val="F5FFF5"/>
                </a:solidFill>
                <a:latin typeface="DM Sans"/>
                <a:ea typeface="DM Sans"/>
                <a:cs typeface="DM Sans"/>
                <a:sym typeface="DM Sans"/>
              </a:rPr>
              <a:t>Searching: int sunrisers_compare_search_binarysearch(int id);</a:t>
            </a:r>
          </a:p>
          <a:p>
            <a:pPr algn="l">
              <a:lnSpc>
                <a:spcPts val="3992"/>
              </a:lnSpc>
            </a:pPr>
          </a:p>
          <a:p>
            <a:pPr algn="l">
              <a:lnSpc>
                <a:spcPts val="3992"/>
              </a:lnSpc>
            </a:pPr>
            <a:r>
              <a:rPr lang="en-US" sz="2893" spc="283">
                <a:solidFill>
                  <a:srgbClr val="F5FFF5"/>
                </a:solidFill>
                <a:latin typeface="DM Sans"/>
                <a:ea typeface="DM Sans"/>
                <a:cs typeface="DM Sans"/>
                <a:sym typeface="DM Sans"/>
              </a:rPr>
              <a:t>Sorting: void sunrisers_compare_sort_mergesort(int left, int right);</a:t>
            </a:r>
          </a:p>
          <a:p>
            <a:pPr algn="l">
              <a:lnSpc>
                <a:spcPts val="3992"/>
              </a:lnSpc>
            </a:pPr>
          </a:p>
          <a:p>
            <a:pPr algn="l">
              <a:lnSpc>
                <a:spcPts val="3992"/>
              </a:lnSpc>
            </a:pPr>
          </a:p>
          <a:p>
            <a:pPr algn="l">
              <a:lnSpc>
                <a:spcPts val="3992"/>
              </a:lnSpc>
            </a:pPr>
            <a:r>
              <a:rPr lang="en-US" sz="2893" spc="283">
                <a:solidFill>
                  <a:srgbClr val="F5FFF5"/>
                </a:solidFill>
                <a:latin typeface="DM Sans"/>
                <a:ea typeface="DM Sans"/>
                <a:cs typeface="DM Sans"/>
                <a:sym typeface="DM Sans"/>
              </a:rPr>
              <a:t>Time Complexity Analysis:</a:t>
            </a:r>
          </a:p>
          <a:p>
            <a:pPr algn="l">
              <a:lnSpc>
                <a:spcPts val="3992"/>
              </a:lnSpc>
            </a:pPr>
          </a:p>
          <a:p>
            <a:pPr algn="l">
              <a:lnSpc>
                <a:spcPts val="3992"/>
              </a:lnSpc>
            </a:pPr>
            <a:r>
              <a:rPr lang="en-US" sz="2893" spc="283">
                <a:solidFill>
                  <a:srgbClr val="F5FFF5"/>
                </a:solidFill>
                <a:latin typeface="DM Sans"/>
                <a:ea typeface="DM Sans"/>
                <a:cs typeface="DM Sans"/>
                <a:sym typeface="DM Sans"/>
              </a:rPr>
              <a:t>Searching: void sunrisers_complexity_searching();</a:t>
            </a:r>
          </a:p>
          <a:p>
            <a:pPr algn="l">
              <a:lnSpc>
                <a:spcPts val="3992"/>
              </a:lnSpc>
            </a:pPr>
          </a:p>
          <a:p>
            <a:pPr algn="l">
              <a:lnSpc>
                <a:spcPts val="3992"/>
              </a:lnSpc>
            </a:pPr>
            <a:r>
              <a:rPr lang="en-US" sz="2893" spc="283">
                <a:solidFill>
                  <a:srgbClr val="F5FFF5"/>
                </a:solidFill>
                <a:latin typeface="DM Sans"/>
                <a:ea typeface="DM Sans"/>
                <a:cs typeface="DM Sans"/>
                <a:sym typeface="DM Sans"/>
              </a:rPr>
              <a:t>Sorting: void sunrisers_complexity_sorting();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0065304" y="2028200"/>
            <a:ext cx="7193996" cy="6737385"/>
            <a:chOff x="0" y="0"/>
            <a:chExt cx="2238250" cy="2096186"/>
          </a:xfrm>
        </p:grpSpPr>
        <p:sp>
          <p:nvSpPr>
            <p:cNvPr name="Freeform 6" id="6"/>
            <p:cNvSpPr/>
            <p:nvPr/>
          </p:nvSpPr>
          <p:spPr>
            <a:xfrm flipH="false" flipV="false" rot="0">
              <a:off x="0" y="0"/>
              <a:ext cx="2238250" cy="2096186"/>
            </a:xfrm>
            <a:custGeom>
              <a:avLst/>
              <a:gdLst/>
              <a:ahLst/>
              <a:cxnLst/>
              <a:rect r="r" b="b" t="t" l="l"/>
              <a:pathLst>
                <a:path h="2096186" w="2238250">
                  <a:moveTo>
                    <a:pt x="0" y="0"/>
                  </a:moveTo>
                  <a:lnTo>
                    <a:pt x="2238250" y="0"/>
                  </a:lnTo>
                  <a:lnTo>
                    <a:pt x="2238250" y="2096186"/>
                  </a:lnTo>
                  <a:lnTo>
                    <a:pt x="0" y="2096186"/>
                  </a:lnTo>
                  <a:close/>
                </a:path>
              </a:pathLst>
            </a:custGeom>
            <a:solidFill>
              <a:srgbClr val="1A1A1A"/>
            </a:solidFill>
          </p:spPr>
        </p:sp>
        <p:sp>
          <p:nvSpPr>
            <p:cNvPr name="TextBox 7" id="7"/>
            <p:cNvSpPr txBox="true"/>
            <p:nvPr/>
          </p:nvSpPr>
          <p:spPr>
            <a:xfrm>
              <a:off x="0" y="-57150"/>
              <a:ext cx="2238250" cy="2153336"/>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468346" y="2028200"/>
            <a:ext cx="6776680" cy="6737385"/>
            <a:chOff x="0" y="0"/>
            <a:chExt cx="2108412" cy="2096186"/>
          </a:xfrm>
        </p:grpSpPr>
        <p:sp>
          <p:nvSpPr>
            <p:cNvPr name="Freeform 10" id="10"/>
            <p:cNvSpPr/>
            <p:nvPr/>
          </p:nvSpPr>
          <p:spPr>
            <a:xfrm flipH="false" flipV="false" rot="0">
              <a:off x="0" y="0"/>
              <a:ext cx="2108412" cy="2096186"/>
            </a:xfrm>
            <a:custGeom>
              <a:avLst/>
              <a:gdLst/>
              <a:ahLst/>
              <a:cxnLst/>
              <a:rect r="r" b="b" t="t" l="l"/>
              <a:pathLst>
                <a:path h="2096186" w="2108412">
                  <a:moveTo>
                    <a:pt x="0" y="0"/>
                  </a:moveTo>
                  <a:lnTo>
                    <a:pt x="2108412" y="0"/>
                  </a:lnTo>
                  <a:lnTo>
                    <a:pt x="2108412" y="2096186"/>
                  </a:lnTo>
                  <a:lnTo>
                    <a:pt x="0" y="2096186"/>
                  </a:lnTo>
                  <a:close/>
                </a:path>
              </a:pathLst>
            </a:custGeom>
            <a:solidFill>
              <a:srgbClr val="1A1A1A"/>
            </a:solidFill>
          </p:spPr>
        </p:sp>
        <p:sp>
          <p:nvSpPr>
            <p:cNvPr name="TextBox 11" id="11"/>
            <p:cNvSpPr txBox="true"/>
            <p:nvPr/>
          </p:nvSpPr>
          <p:spPr>
            <a:xfrm>
              <a:off x="0" y="-57150"/>
              <a:ext cx="2108412" cy="2153336"/>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12" id="12"/>
          <p:cNvSpPr txBox="true"/>
          <p:nvPr/>
        </p:nvSpPr>
        <p:spPr>
          <a:xfrm rot="0">
            <a:off x="3903868" y="-38225"/>
            <a:ext cx="10480667" cy="1235613"/>
          </a:xfrm>
          <a:prstGeom prst="rect">
            <a:avLst/>
          </a:prstGeom>
        </p:spPr>
        <p:txBody>
          <a:bodyPr anchor="t" rtlCol="false" tIns="0" lIns="0" bIns="0" rIns="0">
            <a:spAutoFit/>
          </a:bodyPr>
          <a:lstStyle/>
          <a:p>
            <a:pPr algn="ctr" marL="0" indent="0" lvl="0">
              <a:lnSpc>
                <a:spcPts val="10017"/>
              </a:lnSpc>
              <a:spcBef>
                <a:spcPct val="0"/>
              </a:spcBef>
            </a:pPr>
            <a:r>
              <a:rPr lang="en-US" b="true" sz="7258" spc="711">
                <a:solidFill>
                  <a:srgbClr val="231F20"/>
                </a:solidFill>
                <a:latin typeface="Oswald Bold"/>
                <a:ea typeface="Oswald Bold"/>
                <a:cs typeface="Oswald Bold"/>
                <a:sym typeface="Oswald Bold"/>
              </a:rPr>
              <a:t>SORTING ALGORITHM</a:t>
            </a:r>
          </a:p>
        </p:txBody>
      </p:sp>
      <p:sp>
        <p:nvSpPr>
          <p:cNvPr name="TextBox 13" id="13"/>
          <p:cNvSpPr txBox="true"/>
          <p:nvPr/>
        </p:nvSpPr>
        <p:spPr>
          <a:xfrm rot="0">
            <a:off x="0" y="3448084"/>
            <a:ext cx="7741617" cy="411351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ea typeface="DM Sans"/>
                <a:cs typeface="DM Sans"/>
                <a:sym typeface="DM Sans"/>
              </a:rPr>
              <a:t>QuickSort(arr[], low, high)</a:t>
            </a:r>
          </a:p>
          <a:p>
            <a:pPr algn="ctr">
              <a:lnSpc>
                <a:spcPts val="2377"/>
              </a:lnSpc>
            </a:pPr>
            <a:r>
              <a:rPr lang="en-US" sz="1722" spc="168">
                <a:solidFill>
                  <a:srgbClr val="FFFBFB"/>
                </a:solidFill>
                <a:latin typeface="DM Sans"/>
                <a:ea typeface="DM Sans"/>
                <a:cs typeface="DM Sans"/>
                <a:sym typeface="DM Sans"/>
              </a:rPr>
              <a:t> if low &lt; high</a:t>
            </a:r>
          </a:p>
          <a:p>
            <a:pPr algn="ctr">
              <a:lnSpc>
                <a:spcPts val="2377"/>
              </a:lnSpc>
            </a:pPr>
            <a:r>
              <a:rPr lang="en-US" sz="1722" spc="168">
                <a:solidFill>
                  <a:srgbClr val="FFFBFB"/>
                </a:solidFill>
                <a:latin typeface="DM Sans"/>
                <a:ea typeface="DM Sans"/>
                <a:cs typeface="DM Sans"/>
                <a:sym typeface="DM Sans"/>
              </a:rPr>
              <a:t> pivot = Partition(arr[], low, high)</a:t>
            </a:r>
          </a:p>
          <a:p>
            <a:pPr algn="ctr">
              <a:lnSpc>
                <a:spcPts val="2377"/>
              </a:lnSpc>
            </a:pPr>
            <a:r>
              <a:rPr lang="en-US" sz="1722" spc="168">
                <a:solidFill>
                  <a:srgbClr val="FFFBFB"/>
                </a:solidFill>
                <a:latin typeface="DM Sans"/>
                <a:ea typeface="DM Sans"/>
                <a:cs typeface="DM Sans"/>
                <a:sym typeface="DM Sans"/>
              </a:rPr>
              <a:t> QuickSort(arr[], low, pivot - 1)</a:t>
            </a:r>
          </a:p>
          <a:p>
            <a:pPr algn="ctr">
              <a:lnSpc>
                <a:spcPts val="2377"/>
              </a:lnSpc>
            </a:pPr>
            <a:r>
              <a:rPr lang="en-US" sz="1722" spc="168">
                <a:solidFill>
                  <a:srgbClr val="FFFBFB"/>
                </a:solidFill>
                <a:latin typeface="DM Sans"/>
                <a:ea typeface="DM Sans"/>
                <a:cs typeface="DM Sans"/>
                <a:sym typeface="DM Sans"/>
              </a:rPr>
              <a:t> QuickSort(arr[], pivot + 1, high) </a:t>
            </a:r>
          </a:p>
          <a:p>
            <a:pPr algn="ctr">
              <a:lnSpc>
                <a:spcPts val="2377"/>
              </a:lnSpc>
            </a:pPr>
          </a:p>
          <a:p>
            <a:pPr algn="ctr">
              <a:lnSpc>
                <a:spcPts val="2377"/>
              </a:lnSpc>
            </a:pPr>
            <a:r>
              <a:rPr lang="en-US" sz="1722" spc="168">
                <a:solidFill>
                  <a:srgbClr val="FFFBFB"/>
                </a:solidFill>
                <a:latin typeface="DM Sans"/>
                <a:ea typeface="DM Sans"/>
                <a:cs typeface="DM Sans"/>
                <a:sym typeface="DM Sans"/>
              </a:rPr>
              <a:t>Partition(arr[], low, high) </a:t>
            </a:r>
          </a:p>
          <a:p>
            <a:pPr algn="ctr">
              <a:lnSpc>
                <a:spcPts val="2377"/>
              </a:lnSpc>
            </a:pPr>
            <a:r>
              <a:rPr lang="en-US" sz="1722" spc="168">
                <a:solidFill>
                  <a:srgbClr val="FFFBFB"/>
                </a:solidFill>
                <a:latin typeface="DM Sans"/>
                <a:ea typeface="DM Sans"/>
                <a:cs typeface="DM Sans"/>
                <a:sym typeface="DM Sans"/>
              </a:rPr>
              <a:t>pivot = arr[high]</a:t>
            </a:r>
          </a:p>
          <a:p>
            <a:pPr algn="ctr">
              <a:lnSpc>
                <a:spcPts val="2377"/>
              </a:lnSpc>
            </a:pPr>
            <a:r>
              <a:rPr lang="en-US" sz="1722" spc="168">
                <a:solidFill>
                  <a:srgbClr val="FFFBFB"/>
                </a:solidFill>
                <a:latin typeface="DM Sans"/>
                <a:ea typeface="DM Sans"/>
                <a:cs typeface="DM Sans"/>
                <a:sym typeface="DM Sans"/>
              </a:rPr>
              <a:t> i = low - 1 </a:t>
            </a:r>
          </a:p>
          <a:p>
            <a:pPr algn="ctr">
              <a:lnSpc>
                <a:spcPts val="2377"/>
              </a:lnSpc>
            </a:pPr>
            <a:r>
              <a:rPr lang="en-US" sz="1722" spc="168">
                <a:solidFill>
                  <a:srgbClr val="FFFBFB"/>
                </a:solidFill>
                <a:latin typeface="DM Sans"/>
                <a:ea typeface="DM Sans"/>
                <a:cs typeface="DM Sans"/>
                <a:sym typeface="DM Sans"/>
              </a:rPr>
              <a:t>for j = low to high - 1 </a:t>
            </a:r>
          </a:p>
          <a:p>
            <a:pPr algn="ctr">
              <a:lnSpc>
                <a:spcPts val="2377"/>
              </a:lnSpc>
            </a:pPr>
            <a:r>
              <a:rPr lang="en-US" sz="1722" spc="168">
                <a:solidFill>
                  <a:srgbClr val="FFFBFB"/>
                </a:solidFill>
                <a:latin typeface="DM Sans"/>
                <a:ea typeface="DM Sans"/>
                <a:cs typeface="DM Sans"/>
                <a:sym typeface="DM Sans"/>
              </a:rPr>
              <a:t>if arr[j] is less than pivot based on the sorting criteria </a:t>
            </a:r>
          </a:p>
          <a:p>
            <a:pPr algn="ctr">
              <a:lnSpc>
                <a:spcPts val="2377"/>
              </a:lnSpc>
            </a:pPr>
            <a:r>
              <a:rPr lang="en-US" sz="1722" spc="168">
                <a:solidFill>
                  <a:srgbClr val="FFFBFB"/>
                </a:solidFill>
                <a:latin typeface="DM Sans"/>
                <a:ea typeface="DM Sans"/>
                <a:cs typeface="DM Sans"/>
                <a:sym typeface="DM Sans"/>
              </a:rPr>
              <a:t>swap arr[i] with arr[j]</a:t>
            </a:r>
          </a:p>
          <a:p>
            <a:pPr algn="ctr">
              <a:lnSpc>
                <a:spcPts val="2377"/>
              </a:lnSpc>
            </a:pPr>
            <a:r>
              <a:rPr lang="en-US" sz="1722" spc="168">
                <a:solidFill>
                  <a:srgbClr val="FFFBFB"/>
                </a:solidFill>
                <a:latin typeface="DM Sans"/>
                <a:ea typeface="DM Sans"/>
                <a:cs typeface="DM Sans"/>
                <a:sym typeface="DM Sans"/>
              </a:rPr>
              <a:t> swap arr[i + 1] with arr[high]</a:t>
            </a:r>
          </a:p>
          <a:p>
            <a:pPr algn="ctr">
              <a:lnSpc>
                <a:spcPts val="2377"/>
              </a:lnSpc>
            </a:pPr>
            <a:r>
              <a:rPr lang="en-US" sz="1722" spc="168">
                <a:solidFill>
                  <a:srgbClr val="FFFBFB"/>
                </a:solidFill>
                <a:latin typeface="DM Sans"/>
                <a:ea typeface="DM Sans"/>
                <a:cs typeface="DM Sans"/>
                <a:sym typeface="DM Sans"/>
              </a:rPr>
              <a:t> return i +1</a:t>
            </a:r>
          </a:p>
        </p:txBody>
      </p:sp>
      <p:sp>
        <p:nvSpPr>
          <p:cNvPr name="TextBox 14" id="14"/>
          <p:cNvSpPr txBox="true"/>
          <p:nvPr/>
        </p:nvSpPr>
        <p:spPr>
          <a:xfrm rot="0">
            <a:off x="10695133" y="2884846"/>
            <a:ext cx="5934338" cy="5653519"/>
          </a:xfrm>
          <a:prstGeom prst="rect">
            <a:avLst/>
          </a:prstGeom>
        </p:spPr>
        <p:txBody>
          <a:bodyPr anchor="t" rtlCol="false" tIns="0" lIns="0" bIns="0" rIns="0">
            <a:spAutoFit/>
          </a:bodyPr>
          <a:lstStyle/>
          <a:p>
            <a:pPr algn="ctr">
              <a:lnSpc>
                <a:spcPts val="1411"/>
              </a:lnSpc>
            </a:pPr>
            <a:r>
              <a:rPr lang="en-US" sz="1022" spc="100">
                <a:solidFill>
                  <a:srgbClr val="FFFBFB"/>
                </a:solidFill>
                <a:latin typeface="DM Sans"/>
                <a:ea typeface="DM Sans"/>
                <a:cs typeface="DM Sans"/>
                <a:sym typeface="DM Sans"/>
              </a:rPr>
              <a:t>void sunrisers_schools_merge(int left, int mid, int right) {</a:t>
            </a:r>
          </a:p>
          <a:p>
            <a:pPr algn="ctr">
              <a:lnSpc>
                <a:spcPts val="1411"/>
              </a:lnSpc>
            </a:pPr>
            <a:r>
              <a:rPr lang="en-US" sz="1022" spc="100">
                <a:solidFill>
                  <a:srgbClr val="FFFBFB"/>
                </a:solidFill>
                <a:latin typeface="DM Sans"/>
                <a:ea typeface="DM Sans"/>
                <a:cs typeface="DM Sans"/>
                <a:sym typeface="DM Sans"/>
              </a:rPr>
              <a:t>    int nl = mid - left + 1;</a:t>
            </a:r>
          </a:p>
          <a:p>
            <a:pPr algn="ctr">
              <a:lnSpc>
                <a:spcPts val="1411"/>
              </a:lnSpc>
            </a:pPr>
            <a:r>
              <a:rPr lang="en-US" sz="1022" spc="100">
                <a:solidFill>
                  <a:srgbClr val="FFFBFB"/>
                </a:solidFill>
                <a:latin typeface="DM Sans"/>
                <a:ea typeface="DM Sans"/>
                <a:cs typeface="DM Sans"/>
                <a:sym typeface="DM Sans"/>
              </a:rPr>
              <a:t>    int n2 = right - mid;</a:t>
            </a:r>
          </a:p>
          <a:p>
            <a:pPr algn="ctr">
              <a:lnSpc>
                <a:spcPts val="1411"/>
              </a:lnSpc>
            </a:pPr>
            <a:r>
              <a:rPr lang="en-US" sz="1022" spc="100">
                <a:solidFill>
                  <a:srgbClr val="FFFBFB"/>
                </a:solidFill>
                <a:latin typeface="DM Sans"/>
                <a:ea typeface="DM Sans"/>
                <a:cs typeface="DM Sans"/>
                <a:sym typeface="DM Sans"/>
              </a:rPr>
              <a:t>    School *L = malloc(nl * sizeof(School));</a:t>
            </a:r>
          </a:p>
          <a:p>
            <a:pPr algn="ctr">
              <a:lnSpc>
                <a:spcPts val="1411"/>
              </a:lnSpc>
            </a:pPr>
            <a:r>
              <a:rPr lang="en-US" sz="1022" spc="100">
                <a:solidFill>
                  <a:srgbClr val="FFFBFB"/>
                </a:solidFill>
                <a:latin typeface="DM Sans"/>
                <a:ea typeface="DM Sans"/>
                <a:cs typeface="DM Sans"/>
                <a:sym typeface="DM Sans"/>
              </a:rPr>
              <a:t>    School *R = malloc(n2 * sizeof(School));</a:t>
            </a:r>
          </a:p>
          <a:p>
            <a:pPr algn="ctr">
              <a:lnSpc>
                <a:spcPts val="1411"/>
              </a:lnSpc>
            </a:pPr>
            <a:r>
              <a:rPr lang="en-US" sz="1022" spc="100">
                <a:solidFill>
                  <a:srgbClr val="FFFBFB"/>
                </a:solidFill>
                <a:latin typeface="DM Sans"/>
                <a:ea typeface="DM Sans"/>
                <a:cs typeface="DM Sans"/>
                <a:sym typeface="DM Sans"/>
              </a:rPr>
              <a:t>    for (int i = 0; i &lt; nl; i++)</a:t>
            </a:r>
          </a:p>
          <a:p>
            <a:pPr algn="ctr">
              <a:lnSpc>
                <a:spcPts val="1411"/>
              </a:lnSpc>
            </a:pPr>
            <a:r>
              <a:rPr lang="en-US" sz="1022" spc="100">
                <a:solidFill>
                  <a:srgbClr val="FFFBFB"/>
                </a:solidFill>
                <a:latin typeface="DM Sans"/>
                <a:ea typeface="DM Sans"/>
                <a:cs typeface="DM Sans"/>
                <a:sym typeface="DM Sans"/>
              </a:rPr>
              <a:t>        L[i] = schools[left + i];</a:t>
            </a:r>
          </a:p>
          <a:p>
            <a:pPr algn="ctr">
              <a:lnSpc>
                <a:spcPts val="1411"/>
              </a:lnSpc>
            </a:pPr>
            <a:r>
              <a:rPr lang="en-US" sz="1022" spc="100">
                <a:solidFill>
                  <a:srgbClr val="FFFBFB"/>
                </a:solidFill>
                <a:latin typeface="DM Sans"/>
                <a:ea typeface="DM Sans"/>
                <a:cs typeface="DM Sans"/>
                <a:sym typeface="DM Sans"/>
              </a:rPr>
              <a:t>    for (int i = 0; i &lt; n2; i++)</a:t>
            </a:r>
          </a:p>
          <a:p>
            <a:pPr algn="ctr">
              <a:lnSpc>
                <a:spcPts val="1411"/>
              </a:lnSpc>
            </a:pPr>
            <a:r>
              <a:rPr lang="en-US" sz="1022" spc="100">
                <a:solidFill>
                  <a:srgbClr val="FFFBFB"/>
                </a:solidFill>
                <a:latin typeface="DM Sans"/>
                <a:ea typeface="DM Sans"/>
                <a:cs typeface="DM Sans"/>
                <a:sym typeface="DM Sans"/>
              </a:rPr>
              <a:t>        R[i] = schools[mid + 1 + i];</a:t>
            </a:r>
          </a:p>
          <a:p>
            <a:pPr algn="ctr">
              <a:lnSpc>
                <a:spcPts val="1411"/>
              </a:lnSpc>
            </a:pPr>
            <a:r>
              <a:rPr lang="en-US" sz="1022" spc="100">
                <a:solidFill>
                  <a:srgbClr val="FFFBFB"/>
                </a:solidFill>
                <a:latin typeface="DM Sans"/>
                <a:ea typeface="DM Sans"/>
                <a:cs typeface="DM Sans"/>
                <a:sym typeface="DM Sans"/>
              </a:rPr>
              <a:t>    int i = 0, j = 0, k = left;</a:t>
            </a:r>
          </a:p>
          <a:p>
            <a:pPr algn="ctr">
              <a:lnSpc>
                <a:spcPts val="1411"/>
              </a:lnSpc>
            </a:pPr>
            <a:r>
              <a:rPr lang="en-US" sz="1022" spc="100">
                <a:solidFill>
                  <a:srgbClr val="FFFBFB"/>
                </a:solidFill>
                <a:latin typeface="DM Sans"/>
                <a:ea typeface="DM Sans"/>
                <a:cs typeface="DM Sans"/>
                <a:sym typeface="DM Sans"/>
              </a:rPr>
              <a:t>    while (i &lt; nl &amp;&amp; j &lt; n2) {</a:t>
            </a:r>
          </a:p>
          <a:p>
            <a:pPr algn="ctr">
              <a:lnSpc>
                <a:spcPts val="1411"/>
              </a:lnSpc>
            </a:pPr>
            <a:r>
              <a:rPr lang="en-US" sz="1022" spc="100">
                <a:solidFill>
                  <a:srgbClr val="FFFBFB"/>
                </a:solidFill>
                <a:latin typeface="DM Sans"/>
                <a:ea typeface="DM Sans"/>
                <a:cs typeface="DM Sans"/>
                <a:sym typeface="DM Sans"/>
              </a:rPr>
              <a:t>        if (strcmp(L[i].sch_name, R[j].sch_name) &lt;= 0) {</a:t>
            </a:r>
          </a:p>
          <a:p>
            <a:pPr algn="ctr">
              <a:lnSpc>
                <a:spcPts val="1411"/>
              </a:lnSpc>
            </a:pPr>
            <a:r>
              <a:rPr lang="en-US" sz="1022" spc="100">
                <a:solidFill>
                  <a:srgbClr val="FFFBFB"/>
                </a:solidFill>
                <a:latin typeface="DM Sans"/>
                <a:ea typeface="DM Sans"/>
                <a:cs typeface="DM Sans"/>
                <a:sym typeface="DM Sans"/>
              </a:rPr>
              <a:t>            schools[k++] = L[i++];</a:t>
            </a:r>
          </a:p>
          <a:p>
            <a:pPr algn="ctr">
              <a:lnSpc>
                <a:spcPts val="1411"/>
              </a:lnSpc>
            </a:pPr>
            <a:r>
              <a:rPr lang="en-US" sz="1022" spc="100">
                <a:solidFill>
                  <a:srgbClr val="FFFBFB"/>
                </a:solidFill>
                <a:latin typeface="DM Sans"/>
                <a:ea typeface="DM Sans"/>
                <a:cs typeface="DM Sans"/>
                <a:sym typeface="DM Sans"/>
              </a:rPr>
              <a:t>        } else {</a:t>
            </a:r>
          </a:p>
          <a:p>
            <a:pPr algn="ctr">
              <a:lnSpc>
                <a:spcPts val="1411"/>
              </a:lnSpc>
            </a:pPr>
            <a:r>
              <a:rPr lang="en-US" sz="1022" spc="100">
                <a:solidFill>
                  <a:srgbClr val="FFFBFB"/>
                </a:solidFill>
                <a:latin typeface="DM Sans"/>
                <a:ea typeface="DM Sans"/>
                <a:cs typeface="DM Sans"/>
                <a:sym typeface="DM Sans"/>
              </a:rPr>
              <a:t>            schools[k++] = R[j++];</a:t>
            </a:r>
          </a:p>
          <a:p>
            <a:pPr algn="ctr">
              <a:lnSpc>
                <a:spcPts val="1411"/>
              </a:lnSpc>
            </a:pPr>
            <a:r>
              <a:rPr lang="en-US" sz="1022" spc="100">
                <a:solidFill>
                  <a:srgbClr val="FFFBFB"/>
                </a:solidFill>
                <a:latin typeface="DM Sans"/>
                <a:ea typeface="DM Sans"/>
                <a:cs typeface="DM Sans"/>
                <a:sym typeface="DM Sans"/>
              </a:rPr>
              <a:t>        }</a:t>
            </a:r>
          </a:p>
          <a:p>
            <a:pPr algn="ctr">
              <a:lnSpc>
                <a:spcPts val="1411"/>
              </a:lnSpc>
            </a:pPr>
            <a:r>
              <a:rPr lang="en-US" sz="1022" spc="100">
                <a:solidFill>
                  <a:srgbClr val="FFFBFB"/>
                </a:solidFill>
                <a:latin typeface="DM Sans"/>
                <a:ea typeface="DM Sans"/>
                <a:cs typeface="DM Sans"/>
                <a:sym typeface="DM Sans"/>
              </a:rPr>
              <a:t>    }</a:t>
            </a:r>
          </a:p>
          <a:p>
            <a:pPr algn="ctr">
              <a:lnSpc>
                <a:spcPts val="1411"/>
              </a:lnSpc>
            </a:pPr>
            <a:r>
              <a:rPr lang="en-US" sz="1022" spc="100">
                <a:solidFill>
                  <a:srgbClr val="FFFBFB"/>
                </a:solidFill>
                <a:latin typeface="DM Sans"/>
                <a:ea typeface="DM Sans"/>
                <a:cs typeface="DM Sans"/>
                <a:sym typeface="DM Sans"/>
              </a:rPr>
              <a:t>    while (i &lt; nl)</a:t>
            </a:r>
          </a:p>
          <a:p>
            <a:pPr algn="ctr">
              <a:lnSpc>
                <a:spcPts val="1411"/>
              </a:lnSpc>
            </a:pPr>
            <a:r>
              <a:rPr lang="en-US" sz="1022" spc="100">
                <a:solidFill>
                  <a:srgbClr val="FFFBFB"/>
                </a:solidFill>
                <a:latin typeface="DM Sans"/>
                <a:ea typeface="DM Sans"/>
                <a:cs typeface="DM Sans"/>
                <a:sym typeface="DM Sans"/>
              </a:rPr>
              <a:t>        schools[k++] = L[i++];</a:t>
            </a:r>
          </a:p>
          <a:p>
            <a:pPr algn="ctr">
              <a:lnSpc>
                <a:spcPts val="1411"/>
              </a:lnSpc>
            </a:pPr>
            <a:r>
              <a:rPr lang="en-US" sz="1022" spc="100">
                <a:solidFill>
                  <a:srgbClr val="FFFBFB"/>
                </a:solidFill>
                <a:latin typeface="DM Sans"/>
                <a:ea typeface="DM Sans"/>
                <a:cs typeface="DM Sans"/>
                <a:sym typeface="DM Sans"/>
              </a:rPr>
              <a:t>    while (j &lt; n2)</a:t>
            </a:r>
          </a:p>
          <a:p>
            <a:pPr algn="ctr">
              <a:lnSpc>
                <a:spcPts val="1411"/>
              </a:lnSpc>
            </a:pPr>
            <a:r>
              <a:rPr lang="en-US" sz="1022" spc="100">
                <a:solidFill>
                  <a:srgbClr val="FFFBFB"/>
                </a:solidFill>
                <a:latin typeface="DM Sans"/>
                <a:ea typeface="DM Sans"/>
                <a:cs typeface="DM Sans"/>
                <a:sym typeface="DM Sans"/>
              </a:rPr>
              <a:t>        schools[k++] = R[j++];</a:t>
            </a:r>
          </a:p>
          <a:p>
            <a:pPr algn="ctr">
              <a:lnSpc>
                <a:spcPts val="1411"/>
              </a:lnSpc>
            </a:pPr>
            <a:r>
              <a:rPr lang="en-US" sz="1022" spc="100">
                <a:solidFill>
                  <a:srgbClr val="FFFBFB"/>
                </a:solidFill>
                <a:latin typeface="DM Sans"/>
                <a:ea typeface="DM Sans"/>
                <a:cs typeface="DM Sans"/>
                <a:sym typeface="DM Sans"/>
              </a:rPr>
              <a:t>    free(L);</a:t>
            </a:r>
          </a:p>
          <a:p>
            <a:pPr algn="ctr">
              <a:lnSpc>
                <a:spcPts val="1411"/>
              </a:lnSpc>
            </a:pPr>
            <a:r>
              <a:rPr lang="en-US" sz="1022" spc="100">
                <a:solidFill>
                  <a:srgbClr val="FFFBFB"/>
                </a:solidFill>
                <a:latin typeface="DM Sans"/>
                <a:ea typeface="DM Sans"/>
                <a:cs typeface="DM Sans"/>
                <a:sym typeface="DM Sans"/>
              </a:rPr>
              <a:t>    free(R);</a:t>
            </a:r>
          </a:p>
          <a:p>
            <a:pPr algn="ctr">
              <a:lnSpc>
                <a:spcPts val="1411"/>
              </a:lnSpc>
            </a:pPr>
            <a:r>
              <a:rPr lang="en-US" sz="1022" spc="100">
                <a:solidFill>
                  <a:srgbClr val="FFFBFB"/>
                </a:solidFill>
                <a:latin typeface="DM Sans"/>
                <a:ea typeface="DM Sans"/>
                <a:cs typeface="DM Sans"/>
                <a:sym typeface="DM Sans"/>
              </a:rPr>
              <a:t>}</a:t>
            </a:r>
          </a:p>
          <a:p>
            <a:pPr algn="ctr">
              <a:lnSpc>
                <a:spcPts val="1411"/>
              </a:lnSpc>
            </a:pPr>
          </a:p>
          <a:p>
            <a:pPr algn="ctr">
              <a:lnSpc>
                <a:spcPts val="1411"/>
              </a:lnSpc>
            </a:pPr>
            <a:r>
              <a:rPr lang="en-US" sz="1022" spc="100">
                <a:solidFill>
                  <a:srgbClr val="FFFBFB"/>
                </a:solidFill>
                <a:latin typeface="DM Sans"/>
                <a:ea typeface="DM Sans"/>
                <a:cs typeface="DM Sans"/>
                <a:sym typeface="DM Sans"/>
              </a:rPr>
              <a:t>void sunrisers_schools_merge_sort(int left, int right) {</a:t>
            </a:r>
          </a:p>
          <a:p>
            <a:pPr algn="ctr">
              <a:lnSpc>
                <a:spcPts val="1411"/>
              </a:lnSpc>
            </a:pPr>
            <a:r>
              <a:rPr lang="en-US" sz="1022" spc="100">
                <a:solidFill>
                  <a:srgbClr val="FFFBFB"/>
                </a:solidFill>
                <a:latin typeface="DM Sans"/>
                <a:ea typeface="DM Sans"/>
                <a:cs typeface="DM Sans"/>
                <a:sym typeface="DM Sans"/>
              </a:rPr>
              <a:t>    if (left &lt; right) {</a:t>
            </a:r>
          </a:p>
          <a:p>
            <a:pPr algn="ctr">
              <a:lnSpc>
                <a:spcPts val="1411"/>
              </a:lnSpc>
            </a:pPr>
            <a:r>
              <a:rPr lang="en-US" sz="1022" spc="100">
                <a:solidFill>
                  <a:srgbClr val="FFFBFB"/>
                </a:solidFill>
                <a:latin typeface="DM Sans"/>
                <a:ea typeface="DM Sans"/>
                <a:cs typeface="DM Sans"/>
                <a:sym typeface="DM Sans"/>
              </a:rPr>
              <a:t>        int mid = left + (right - left) / 2;</a:t>
            </a:r>
          </a:p>
          <a:p>
            <a:pPr algn="ctr">
              <a:lnSpc>
                <a:spcPts val="1411"/>
              </a:lnSpc>
            </a:pPr>
            <a:r>
              <a:rPr lang="en-US" sz="1022" spc="100">
                <a:solidFill>
                  <a:srgbClr val="FFFBFB"/>
                </a:solidFill>
                <a:latin typeface="DM Sans"/>
                <a:ea typeface="DM Sans"/>
                <a:cs typeface="DM Sans"/>
                <a:sym typeface="DM Sans"/>
              </a:rPr>
              <a:t>        sunrisers_schools_merge_sort(left, mid);</a:t>
            </a:r>
          </a:p>
          <a:p>
            <a:pPr algn="ctr">
              <a:lnSpc>
                <a:spcPts val="1411"/>
              </a:lnSpc>
            </a:pPr>
            <a:r>
              <a:rPr lang="en-US" sz="1022" spc="100">
                <a:solidFill>
                  <a:srgbClr val="FFFBFB"/>
                </a:solidFill>
                <a:latin typeface="DM Sans"/>
                <a:ea typeface="DM Sans"/>
                <a:cs typeface="DM Sans"/>
                <a:sym typeface="DM Sans"/>
              </a:rPr>
              <a:t>        sunrisers_schools_merge_sort(mid + 1, right);</a:t>
            </a:r>
          </a:p>
          <a:p>
            <a:pPr algn="ctr">
              <a:lnSpc>
                <a:spcPts val="1411"/>
              </a:lnSpc>
            </a:pPr>
            <a:r>
              <a:rPr lang="en-US" sz="1022" spc="100">
                <a:solidFill>
                  <a:srgbClr val="FFFBFB"/>
                </a:solidFill>
                <a:latin typeface="DM Sans"/>
                <a:ea typeface="DM Sans"/>
                <a:cs typeface="DM Sans"/>
                <a:sym typeface="DM Sans"/>
              </a:rPr>
              <a:t>        sunrisers_schools_merge(left, mid, right);</a:t>
            </a:r>
          </a:p>
          <a:p>
            <a:pPr algn="ctr">
              <a:lnSpc>
                <a:spcPts val="1411"/>
              </a:lnSpc>
            </a:pPr>
            <a:r>
              <a:rPr lang="en-US" sz="1022" spc="100">
                <a:solidFill>
                  <a:srgbClr val="FFFBFB"/>
                </a:solidFill>
                <a:latin typeface="DM Sans"/>
                <a:ea typeface="DM Sans"/>
                <a:cs typeface="DM Sans"/>
                <a:sym typeface="DM Sans"/>
              </a:rPr>
              <a:t>    }</a:t>
            </a:r>
          </a:p>
          <a:p>
            <a:pPr algn="ctr">
              <a:lnSpc>
                <a:spcPts val="1411"/>
              </a:lnSpc>
            </a:pPr>
            <a:r>
              <a:rPr lang="en-US" sz="1022" spc="100">
                <a:solidFill>
                  <a:srgbClr val="FFFBFB"/>
                </a:solidFill>
                <a:latin typeface="DM Sans"/>
                <a:ea typeface="DM Sans"/>
                <a:cs typeface="DM Sans"/>
                <a:sym typeface="DM Sans"/>
              </a:rPr>
              <a:t>}</a:t>
            </a:r>
          </a:p>
        </p:txBody>
      </p:sp>
      <p:sp>
        <p:nvSpPr>
          <p:cNvPr name="TextBox 15" id="15"/>
          <p:cNvSpPr txBox="true"/>
          <p:nvPr/>
        </p:nvSpPr>
        <p:spPr>
          <a:xfrm rot="0">
            <a:off x="2369239" y="2155848"/>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QUICK SORT</a:t>
            </a:r>
          </a:p>
        </p:txBody>
      </p:sp>
      <p:sp>
        <p:nvSpPr>
          <p:cNvPr name="TextBox 16" id="16"/>
          <p:cNvSpPr txBox="true"/>
          <p:nvPr/>
        </p:nvSpPr>
        <p:spPr>
          <a:xfrm rot="0">
            <a:off x="12174856" y="2154468"/>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MERGE SORT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419736" y="3510391"/>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Quick Sort</a:t>
              </a:r>
            </a:p>
          </p:txBody>
        </p:sp>
      </p:grpSp>
      <p:sp>
        <p:nvSpPr>
          <p:cNvPr name="TextBox 11" id="11"/>
          <p:cNvSpPr txBox="true"/>
          <p:nvPr/>
        </p:nvSpPr>
        <p:spPr>
          <a:xfrm rot="0">
            <a:off x="3256122" y="255253"/>
            <a:ext cx="10906040" cy="2277297"/>
          </a:xfrm>
          <a:prstGeom prst="rect">
            <a:avLst/>
          </a:prstGeom>
        </p:spPr>
        <p:txBody>
          <a:bodyPr anchor="t" rtlCol="false" tIns="0" lIns="0" bIns="0" rIns="0">
            <a:spAutoFit/>
          </a:bodyPr>
          <a:lstStyle/>
          <a:p>
            <a:pPr algn="ctr">
              <a:lnSpc>
                <a:spcPts val="9150"/>
              </a:lnSpc>
            </a:pPr>
            <a:r>
              <a:rPr lang="en-US" b="true" sz="6630" spc="649">
                <a:solidFill>
                  <a:srgbClr val="FFFFFF"/>
                </a:solidFill>
                <a:latin typeface="Oswald Bold"/>
                <a:ea typeface="Oswald Bold"/>
                <a:cs typeface="Oswald Bold"/>
                <a:sym typeface="Oswald Bold"/>
              </a:rPr>
              <a:t>COMPARISION OF SORTING ALGORITHM</a:t>
            </a:r>
          </a:p>
        </p:txBody>
      </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7143131" y="3611972"/>
            <a:ext cx="8900334" cy="2576368"/>
          </a:xfrm>
          <a:prstGeom prst="rect">
            <a:avLst/>
          </a:prstGeom>
        </p:spPr>
        <p:txBody>
          <a:bodyPr anchor="t" rtlCol="false" tIns="0" lIns="0" bIns="0" rIns="0">
            <a:spAutoFit/>
          </a:bodyPr>
          <a:lstStyle/>
          <a:p>
            <a:pPr algn="l" marL="406179" indent="-203090" lvl="1">
              <a:lnSpc>
                <a:spcPts val="2596"/>
              </a:lnSpc>
              <a:buFont typeface="Arial"/>
              <a:buChar char="•"/>
            </a:pPr>
            <a:r>
              <a:rPr lang="en-US" sz="1881" spc="184">
                <a:solidFill>
                  <a:srgbClr val="231F20"/>
                </a:solidFill>
                <a:latin typeface="DM Sans"/>
                <a:ea typeface="DM Sans"/>
                <a:cs typeface="DM Sans"/>
                <a:sym typeface="DM Sans"/>
              </a:rPr>
              <a:t>Approach: Selects a pivot, divides the array into elements smaller and larger than the pivot, and recursively sorts each partition.</a:t>
            </a:r>
          </a:p>
          <a:p>
            <a:pPr algn="l" marL="406179" indent="-203090" lvl="1">
              <a:lnSpc>
                <a:spcPts val="2596"/>
              </a:lnSpc>
              <a:buFont typeface="Arial"/>
              <a:buChar char="•"/>
            </a:pPr>
            <a:r>
              <a:rPr lang="en-US" sz="1881" spc="184">
                <a:solidFill>
                  <a:srgbClr val="231F20"/>
                </a:solidFill>
                <a:latin typeface="DM Sans"/>
                <a:ea typeface="DM Sans"/>
                <a:cs typeface="DM Sans"/>
                <a:sym typeface="DM Sans"/>
              </a:rPr>
              <a:t>Time Complexity: Best and average cases: O(n log n); worst case: O(n²).</a:t>
            </a:r>
          </a:p>
          <a:p>
            <a:pPr algn="l" marL="406179" indent="-203090" lvl="1">
              <a:lnSpc>
                <a:spcPts val="2596"/>
              </a:lnSpc>
              <a:buFont typeface="Arial"/>
              <a:buChar char="•"/>
            </a:pPr>
            <a:r>
              <a:rPr lang="en-US" sz="1881" spc="184">
                <a:solidFill>
                  <a:srgbClr val="231F20"/>
                </a:solidFill>
                <a:latin typeface="DM Sans"/>
                <a:ea typeface="DM Sans"/>
                <a:cs typeface="DM Sans"/>
                <a:sym typeface="DM Sans"/>
              </a:rPr>
              <a:t>Space Complexity: O(log n) (in-place sorting).</a:t>
            </a:r>
          </a:p>
          <a:p>
            <a:pPr algn="l" marL="406179" indent="-203090" lvl="1">
              <a:lnSpc>
                <a:spcPts val="2596"/>
              </a:lnSpc>
              <a:buFont typeface="Arial"/>
              <a:buChar char="•"/>
            </a:pPr>
            <a:r>
              <a:rPr lang="en-US" sz="1881" spc="184">
                <a:solidFill>
                  <a:srgbClr val="231F20"/>
                </a:solidFill>
                <a:latin typeface="DM Sans"/>
                <a:ea typeface="DM Sans"/>
                <a:cs typeface="DM Sans"/>
                <a:sym typeface="DM Sans"/>
              </a:rPr>
              <a:t>Applications: Often faster for large datasets with random access. Not a stable sorting algorithm.</a:t>
            </a:r>
          </a:p>
        </p:txBody>
      </p:sp>
      <p:grpSp>
        <p:nvGrpSpPr>
          <p:cNvPr name="Group 16" id="16"/>
          <p:cNvGrpSpPr/>
          <p:nvPr/>
        </p:nvGrpSpPr>
        <p:grpSpPr>
          <a:xfrm rot="0">
            <a:off x="11214152" y="6572062"/>
            <a:ext cx="4473739" cy="636748"/>
            <a:chOff x="0" y="0"/>
            <a:chExt cx="1178269" cy="167703"/>
          </a:xfrm>
        </p:grpSpPr>
        <p:sp>
          <p:nvSpPr>
            <p:cNvPr name="Freeform 17" id="17"/>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8" id="18"/>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Merge Sort</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28575"/>
              <a:ext cx="1744696" cy="570865"/>
            </a:xfrm>
            <a:prstGeom prst="rect">
              <a:avLst/>
            </a:prstGeom>
          </p:spPr>
          <p:txBody>
            <a:bodyPr anchor="ctr" rtlCol="false" tIns="50800" lIns="50800" bIns="50800" rIns="50800"/>
            <a:lstStyle/>
            <a:p>
              <a:pPr algn="ctr" marL="431801" indent="-215900" lvl="1">
                <a:lnSpc>
                  <a:spcPts val="2600"/>
                </a:lnSpc>
                <a:buFont typeface="Arial"/>
                <a:buChar char="•"/>
              </a:pPr>
              <a:r>
                <a:rPr lang="en-US" sz="2000">
                  <a:solidFill>
                    <a:srgbClr val="000000"/>
                  </a:solidFill>
                  <a:latin typeface="DM Sans"/>
                  <a:ea typeface="DM Sans"/>
                  <a:cs typeface="DM Sans"/>
                  <a:sym typeface="DM Sans"/>
                </a:rPr>
                <a:t>Approach: Divides array into two halves, recursively sorts, then merges sorted halves.</a:t>
              </a:r>
            </a:p>
            <a:p>
              <a:pPr algn="ctr" marL="431801" indent="-215900" lvl="1">
                <a:lnSpc>
                  <a:spcPts val="2600"/>
                </a:lnSpc>
                <a:buFont typeface="Arial"/>
                <a:buChar char="•"/>
              </a:pPr>
              <a:r>
                <a:rPr lang="en-US" sz="2000">
                  <a:solidFill>
                    <a:srgbClr val="000000"/>
                  </a:solidFill>
                  <a:latin typeface="DM Sans"/>
                  <a:ea typeface="DM Sans"/>
                  <a:cs typeface="DM Sans"/>
                  <a:sym typeface="DM Sans"/>
                </a:rPr>
                <a:t> Time Complexity: O(nlogn) for all cases. </a:t>
              </a:r>
            </a:p>
            <a:p>
              <a:pPr algn="ctr" marL="431801" indent="-215900" lvl="1">
                <a:lnSpc>
                  <a:spcPts val="2600"/>
                </a:lnSpc>
                <a:buFont typeface="Arial"/>
                <a:buChar char="•"/>
              </a:pPr>
              <a:r>
                <a:rPr lang="en-US" sz="2000">
                  <a:solidFill>
                    <a:srgbClr val="000000"/>
                  </a:solidFill>
                  <a:latin typeface="DM Sans"/>
                  <a:ea typeface="DM Sans"/>
                  <a:cs typeface="DM Sans"/>
                  <a:sym typeface="DM Sans"/>
                </a:rPr>
                <a:t>Space Complexity: O(n) (uses extra space for merging).</a:t>
              </a:r>
            </a:p>
            <a:p>
              <a:pPr algn="ctr" marL="431801" indent="-215900" lvl="1">
                <a:lnSpc>
                  <a:spcPts val="2600"/>
                </a:lnSpc>
                <a:buFont typeface="Arial"/>
                <a:buChar char="•"/>
              </a:pPr>
              <a:r>
                <a:rPr lang="en-US" sz="2000">
                  <a:solidFill>
                    <a:srgbClr val="000000"/>
                  </a:solidFill>
                  <a:latin typeface="DM Sans"/>
                  <a:ea typeface="DM Sans"/>
                  <a:cs typeface="DM Sans"/>
                  <a:sym typeface="DM Sans"/>
                </a:rPr>
                <a:t> Applications: Suitable for linked lists, stable sorting, and large external datasets.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DAGW8rYPj-E</dc:identifier>
  <dcterms:modified xsi:type="dcterms:W3CDTF">2011-08-01T06:04:30Z</dcterms:modified>
  <cp:revision>1</cp:revision>
  <dc:title>SCHOOLS</dc:title>
</cp:coreProperties>
</file>