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dhi t g" initials="st" lastIdx="1" clrIdx="0">
    <p:extLst>
      <p:ext uri="{19B8F6BF-5375-455C-9EA6-DF929625EA0E}">
        <p15:presenceInfo xmlns:p15="http://schemas.microsoft.com/office/powerpoint/2012/main" userId="edca4b51a8696f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Network </a:t>
            </a:r>
            <a:br>
              <a:rPr lang="en-US" sz="4000" dirty="0"/>
            </a:br>
            <a:r>
              <a:rPr lang="en-US" sz="4000" dirty="0"/>
              <a:t>Vulnerability </a:t>
            </a:r>
            <a:br>
              <a:rPr lang="en-US" sz="4000" dirty="0"/>
            </a:br>
            <a:r>
              <a:rPr lang="en-US" sz="4000" dirty="0"/>
              <a:t>Assessment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From: </a:t>
            </a:r>
          </a:p>
          <a:p>
            <a:pPr algn="l"/>
            <a:r>
              <a:rPr lang="en-US" dirty="0"/>
              <a:t>         Srinidhi T G</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F7724-C16E-0588-B035-98C30DC844A7}"/>
              </a:ext>
            </a:extLst>
          </p:cNvPr>
          <p:cNvSpPr>
            <a:spLocks noGrp="1"/>
          </p:cNvSpPr>
          <p:nvPr>
            <p:ph idx="1"/>
          </p:nvPr>
        </p:nvSpPr>
        <p:spPr>
          <a:xfrm>
            <a:off x="851042" y="484094"/>
            <a:ext cx="10354840" cy="5576517"/>
          </a:xfrm>
        </p:spPr>
        <p:txBody>
          <a:bodyPr>
            <a:no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5: Identify Required Resources</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Determine the resources necessary for remediation. This could include:</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Personnel: Assign individuals responsible for implementing the remediation plan.</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Software/Hardware: Identify any tools or equipment required for the mitigation process.</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Budget: Calculate the costs associated with implementing the plan.</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6: Consider Network Configuration Changes</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Some vulnerabilities may require changes to network configurations, such as firewall rules, access controls, or network segmentation. Interns should document these changes and ensure they align with your network's architecture and security policies.</a:t>
            </a:r>
          </a:p>
          <a:p>
            <a:endParaRPr lang="en-IN" sz="2400" dirty="0"/>
          </a:p>
        </p:txBody>
      </p:sp>
      <p:pic>
        <p:nvPicPr>
          <p:cNvPr id="5" name="Graphic 4" descr="Magnifying glass">
            <a:extLst>
              <a:ext uri="{FF2B5EF4-FFF2-40B4-BE49-F238E27FC236}">
                <a16:creationId xmlns:a16="http://schemas.microsoft.com/office/drawing/2014/main" id="{38A800E5-69F8-2807-92C2-E3469C7409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47" y="35994"/>
            <a:ext cx="761395" cy="761395"/>
          </a:xfrm>
          <a:prstGeom prst="rect">
            <a:avLst/>
          </a:prstGeom>
        </p:spPr>
      </p:pic>
    </p:spTree>
    <p:extLst>
      <p:ext uri="{BB962C8B-B14F-4D97-AF65-F5344CB8AC3E}">
        <p14:creationId xmlns:p14="http://schemas.microsoft.com/office/powerpoint/2010/main" val="181264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DDF3F-63A6-EBF9-2912-CD3E3D869B89}"/>
              </a:ext>
            </a:extLst>
          </p:cNvPr>
          <p:cNvSpPr>
            <a:spLocks noGrp="1"/>
          </p:cNvSpPr>
          <p:nvPr>
            <p:ph idx="1"/>
          </p:nvPr>
        </p:nvSpPr>
        <p:spPr>
          <a:xfrm>
            <a:off x="913795" y="417096"/>
            <a:ext cx="10353762" cy="5967662"/>
          </a:xfrm>
        </p:spPr>
        <p:txBody>
          <a:bodyPr>
            <a:normAutofit lnSpcReduction="10000"/>
          </a:bodyPr>
          <a:lstStyle/>
          <a:p>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7: Document the Plan</a:t>
            </a:r>
          </a:p>
          <a:p>
            <a:pPr marL="36900" indent="0">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Interns should compile all the information into a comprehensive mitigation plan document. This document should be detailed, organized, and easy to understand. Include a list of vulnerabilities, their severity, remediation strategies, estimated timelines, required resources, and any necessary configuration changes.</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8: Review and Approval</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mitigation plan should be reviewed by experienced security professionals or supervisors to ensure its accuracy and feasibility. Once approved, it's ready for implementation.</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9: Implement the Plan</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Interns should then proceed with implementing the mitigation plan, following the documented steps for each vulnerability. This may involve coordination with other teams, such as IT or system administrators.</a:t>
            </a:r>
          </a:p>
          <a:p>
            <a:endParaRPr lang="en-IN" sz="2400" dirty="0"/>
          </a:p>
        </p:txBody>
      </p:sp>
      <p:pic>
        <p:nvPicPr>
          <p:cNvPr id="5" name="Graphic 4" descr="Document">
            <a:extLst>
              <a:ext uri="{FF2B5EF4-FFF2-40B4-BE49-F238E27FC236}">
                <a16:creationId xmlns:a16="http://schemas.microsoft.com/office/drawing/2014/main" id="{83EC8DE9-2803-FE8C-181C-60B7E9C054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67557" y="5927558"/>
            <a:ext cx="914400" cy="914400"/>
          </a:xfrm>
          <a:prstGeom prst="rect">
            <a:avLst/>
          </a:prstGeom>
        </p:spPr>
      </p:pic>
    </p:spTree>
    <p:extLst>
      <p:ext uri="{BB962C8B-B14F-4D97-AF65-F5344CB8AC3E}">
        <p14:creationId xmlns:p14="http://schemas.microsoft.com/office/powerpoint/2010/main" val="111360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esearch">
            <a:extLst>
              <a:ext uri="{FF2B5EF4-FFF2-40B4-BE49-F238E27FC236}">
                <a16:creationId xmlns:a16="http://schemas.microsoft.com/office/drawing/2014/main" id="{3055063B-805F-0FB9-0CF9-BDEFD2B8267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1053011" y="0"/>
            <a:ext cx="1138989" cy="1138989"/>
          </a:xfrm>
        </p:spPr>
      </p:pic>
      <p:sp>
        <p:nvSpPr>
          <p:cNvPr id="7" name="TextBox 6">
            <a:extLst>
              <a:ext uri="{FF2B5EF4-FFF2-40B4-BE49-F238E27FC236}">
                <a16:creationId xmlns:a16="http://schemas.microsoft.com/office/drawing/2014/main" id="{5668638D-2AE6-AC39-1910-429F78804EAB}"/>
              </a:ext>
            </a:extLst>
          </p:cNvPr>
          <p:cNvSpPr txBox="1"/>
          <p:nvPr/>
        </p:nvSpPr>
        <p:spPr>
          <a:xfrm>
            <a:off x="385012" y="417095"/>
            <a:ext cx="10458196" cy="5653675"/>
          </a:xfrm>
          <a:prstGeom prst="rect">
            <a:avLst/>
          </a:prstGeom>
          <a:noFill/>
        </p:spPr>
        <p:txBody>
          <a:bodyPr wrap="square" rtlCol="0">
            <a:spAutoFit/>
          </a:bodyPr>
          <a:lstStyle/>
          <a:p>
            <a:pPr marL="342900" indent="-342900">
              <a:lnSpc>
                <a:spcPct val="107000"/>
              </a:lnSpc>
              <a:spcAft>
                <a:spcPts val="800"/>
              </a:spcAft>
              <a:buFont typeface="Wingdings" panose="05000000000000000000" pitchFamily="2" charset="2"/>
              <a:buChar char="v"/>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10: Monitor Progress</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Interns should closely monitor the progress of the mitigation efforts, ensuring that they remain on track according to the estimated timelines.</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Wingdings" panose="05000000000000000000" pitchFamily="2" charset="2"/>
              <a:buChar char="v"/>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11: Test and Validate</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After remediation, it's crucial to test and validate the fixes to ensure they are effective and have not introduced new issues.</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Wingdings" panose="05000000000000000000" pitchFamily="2" charset="2"/>
              <a:buChar char="v"/>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12: Update Documentation</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Finally, interns should update the documentation to reflect the changes made, any lessons learned, and the outcomes of the mitigation efforts.</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098740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8B7EE39-C2BA-CACE-D3CA-621C12480130}"/>
              </a:ext>
            </a:extLst>
          </p:cNvPr>
          <p:cNvSpPr txBox="1"/>
          <p:nvPr/>
        </p:nvSpPr>
        <p:spPr>
          <a:xfrm>
            <a:off x="2366209" y="2367171"/>
            <a:ext cx="7234989" cy="2123658"/>
          </a:xfrm>
          <a:prstGeom prst="rect">
            <a:avLst/>
          </a:prstGeom>
          <a:noFill/>
        </p:spPr>
        <p:txBody>
          <a:bodyPr wrap="square" rtlCol="0">
            <a:spAutoFit/>
          </a:bodyPr>
          <a:lstStyle/>
          <a:p>
            <a:pPr algn="ctr"/>
            <a:r>
              <a:rPr lang="en-IN" sz="6600" b="1" dirty="0">
                <a:solidFill>
                  <a:srgbClr val="FF0000"/>
                </a:solidFill>
              </a:rPr>
              <a:t>Thank</a:t>
            </a:r>
            <a:r>
              <a:rPr lang="en-IN" sz="6600" b="1" dirty="0">
                <a:solidFill>
                  <a:srgbClr val="FF0000"/>
                </a:solidFill>
                <a:highlight>
                  <a:srgbClr val="000000"/>
                </a:highlight>
              </a:rPr>
              <a:t> </a:t>
            </a:r>
          </a:p>
          <a:p>
            <a:pPr algn="ctr"/>
            <a:r>
              <a:rPr lang="en-IN" sz="6600" b="1" dirty="0">
                <a:solidFill>
                  <a:srgbClr val="FF0000"/>
                </a:solidFill>
              </a:rPr>
              <a:t>You</a:t>
            </a:r>
          </a:p>
        </p:txBody>
      </p:sp>
      <p:pic>
        <p:nvPicPr>
          <p:cNvPr id="20" name="Graphic 19" descr="Processor">
            <a:extLst>
              <a:ext uri="{FF2B5EF4-FFF2-40B4-BE49-F238E27FC236}">
                <a16:creationId xmlns:a16="http://schemas.microsoft.com/office/drawing/2014/main" id="{EBFF95B8-A936-31A9-7CB8-95BA6551CE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4128" y="0"/>
            <a:ext cx="2350168" cy="2350168"/>
          </a:xfrm>
          <a:prstGeom prst="rect">
            <a:avLst/>
          </a:prstGeom>
        </p:spPr>
      </p:pic>
      <p:pic>
        <p:nvPicPr>
          <p:cNvPr id="22" name="Graphic 21" descr="Plug">
            <a:extLst>
              <a:ext uri="{FF2B5EF4-FFF2-40B4-BE49-F238E27FC236}">
                <a16:creationId xmlns:a16="http://schemas.microsoft.com/office/drawing/2014/main" id="{A39F9896-D874-5FDB-909A-B5D179E8C4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596" y="5338972"/>
            <a:ext cx="1519028" cy="1519028"/>
          </a:xfrm>
          <a:prstGeom prst="rect">
            <a:avLst/>
          </a:prstGeom>
        </p:spPr>
      </p:pic>
    </p:spTree>
    <p:extLst>
      <p:ext uri="{BB962C8B-B14F-4D97-AF65-F5344CB8AC3E}">
        <p14:creationId xmlns:p14="http://schemas.microsoft.com/office/powerpoint/2010/main" val="316833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191077"/>
            <a:ext cx="4538124" cy="970450"/>
          </a:xfrm>
        </p:spPr>
        <p:txBody>
          <a:bodyPr anchor="b">
            <a:noAutofit/>
          </a:bodyPr>
          <a:lstStyle/>
          <a:p>
            <a:pPr algn="l"/>
            <a:r>
              <a:rPr lang="en-US" sz="6600" dirty="0"/>
              <a:t>Title: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646752"/>
            <a:ext cx="4403596" cy="2935804"/>
          </a:xfrm>
        </p:spPr>
        <p:txBody>
          <a:bodyPr anchor="t">
            <a:normAutofit/>
          </a:bodyPr>
          <a:lstStyle/>
          <a:p>
            <a:pPr lvl="0">
              <a:buFont typeface="Wingdings" panose="05000000000000000000" pitchFamily="2" charset="2"/>
              <a:buChar char="Ø"/>
            </a:pPr>
            <a:r>
              <a:rPr lang="en-US" sz="3600" dirty="0"/>
              <a:t>Vulnerability Identification</a:t>
            </a:r>
          </a:p>
          <a:p>
            <a:pPr lvl="0">
              <a:buFont typeface="Wingdings" panose="05000000000000000000" pitchFamily="2" charset="2"/>
              <a:buChar char="Ø"/>
            </a:pPr>
            <a:r>
              <a:rPr lang="en-US" sz="3600" dirty="0"/>
              <a:t>Migration Plan</a:t>
            </a:r>
          </a:p>
          <a:p>
            <a:pPr marL="36900" indent="0">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569E-9FA1-CE93-DA10-AC1D9C4267D8}"/>
              </a:ext>
            </a:extLst>
          </p:cNvPr>
          <p:cNvSpPr>
            <a:spLocks noGrp="1"/>
          </p:cNvSpPr>
          <p:nvPr>
            <p:ph type="title"/>
          </p:nvPr>
        </p:nvSpPr>
        <p:spPr/>
        <p:txBody>
          <a:bodyPr>
            <a:normAutofit/>
          </a:bodyPr>
          <a:lstStyle/>
          <a:p>
            <a:r>
              <a:rPr lang="en-US" sz="4800" dirty="0"/>
              <a:t>Vulnerability Identification:</a:t>
            </a:r>
            <a:endParaRPr lang="en-IN" dirty="0"/>
          </a:p>
        </p:txBody>
      </p:sp>
      <p:sp>
        <p:nvSpPr>
          <p:cNvPr id="3" name="Content Placeholder 2">
            <a:extLst>
              <a:ext uri="{FF2B5EF4-FFF2-40B4-BE49-F238E27FC236}">
                <a16:creationId xmlns:a16="http://schemas.microsoft.com/office/drawing/2014/main" id="{27B81DC9-B85E-2CF9-824F-C752EF1B5327}"/>
              </a:ext>
            </a:extLst>
          </p:cNvPr>
          <p:cNvSpPr>
            <a:spLocks noGrp="1"/>
          </p:cNvSpPr>
          <p:nvPr>
            <p:ph idx="1"/>
          </p:nvPr>
        </p:nvSpPr>
        <p:spPr>
          <a:xfrm>
            <a:off x="913795" y="1801906"/>
            <a:ext cx="10543099" cy="5056094"/>
          </a:xfrm>
        </p:spPr>
        <p:txBody>
          <a:bodyPr>
            <a:normAutofit/>
          </a:bodyPr>
          <a:lstStyle/>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1. Vulnerability: Unpatched Software</a:t>
            </a:r>
          </a:p>
          <a:p>
            <a:pPr>
              <a:lnSpc>
                <a:spcPct val="107000"/>
              </a:lnSpc>
              <a:spcAft>
                <a:spcPts val="800"/>
              </a:spcAft>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Severity: High</a:t>
            </a:r>
          </a:p>
          <a:p>
            <a:pPr>
              <a:lnSpc>
                <a:spcPct val="107000"/>
              </a:lnSpc>
              <a:spcAft>
                <a:spcPts val="800"/>
              </a:spcAft>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Potential Impact: Unpatched software can be exploited by attackers to gain unauthorized access to the network, steal data, or disrupt operations.</a:t>
            </a:r>
          </a:p>
          <a:p>
            <a:pPr>
              <a:lnSpc>
                <a:spcPct val="107000"/>
              </a:lnSpc>
              <a:spcAft>
                <a:spcPts val="800"/>
              </a:spcAft>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Mitigation Strategy:</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-Regularly update and patch all software, including operating systems and applications.</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-Implement a patch management process to ensure timely updates.</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-Use vulnerability scanning tools to identify and prioritize patches.</a:t>
            </a:r>
          </a:p>
          <a:p>
            <a:endParaRPr lang="en-IN" dirty="0"/>
          </a:p>
        </p:txBody>
      </p:sp>
      <p:pic>
        <p:nvPicPr>
          <p:cNvPr id="5" name="Graphic 4" descr="USB">
            <a:extLst>
              <a:ext uri="{FF2B5EF4-FFF2-40B4-BE49-F238E27FC236}">
                <a16:creationId xmlns:a16="http://schemas.microsoft.com/office/drawing/2014/main" id="{FEFDFFF1-6D61-E520-093C-C921AA170A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07271" y="152400"/>
            <a:ext cx="914400" cy="914400"/>
          </a:xfrm>
          <a:prstGeom prst="rect">
            <a:avLst/>
          </a:prstGeom>
        </p:spPr>
      </p:pic>
    </p:spTree>
    <p:extLst>
      <p:ext uri="{BB962C8B-B14F-4D97-AF65-F5344CB8AC3E}">
        <p14:creationId xmlns:p14="http://schemas.microsoft.com/office/powerpoint/2010/main" val="192076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4F1D2-58B1-74DB-5AB3-2E39258F73BF}"/>
              </a:ext>
            </a:extLst>
          </p:cNvPr>
          <p:cNvSpPr>
            <a:spLocks noGrp="1"/>
          </p:cNvSpPr>
          <p:nvPr>
            <p:ph idx="1"/>
          </p:nvPr>
        </p:nvSpPr>
        <p:spPr>
          <a:xfrm>
            <a:off x="913795" y="689812"/>
            <a:ext cx="10353762" cy="5967662"/>
          </a:xfrm>
        </p:spPr>
        <p:txBody>
          <a:bodyPr>
            <a:normAutofit/>
          </a:bodyPr>
          <a:lstStyle/>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2. Vulnerability: Weak Passwords</a:t>
            </a:r>
          </a:p>
          <a:p>
            <a:pPr>
              <a:lnSpc>
                <a:spcPct val="107000"/>
              </a:lnSpc>
              <a:spcAft>
                <a:spcPts val="800"/>
              </a:spcAft>
              <a:buFont typeface="Wingdings" panose="05000000000000000000" pitchFamily="2"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Severity: High</a:t>
            </a:r>
          </a:p>
          <a:p>
            <a:pPr>
              <a:lnSpc>
                <a:spcPct val="107000"/>
              </a:lnSpc>
              <a:spcAft>
                <a:spcPts val="800"/>
              </a:spcAft>
              <a:buFont typeface="Wingdings" panose="05000000000000000000" pitchFamily="2"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Potential Impact: Weak passwords can be easily guessed or cracked by attackers, leading to unauthorized access to systems and data.</a:t>
            </a:r>
          </a:p>
          <a:p>
            <a:pPr>
              <a:lnSpc>
                <a:spcPct val="107000"/>
              </a:lnSpc>
              <a:spcAft>
                <a:spcPts val="800"/>
              </a:spcAft>
              <a:buFont typeface="Wingdings" panose="05000000000000000000" pitchFamily="2"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Mitigation Strategy:</a:t>
            </a:r>
          </a:p>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Enforce strong password policies, including complexity requirements and regular password changes.</a:t>
            </a:r>
          </a:p>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Implement multi-factor authentication (MFA) to add an extra layer of security.</a:t>
            </a:r>
          </a:p>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Educate users about the importance of strong password practices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690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Graphic 4" descr="Braille">
            <a:extLst>
              <a:ext uri="{FF2B5EF4-FFF2-40B4-BE49-F238E27FC236}">
                <a16:creationId xmlns:a16="http://schemas.microsoft.com/office/drawing/2014/main" id="{4FC68D79-2106-E62B-DF22-F3B78FA0B3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80981" y="5867401"/>
            <a:ext cx="1272988" cy="1272988"/>
          </a:xfrm>
          <a:prstGeom prst="rect">
            <a:avLst/>
          </a:prstGeom>
        </p:spPr>
      </p:pic>
    </p:spTree>
    <p:extLst>
      <p:ext uri="{BB962C8B-B14F-4D97-AF65-F5344CB8AC3E}">
        <p14:creationId xmlns:p14="http://schemas.microsoft.com/office/powerpoint/2010/main" val="71617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9EACE-B0B6-AE6C-A2D3-C6B504EACF00}"/>
              </a:ext>
            </a:extLst>
          </p:cNvPr>
          <p:cNvSpPr>
            <a:spLocks noGrp="1"/>
          </p:cNvSpPr>
          <p:nvPr>
            <p:ph idx="1"/>
          </p:nvPr>
        </p:nvSpPr>
        <p:spPr>
          <a:xfrm>
            <a:off x="913795" y="546847"/>
            <a:ext cx="10265193" cy="5886037"/>
          </a:xfrm>
        </p:spPr>
        <p:txBody>
          <a:bodyPr>
            <a:normAutofit/>
          </a:bodyPr>
          <a:lstStyle/>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3. Vulnerability: Misconfigured Firewalls</a:t>
            </a:r>
          </a:p>
          <a:p>
            <a:pPr>
              <a:lnSpc>
                <a:spcPct val="107000"/>
              </a:lnSpc>
              <a:spcAft>
                <a:spcPts val="800"/>
              </a:spcAft>
              <a:buFont typeface="Wingdings" panose="05000000000000000000" pitchFamily="2"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Severity: High</a:t>
            </a:r>
          </a:p>
          <a:p>
            <a:pPr>
              <a:lnSpc>
                <a:spcPct val="107000"/>
              </a:lnSpc>
              <a:spcAft>
                <a:spcPts val="800"/>
              </a:spcAft>
              <a:buFont typeface="Wingdings" panose="05000000000000000000" pitchFamily="2"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Potential Impact: Misconfigured firewalls can allow unauthorized traffic to pass through, exposing the network to external threats.</a:t>
            </a:r>
          </a:p>
          <a:p>
            <a:pPr>
              <a:lnSpc>
                <a:spcPct val="107000"/>
              </a:lnSpc>
              <a:spcAft>
                <a:spcPts val="800"/>
              </a:spcAft>
              <a:buFont typeface="Wingdings" panose="05000000000000000000" pitchFamily="2"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Mitigation Strategy:</a:t>
            </a:r>
          </a:p>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Regularly review and update firewall rules.</a:t>
            </a:r>
          </a:p>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Conduct firewall audits to identify misconfigurations.</a:t>
            </a:r>
          </a:p>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Implement a "default deny" rule to block all incoming and outgoing traffic and only allow necessary traffic.</a:t>
            </a:r>
          </a:p>
          <a:p>
            <a:pPr marL="36900" indent="0">
              <a:buNone/>
            </a:pPr>
            <a:endParaRPr lang="en-IN" dirty="0"/>
          </a:p>
        </p:txBody>
      </p:sp>
      <p:pic>
        <p:nvPicPr>
          <p:cNvPr id="5" name="Graphic 4" descr="Gears">
            <a:extLst>
              <a:ext uri="{FF2B5EF4-FFF2-40B4-BE49-F238E27FC236}">
                <a16:creationId xmlns:a16="http://schemas.microsoft.com/office/drawing/2014/main" id="{EEED4A21-8629-8608-C9BF-07DA1A97A6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602710">
            <a:off x="-605" y="-32084"/>
            <a:ext cx="914400" cy="914400"/>
          </a:xfrm>
          <a:prstGeom prst="rect">
            <a:avLst/>
          </a:prstGeom>
        </p:spPr>
      </p:pic>
    </p:spTree>
    <p:extLst>
      <p:ext uri="{BB962C8B-B14F-4D97-AF65-F5344CB8AC3E}">
        <p14:creationId xmlns:p14="http://schemas.microsoft.com/office/powerpoint/2010/main" val="249046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49896-392A-D645-2A27-B232091783D7}"/>
              </a:ext>
            </a:extLst>
          </p:cNvPr>
          <p:cNvSpPr>
            <a:spLocks noGrp="1"/>
          </p:cNvSpPr>
          <p:nvPr>
            <p:ph idx="1"/>
          </p:nvPr>
        </p:nvSpPr>
        <p:spPr>
          <a:xfrm>
            <a:off x="913795" y="417096"/>
            <a:ext cx="10353762" cy="6440904"/>
          </a:xfrm>
        </p:spPr>
        <p:txBody>
          <a:bodyPr>
            <a:normAutofit/>
          </a:bodyPr>
          <a:lstStyle/>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4. Vulnerability: Outdated or Unsupported Software</a:t>
            </a:r>
          </a:p>
          <a:p>
            <a:pPr>
              <a:lnSpc>
                <a:spcPct val="107000"/>
              </a:lnSpc>
              <a:spcAft>
                <a:spcPts val="800"/>
              </a:spcAft>
              <a:buFont typeface="Wingdings" panose="05000000000000000000" pitchFamily="2"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Severity: High</a:t>
            </a:r>
          </a:p>
          <a:p>
            <a:pPr>
              <a:lnSpc>
                <a:spcPct val="107000"/>
              </a:lnSpc>
              <a:spcAft>
                <a:spcPts val="800"/>
              </a:spcAft>
              <a:buFont typeface="Wingdings" panose="05000000000000000000" pitchFamily="2"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Potential Impact: Outdated or unsupported software can have known vulnerabilities that attackers can exploit to compromise the network.</a:t>
            </a:r>
          </a:p>
          <a:p>
            <a:pPr>
              <a:lnSpc>
                <a:spcPct val="107000"/>
              </a:lnSpc>
              <a:spcAft>
                <a:spcPts val="800"/>
              </a:spcAft>
              <a:buFont typeface="Wingdings" panose="05000000000000000000" pitchFamily="2"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Mitigation Strategy:</a:t>
            </a:r>
          </a:p>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Establish an inventory of all software and its version.</a:t>
            </a:r>
          </a:p>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Prioritize upgrading or replacing unsupported software.</a:t>
            </a:r>
          </a:p>
          <a:p>
            <a:pPr marL="3690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Monitor vendor updates and apply them as soon as possible.</a:t>
            </a:r>
          </a:p>
          <a:p>
            <a:pPr marL="36900" indent="0">
              <a:buNone/>
            </a:pPr>
            <a:endParaRPr lang="en-IN" sz="2800" dirty="0"/>
          </a:p>
        </p:txBody>
      </p:sp>
      <p:pic>
        <p:nvPicPr>
          <p:cNvPr id="5" name="Graphic 4" descr="Cloud Computing">
            <a:extLst>
              <a:ext uri="{FF2B5EF4-FFF2-40B4-BE49-F238E27FC236}">
                <a16:creationId xmlns:a16="http://schemas.microsoft.com/office/drawing/2014/main" id="{DE737335-8D72-6398-6DA5-06F8B9AD30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3130" y="147918"/>
            <a:ext cx="914400" cy="914400"/>
          </a:xfrm>
          <a:prstGeom prst="rect">
            <a:avLst/>
          </a:prstGeom>
        </p:spPr>
      </p:pic>
    </p:spTree>
    <p:extLst>
      <p:ext uri="{BB962C8B-B14F-4D97-AF65-F5344CB8AC3E}">
        <p14:creationId xmlns:p14="http://schemas.microsoft.com/office/powerpoint/2010/main" val="90982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98E66-5A36-2AB9-3BED-CC9DBCE2C114}"/>
              </a:ext>
            </a:extLst>
          </p:cNvPr>
          <p:cNvSpPr>
            <a:spLocks noGrp="1"/>
          </p:cNvSpPr>
          <p:nvPr>
            <p:ph idx="1"/>
          </p:nvPr>
        </p:nvSpPr>
        <p:spPr>
          <a:xfrm>
            <a:off x="913795" y="421342"/>
            <a:ext cx="10435523" cy="5369858"/>
          </a:xfrm>
        </p:spPr>
        <p:txBody>
          <a:bodyPr>
            <a:no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5. Vulnerability: Phishing Attacks</a:t>
            </a:r>
          </a:p>
          <a:p>
            <a:pPr>
              <a:lnSpc>
                <a:spcPct val="107000"/>
              </a:lnSpc>
              <a:spcAft>
                <a:spcPts val="800"/>
              </a:spcAft>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Severity: High</a:t>
            </a:r>
          </a:p>
          <a:p>
            <a:pPr>
              <a:lnSpc>
                <a:spcPct val="107000"/>
              </a:lnSpc>
              <a:spcAft>
                <a:spcPts val="800"/>
              </a:spcAft>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Potential Impact: Phishing attacks can trick users into revealing sensitive information, such as login credentials or financial data, leading to data breaches or unauthorized access.</a:t>
            </a:r>
          </a:p>
          <a:p>
            <a:pPr>
              <a:lnSpc>
                <a:spcPct val="107000"/>
              </a:lnSpc>
              <a:spcAft>
                <a:spcPts val="800"/>
              </a:spcAft>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Mitigation Strategy:</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 Provide regular cybersecurity training to educate employees about recognizing and avoiding phishing attempts.</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 Implement email filtering and anti-phishing solutions to detect and block malicious emails.</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 Encourage a culture of skepticism, where employees verify the legitimacy of requests before acting on them.</a:t>
            </a:r>
          </a:p>
          <a:p>
            <a:pPr marL="36900" indent="0">
              <a:buNone/>
            </a:pPr>
            <a:endParaRPr lang="en-IN" sz="2400" dirty="0"/>
          </a:p>
        </p:txBody>
      </p:sp>
      <p:pic>
        <p:nvPicPr>
          <p:cNvPr id="5" name="Graphic 4" descr="Network">
            <a:extLst>
              <a:ext uri="{FF2B5EF4-FFF2-40B4-BE49-F238E27FC236}">
                <a16:creationId xmlns:a16="http://schemas.microsoft.com/office/drawing/2014/main" id="{3B01FD6A-2FAD-24C8-16EE-AC9B970F6B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8205" y="5943600"/>
            <a:ext cx="914400" cy="914400"/>
          </a:xfrm>
          <a:prstGeom prst="rect">
            <a:avLst/>
          </a:prstGeom>
        </p:spPr>
      </p:pic>
    </p:spTree>
    <p:extLst>
      <p:ext uri="{BB962C8B-B14F-4D97-AF65-F5344CB8AC3E}">
        <p14:creationId xmlns:p14="http://schemas.microsoft.com/office/powerpoint/2010/main" val="162068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27EE-C038-082C-F704-7248AE145B10}"/>
              </a:ext>
            </a:extLst>
          </p:cNvPr>
          <p:cNvSpPr>
            <a:spLocks noGrp="1"/>
          </p:cNvSpPr>
          <p:nvPr>
            <p:ph type="title"/>
          </p:nvPr>
        </p:nvSpPr>
        <p:spPr/>
        <p:txBody>
          <a:bodyPr>
            <a:normAutofit/>
          </a:bodyPr>
          <a:lstStyle/>
          <a:p>
            <a:r>
              <a:rPr lang="en-US" sz="4800" dirty="0"/>
              <a:t>Migration Plan</a:t>
            </a:r>
            <a:endParaRPr lang="en-IN" dirty="0"/>
          </a:p>
        </p:txBody>
      </p:sp>
      <p:sp>
        <p:nvSpPr>
          <p:cNvPr id="3" name="Content Placeholder 2">
            <a:extLst>
              <a:ext uri="{FF2B5EF4-FFF2-40B4-BE49-F238E27FC236}">
                <a16:creationId xmlns:a16="http://schemas.microsoft.com/office/drawing/2014/main" id="{74E93F37-A9E3-2A58-D036-F6868C30D137}"/>
              </a:ext>
            </a:extLst>
          </p:cNvPr>
          <p:cNvSpPr>
            <a:spLocks noGrp="1"/>
          </p:cNvSpPr>
          <p:nvPr>
            <p:ph idx="1"/>
          </p:nvPr>
        </p:nvSpPr>
        <p:spPr>
          <a:xfrm>
            <a:off x="903147" y="2017059"/>
            <a:ext cx="10364410" cy="4105834"/>
          </a:xfrm>
        </p:spPr>
        <p:txBody>
          <a:bodyPr>
            <a:no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1: Understand the Vulnerabilities</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Interns should begin by thoroughly understanding the identified vulnerabilities. This includes studying any assessment reports, vulnerability scans, and understanding the potential impact on the network or system.</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2: Prioritize Vulnerabilities</a:t>
            </a:r>
          </a:p>
          <a:p>
            <a:pPr marL="3690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Not all vulnerabilities are created equal. Interns should prioritize the identified vulnerabilities based on their severity and potential impact. Common scoring systems like the Common Vulnerability Scoring System (CVSS) can help with this.</a:t>
            </a:r>
          </a:p>
        </p:txBody>
      </p:sp>
      <p:pic>
        <p:nvPicPr>
          <p:cNvPr id="5" name="Graphic 4" descr="Playbook">
            <a:extLst>
              <a:ext uri="{FF2B5EF4-FFF2-40B4-BE49-F238E27FC236}">
                <a16:creationId xmlns:a16="http://schemas.microsoft.com/office/drawing/2014/main" id="{65552C5C-CEBF-7231-0D68-8CBAACBCAC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43" y="0"/>
            <a:ext cx="914400" cy="914400"/>
          </a:xfrm>
          <a:prstGeom prst="rect">
            <a:avLst/>
          </a:prstGeom>
        </p:spPr>
      </p:pic>
    </p:spTree>
    <p:extLst>
      <p:ext uri="{BB962C8B-B14F-4D97-AF65-F5344CB8AC3E}">
        <p14:creationId xmlns:p14="http://schemas.microsoft.com/office/powerpoint/2010/main" val="18898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3470E-1CFF-D5D5-0D0D-84910F4E3E7F}"/>
              </a:ext>
            </a:extLst>
          </p:cNvPr>
          <p:cNvSpPr>
            <a:spLocks noGrp="1"/>
          </p:cNvSpPr>
          <p:nvPr>
            <p:ph idx="1"/>
          </p:nvPr>
        </p:nvSpPr>
        <p:spPr>
          <a:xfrm>
            <a:off x="913795" y="513347"/>
            <a:ext cx="10353762" cy="6112041"/>
          </a:xfrm>
        </p:spPr>
        <p:txBody>
          <a:bodyPr>
            <a:norm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Step 3: Develop Remediation Strategies</a:t>
            </a:r>
          </a:p>
          <a:p>
            <a:pPr marL="3690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For each prioritized vulnerability, interns should devise a remediation strategy. This should include detailed steps for fixing the issue, such as:</a:t>
            </a:r>
          </a:p>
          <a:p>
            <a:pPr marL="3690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Patching the affected software.</a:t>
            </a:r>
          </a:p>
          <a:p>
            <a:pPr marL="3690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Configuring firewall rules.</a:t>
            </a:r>
          </a:p>
          <a:p>
            <a:pPr marL="3690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Updating access controls.</a:t>
            </a:r>
          </a:p>
          <a:p>
            <a:pPr marL="3690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Changing default passwords.</a:t>
            </a:r>
          </a:p>
          <a:p>
            <a:pPr marL="3690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Revising configurations.</a:t>
            </a:r>
          </a:p>
          <a:p>
            <a:pPr marL="3690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Implementing security best practices.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Step 4: Estimate Timelines</a:t>
            </a:r>
          </a:p>
          <a:p>
            <a:pPr marL="3690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Interns should estimate the time required to remediate each vulnerability. This estimation should consider factors like complexity, availability of resources, and potential impacts on system availability. It's important to be realistic in these estimations.</a:t>
            </a:r>
          </a:p>
          <a:p>
            <a:pPr>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pic>
        <p:nvPicPr>
          <p:cNvPr id="5" name="Graphic 4" descr="Hourglass">
            <a:extLst>
              <a:ext uri="{FF2B5EF4-FFF2-40B4-BE49-F238E27FC236}">
                <a16:creationId xmlns:a16="http://schemas.microsoft.com/office/drawing/2014/main" id="{4789956B-A49B-B38E-A20C-863FA10F11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8205" y="5943600"/>
            <a:ext cx="914400" cy="914400"/>
          </a:xfrm>
          <a:prstGeom prst="rect">
            <a:avLst/>
          </a:prstGeom>
        </p:spPr>
      </p:pic>
    </p:spTree>
    <p:extLst>
      <p:ext uri="{BB962C8B-B14F-4D97-AF65-F5344CB8AC3E}">
        <p14:creationId xmlns:p14="http://schemas.microsoft.com/office/powerpoint/2010/main" val="2788050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{61131640-F91D-44F2-8CEC-B3910ACAB290}tf55705232_win32</Template>
  <TotalTime>65</TotalTime>
  <Words>918</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Goudy Old Style</vt:lpstr>
      <vt:lpstr>Wingdings</vt:lpstr>
      <vt:lpstr>Wingdings 2</vt:lpstr>
      <vt:lpstr>SlateVTI</vt:lpstr>
      <vt:lpstr>Network  Vulnerability  Assessment</vt:lpstr>
      <vt:lpstr>Title: </vt:lpstr>
      <vt:lpstr>Vulnerability Identification:</vt:lpstr>
      <vt:lpstr>PowerPoint Presentation</vt:lpstr>
      <vt:lpstr>PowerPoint Presentation</vt:lpstr>
      <vt:lpstr>PowerPoint Presentation</vt:lpstr>
      <vt:lpstr>PowerPoint Presentation</vt:lpstr>
      <vt:lpstr>Migration Plan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Vulnerability  Assessment</dc:title>
  <dc:creator>srinidhi t g</dc:creator>
  <cp:lastModifiedBy>srinidhi t g</cp:lastModifiedBy>
  <cp:revision>1</cp:revision>
  <dcterms:created xsi:type="dcterms:W3CDTF">2023-11-08T11:25:57Z</dcterms:created>
  <dcterms:modified xsi:type="dcterms:W3CDTF">2023-11-08T12:31:24Z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