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465c7438b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465c7438b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lower std deviation is better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53143ed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53143ed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4d8160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4d8160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4d81600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4d81600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4d81600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4d81600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Chahal: consistent across 4 overs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graph shows single inning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6f88ba4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6f88ba4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positive correlation but not strength of correlation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6f88ba45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6f88ba45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strength of correlation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570e76c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570e76c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465c7438b_2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465c7438b_2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70a622f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70a622f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70a622f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70a622f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465c7438b_2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465c7438b_2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54e6b08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54e6b08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bb722a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bb722a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54e6b08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54e6b08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53143e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53143e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ode/ambarish/exploratory-data-analysis-ipl/data" TargetMode="External"/><Relationship Id="rId4" Type="http://schemas.openxmlformats.org/officeDocument/2006/relationships/hyperlink" Target="https://www.kaggle.com/datasets/kalilurrahman/ipl-player-auction-dataset-from-start-to-now" TargetMode="External"/><Relationship Id="rId5" Type="http://schemas.openxmlformats.org/officeDocument/2006/relationships/hyperlink" Target="https://en.wikipedia.org/wiki/List_of_2008_Indian_Premier_League_auctions_and_personnel_signings" TargetMode="External"/><Relationship Id="rId6" Type="http://schemas.openxmlformats.org/officeDocument/2006/relationships/hyperlink" Target="https://www.kaggle.com/datasets/kalilurrahman/ipl-player-auction-dataset-from-start-to-no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of Indian Premier League Data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968775"/>
            <a:ext cx="28233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Srinidhi Kalgundi Srinivas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Ritika Kishore Kumar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Sepehr Aiden Bostan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LingYi Li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Jonathan Cayaban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975" y="2976225"/>
            <a:ext cx="4022925" cy="20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Batsman Stats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graph talks about a batsman </a:t>
            </a:r>
            <a:r>
              <a:rPr lang="en" sz="1400"/>
              <a:t>consistency</a:t>
            </a:r>
            <a:r>
              <a:rPr lang="en" sz="1400"/>
              <a:t> (or form) over a whole season.</a:t>
            </a:r>
            <a:br>
              <a:rPr lang="en" sz="1400"/>
            </a:br>
            <a:br>
              <a:rPr lang="en" sz="1400"/>
            </a:br>
            <a:r>
              <a:rPr lang="en" sz="1400"/>
              <a:t>This can be used by </a:t>
            </a:r>
            <a:r>
              <a:rPr lang="en" sz="1400"/>
              <a:t>auctioneers</a:t>
            </a:r>
            <a:r>
              <a:rPr lang="en" sz="1400"/>
              <a:t> to see how consistent a player is through a season. Also compare the same stats with another batsman.</a:t>
            </a:r>
            <a:br>
              <a:rPr lang="en" sz="1400"/>
            </a:b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Blue is the bell curve of runs over all matches by V Kohli in the given year. Orange is the same but for RG Sharma</a:t>
            </a:r>
            <a:br>
              <a:rPr lang="en"/>
            </a:b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" y="1390750"/>
            <a:ext cx="4771500" cy="359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Batsman Comparison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Plot showing comparison of top 4 batsmen performance over the course of multiple seasons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Commentators use this data to predict each season who would be the top player and so.</a:t>
            </a:r>
            <a:br>
              <a:rPr lang="en" sz="1600"/>
            </a:b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Interpretation: </a:t>
            </a:r>
            <a:r>
              <a:rPr b="1" lang="en" sz="1600"/>
              <a:t>Higher</a:t>
            </a:r>
            <a:r>
              <a:rPr lang="en" sz="1600"/>
              <a:t> the better, 0 indicates that the player has not participated in that season</a:t>
            </a:r>
            <a:br>
              <a:rPr lang="en"/>
            </a:b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4500"/>
            <a:ext cx="4829250" cy="35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Bowler Statistics</a:t>
            </a:r>
            <a:endParaRPr/>
          </a:p>
        </p:txBody>
      </p:sp>
      <p:sp>
        <p:nvSpPr>
          <p:cNvPr id="163" name="Google Shape;163;p24"/>
          <p:cNvSpPr txBox="1"/>
          <p:nvPr>
            <p:ph idx="2" type="body"/>
          </p:nvPr>
        </p:nvSpPr>
        <p:spPr>
          <a:xfrm>
            <a:off x="473750" y="4150225"/>
            <a:ext cx="54987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Useful </a:t>
            </a:r>
            <a:r>
              <a:rPr lang="en" sz="1500"/>
              <a:t>information</a:t>
            </a:r>
            <a:r>
              <a:rPr lang="en" sz="1500"/>
              <a:t> on how costly the bowler 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Useful for the teams to decide on the bowling strategy</a:t>
            </a:r>
            <a:endParaRPr sz="15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262" y="1322375"/>
            <a:ext cx="8111068" cy="28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7237050" y="2279875"/>
            <a:ext cx="1827900" cy="1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Interpretation </a:t>
            </a:r>
            <a:r>
              <a:rPr b="1" lang="en" sz="1500"/>
              <a:t>Lower </a:t>
            </a:r>
            <a:r>
              <a:rPr lang="en" sz="1500"/>
              <a:t>the better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Bowler Statistics</a:t>
            </a:r>
            <a:endParaRPr/>
          </a:p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473750" y="4302625"/>
            <a:ext cx="58920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Provides neat comparison between two bowlers across their IPL career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Aids teams to make the right decision during auction</a:t>
            </a:r>
            <a:endParaRPr sz="14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5" y="1329188"/>
            <a:ext cx="7150198" cy="29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2" type="body"/>
          </p:nvPr>
        </p:nvSpPr>
        <p:spPr>
          <a:xfrm>
            <a:off x="6748175" y="2292300"/>
            <a:ext cx="25860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Interpretation: </a:t>
            </a:r>
            <a:r>
              <a:rPr b="1" lang="en" sz="1500"/>
              <a:t>Lower </a:t>
            </a:r>
            <a:r>
              <a:rPr lang="en" sz="1500"/>
              <a:t>the better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Bowling statistics (per inning)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38" y="1292150"/>
            <a:ext cx="6438074" cy="321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>
            <p:ph idx="2" type="body"/>
          </p:nvPr>
        </p:nvSpPr>
        <p:spPr>
          <a:xfrm>
            <a:off x="501925" y="4511175"/>
            <a:ext cx="8330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useful </a:t>
            </a:r>
            <a:r>
              <a:rPr lang="en" sz="1600"/>
              <a:t>information</a:t>
            </a:r>
            <a:r>
              <a:rPr lang="en" sz="1600"/>
              <a:t> about bowler’s ability to bowl final overs</a:t>
            </a:r>
            <a:endParaRPr sz="1600"/>
          </a:p>
        </p:txBody>
      </p:sp>
      <p:sp>
        <p:nvSpPr>
          <p:cNvPr id="181" name="Google Shape;181;p26"/>
          <p:cNvSpPr txBox="1"/>
          <p:nvPr>
            <p:ph idx="2" type="body"/>
          </p:nvPr>
        </p:nvSpPr>
        <p:spPr>
          <a:xfrm>
            <a:off x="6246325" y="2422550"/>
            <a:ext cx="25860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Interpretation: </a:t>
            </a:r>
            <a:r>
              <a:rPr b="1" lang="en" sz="1500"/>
              <a:t>Lower </a:t>
            </a:r>
            <a:r>
              <a:rPr lang="en" sz="1500"/>
              <a:t>the better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5090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Win/Loss Ratio V.S. Auction Spendings</a:t>
            </a:r>
            <a:endParaRPr/>
          </a:p>
        </p:txBody>
      </p:sp>
      <p:sp>
        <p:nvSpPr>
          <p:cNvPr id="187" name="Google Shape;187;p27"/>
          <p:cNvSpPr txBox="1"/>
          <p:nvPr>
            <p:ph idx="2" type="body"/>
          </p:nvPr>
        </p:nvSpPr>
        <p:spPr>
          <a:xfrm>
            <a:off x="6820025" y="1505700"/>
            <a:ext cx="2012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Win:Loss to money spent per year by each team data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ositive</a:t>
            </a:r>
            <a:r>
              <a:rPr lang="en"/>
              <a:t> correlation b/w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money spent indicates higher chance of success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5701"/>
            <a:ext cx="6582201" cy="34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W:L vs Auction Spending</a:t>
            </a:r>
            <a:endParaRPr/>
          </a:p>
        </p:txBody>
      </p:sp>
      <p:sp>
        <p:nvSpPr>
          <p:cNvPr id="194" name="Google Shape;194;p28"/>
          <p:cNvSpPr txBox="1"/>
          <p:nvPr>
            <p:ph idx="2" type="body"/>
          </p:nvPr>
        </p:nvSpPr>
        <p:spPr>
          <a:xfrm>
            <a:off x="4839325" y="1609313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W:L to average of total spending by all teams per year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Positive but rather weak correlation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Money matters but there are other more important factors such as: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Familiarity with team members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Strategy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Etc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05700"/>
            <a:ext cx="4527601" cy="328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Applications</a:t>
            </a:r>
            <a:endParaRPr/>
          </a:p>
        </p:txBody>
      </p:sp>
      <p:sp>
        <p:nvSpPr>
          <p:cNvPr id="201" name="Google Shape;201;p29"/>
          <p:cNvSpPr txBox="1"/>
          <p:nvPr>
            <p:ph idx="4294967295" type="body"/>
          </p:nvPr>
        </p:nvSpPr>
        <p:spPr>
          <a:xfrm>
            <a:off x="311700" y="1252200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Summary of results: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Team success based on in-game strategy: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Able to find useful information for teams to strategize based on toss-decision and player rotation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Other data to consider: field positions, specific player matchups (bowler vs. batter)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Team success based on management decisions: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Positive but weak correlation between win-rate and money spent on players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Other data to consider: team synergy (which players to put on the same team), money spent on training facilities, money spent on coaches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Team management can base their investment decisions on these statistics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Individual players can compare their own stats against other players to determine areas where they should improve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Sports-</a:t>
            </a:r>
            <a:r>
              <a:rPr lang="en" sz="1400"/>
              <a:t>bettors</a:t>
            </a:r>
            <a:r>
              <a:rPr lang="en" sz="1400"/>
              <a:t> can use these statistics to make better-educated bets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methodology in this EDA can be applied to any sport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Cricket - Overview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407950" y="2270625"/>
            <a:ext cx="46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311700" y="1439625"/>
            <a:ext cx="85206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Cricket is a bat-and-ball game played between two teams of eleven players on a field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 batting side</a:t>
            </a:r>
            <a:r>
              <a:rPr lang="en" sz="1500"/>
              <a:t>  - scores runs by striking the ball bowled (pitched) by the opposite side and then running between the wickets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 bowling/fielding side</a:t>
            </a:r>
            <a:r>
              <a:rPr lang="en" sz="1500"/>
              <a:t> - tries to prevent this by preventing the ball from leaving the field and getting the ball to either wicket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 innings of 20 overs; the toss-winner decides if they want to bat or field in the first inning and then the teams switch; a bowler bowls 6 times in one over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team wins by scoring more runs or getting all of the opposing team's batters out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Indian Premier League (IPL): 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IPL is a men’s cricket league of India (started in 2008)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Players from all of the international teams play in this franchise (Soccer fans: think La Liga or Premier League)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EDA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407950" y="2270625"/>
            <a:ext cx="46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207575" y="1729075"/>
            <a:ext cx="48942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 how toss-winner/toss-decision affects game outcome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statistics between different players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 how player statistics can be used by teams to strategize games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 how management decisions for auctioning players affects team success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525" y="2103875"/>
            <a:ext cx="3419876" cy="19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407950" y="2270625"/>
            <a:ext cx="46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11700" y="1481275"/>
            <a:ext cx="8520600" cy="22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Exploratory Data Analysis for IPL (2008-2022)</a:t>
            </a:r>
            <a:r>
              <a:rPr baseline="30000" lang="en" sz="1800"/>
              <a:t>1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Matches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Deliveries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Kaggle: </a:t>
            </a:r>
            <a:r>
              <a:rPr lang="en" sz="1800"/>
              <a:t>IPL Player Auction Dataset - From Start to Now</a:t>
            </a:r>
            <a:r>
              <a:rPr lang="en" sz="1800"/>
              <a:t> (2013-2022)</a:t>
            </a:r>
            <a:r>
              <a:rPr baseline="30000" lang="en" sz="1800"/>
              <a:t>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IPL Auction dataset scraping Wikipedia</a:t>
            </a:r>
            <a:r>
              <a:rPr baseline="30000" lang="en" sz="1800"/>
              <a:t>2</a:t>
            </a:r>
            <a:r>
              <a:rPr lang="en" sz="1800"/>
              <a:t> (2008 - 2012)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was scraped using </a:t>
            </a:r>
            <a:r>
              <a:rPr b="1" lang="en" sz="1800"/>
              <a:t>BeautifulSoup </a:t>
            </a:r>
            <a:r>
              <a:rPr lang="en" sz="1800"/>
              <a:t>module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data cleaning and editing needed to be done for efficiency</a:t>
            </a:r>
            <a:endParaRPr sz="1800"/>
          </a:p>
        </p:txBody>
      </p:sp>
      <p:sp>
        <p:nvSpPr>
          <p:cNvPr id="89" name="Google Shape;89;p16"/>
          <p:cNvSpPr txBox="1"/>
          <p:nvPr/>
        </p:nvSpPr>
        <p:spPr>
          <a:xfrm>
            <a:off x="265675" y="4133925"/>
            <a:ext cx="869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[1] - </a:t>
            </a:r>
            <a:r>
              <a:rPr lang="en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https://www.kaggle.com/code/ambarish/exploratory-data-analysis-ipl/data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[2] -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https://www.kaggle.com/datasets/kalilurrahman/ipl-player-auction-dataset-from-start-to-now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[3] -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https://en.wikipedia.org/wiki/List_of_2008_Indian_Premier_League_auctions_and_personnel_signings</a:t>
            </a:r>
            <a:r>
              <a:rPr lang="en" sz="1200">
                <a:solidFill>
                  <a:srgbClr val="DCDDDE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505700"/>
            <a:ext cx="8520600" cy="3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gathered from Kaggle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classes to read from the data file and to clean the data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IPL auction information was scraped from the web to find the correlation between money spent and the number of wins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functions for analysis and plotting: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Match statistics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Player statistics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Team spending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7168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Team performance as toss winner</a:t>
            </a:r>
            <a:endParaRPr sz="220"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6700650" y="1363725"/>
            <a:ext cx="23661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</a:t>
            </a:r>
            <a:r>
              <a:rPr lang="en" sz="1200"/>
              <a:t>lot showing </a:t>
            </a:r>
            <a:r>
              <a:rPr lang="en" sz="1200"/>
              <a:t>probability a team wins when it wins the toss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Interpretation: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16"/>
              <a:t>Various between teams</a:t>
            </a:r>
            <a:endParaRPr sz="15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D7E6B"/>
                </a:solidFill>
              </a:rPr>
              <a:t>Chennai Super Kings</a:t>
            </a:r>
            <a:r>
              <a:rPr lang="en" sz="1100"/>
              <a:t> wins most of time when it is toss winner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D9EEB"/>
                </a:solidFill>
              </a:rPr>
              <a:t>Kings XI Punjab</a:t>
            </a:r>
            <a:r>
              <a:rPr lang="en" sz="1100"/>
              <a:t> is relatively weak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3C47D"/>
                </a:solidFill>
              </a:rPr>
              <a:t>Pune Warriors </a:t>
            </a:r>
            <a:r>
              <a:rPr lang="en" sz="1100"/>
              <a:t>should change strategy to take advantage of toss winner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0025"/>
            <a:ext cx="6777751" cy="36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 flipH="1">
            <a:off x="5863700" y="1801750"/>
            <a:ext cx="481500" cy="1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  <p:sp>
        <p:nvSpPr>
          <p:cNvPr id="104" name="Google Shape;104;p18"/>
          <p:cNvSpPr/>
          <p:nvPr/>
        </p:nvSpPr>
        <p:spPr>
          <a:xfrm flipH="1">
            <a:off x="4242875" y="4344175"/>
            <a:ext cx="481500" cy="1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  <p:sp>
        <p:nvSpPr>
          <p:cNvPr id="105" name="Google Shape;105;p18"/>
          <p:cNvSpPr/>
          <p:nvPr/>
        </p:nvSpPr>
        <p:spPr>
          <a:xfrm flipH="1">
            <a:off x="2330075" y="4549400"/>
            <a:ext cx="481500" cy="1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3690863" y="4549400"/>
            <a:ext cx="33483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#team wins when toss &amp; probability of toss winner = win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Venue affects the outcome</a:t>
            </a:r>
            <a:endParaRPr sz="2000"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6874900" y="1402775"/>
            <a:ext cx="22029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54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3"/>
              <a:t>Plot shows the chances of a team winning the game given they won the toss in a particular ground</a:t>
            </a:r>
            <a:endParaRPr sz="1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13"/>
              <a:t>Interpretation</a:t>
            </a:r>
            <a:r>
              <a:rPr b="1" lang="en" sz="1913"/>
              <a:t>:</a:t>
            </a:r>
            <a:endParaRPr b="1" sz="1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3"/>
              <a:t>Overall prob slightly &gt; 50%</a:t>
            </a:r>
            <a:endParaRPr sz="1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3"/>
              <a:t>If a city holds more competition, the probability will converge to 50%</a:t>
            </a:r>
            <a:endParaRPr sz="1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13">
                <a:solidFill>
                  <a:srgbClr val="FF0000"/>
                </a:solidFill>
              </a:rPr>
              <a:t>Hyderabad</a:t>
            </a:r>
            <a:r>
              <a:rPr lang="en" sz="1913"/>
              <a:t> is special which held relatively </a:t>
            </a:r>
            <a:r>
              <a:rPr b="1" lang="en" sz="1913"/>
              <a:t>more</a:t>
            </a:r>
            <a:r>
              <a:rPr lang="en" sz="1913"/>
              <a:t> competitions but with relatively </a:t>
            </a:r>
            <a:r>
              <a:rPr b="1" lang="en" sz="1913"/>
              <a:t>lower</a:t>
            </a:r>
            <a:r>
              <a:rPr lang="en" sz="1913"/>
              <a:t> probability for toss winner=winner</a:t>
            </a:r>
            <a:endParaRPr sz="1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2775"/>
            <a:ext cx="6697675" cy="3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311600" y="3332400"/>
            <a:ext cx="176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Overall=50.79%</a:t>
            </a:r>
            <a:endParaRPr sz="1700"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3581188" y="4581900"/>
            <a:ext cx="33483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#competition held in the city &amp; probability of toss winner = win</a:t>
            </a:r>
            <a:endParaRPr sz="900"/>
          </a:p>
        </p:txBody>
      </p:sp>
      <p:sp>
        <p:nvSpPr>
          <p:cNvPr id="116" name="Google Shape;116;p19"/>
          <p:cNvSpPr/>
          <p:nvPr/>
        </p:nvSpPr>
        <p:spPr>
          <a:xfrm flipH="1">
            <a:off x="3000075" y="4489150"/>
            <a:ext cx="481500" cy="1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Choice &amp; Result</a:t>
            </a:r>
            <a:endParaRPr sz="2700"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6010475" y="3187850"/>
            <a:ext cx="3216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Most of teams do right choice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Rising Pune Supergiants</a:t>
            </a:r>
            <a:r>
              <a:rPr lang="en"/>
              <a:t>                      </a:t>
            </a:r>
            <a:r>
              <a:rPr lang="en">
                <a:solidFill>
                  <a:srgbClr val="9900FF"/>
                </a:solidFill>
              </a:rPr>
              <a:t>Kochi Tuskers Kerala</a:t>
            </a:r>
            <a:r>
              <a:rPr lang="en"/>
              <a:t>                                </a:t>
            </a:r>
            <a:r>
              <a:rPr lang="en" sz="1200"/>
              <a:t>should always choose “Field” as toss winner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300"/>
            <a:ext cx="6010476" cy="3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6715675" y="1585325"/>
            <a:ext cx="1363500" cy="36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Toss Winner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6191050" y="2133300"/>
            <a:ext cx="9477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6191050" y="2656675"/>
            <a:ext cx="9477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win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693775" y="2681275"/>
            <a:ext cx="9477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win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7693775" y="2133300"/>
            <a:ext cx="9477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</a:t>
            </a:r>
            <a:endParaRPr/>
          </a:p>
        </p:txBody>
      </p:sp>
      <p:cxnSp>
        <p:nvCxnSpPr>
          <p:cNvPr id="129" name="Google Shape;129;p20"/>
          <p:cNvCxnSpPr>
            <a:stCxn id="124" idx="2"/>
            <a:endCxn id="125" idx="0"/>
          </p:cNvCxnSpPr>
          <p:nvPr/>
        </p:nvCxnSpPr>
        <p:spPr>
          <a:xfrm rot="5400000">
            <a:off x="6940375" y="1676375"/>
            <a:ext cx="181500" cy="732600"/>
          </a:xfrm>
          <a:prstGeom prst="bentConnector3">
            <a:avLst>
              <a:gd fmla="val 499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>
            <a:stCxn id="125" idx="2"/>
            <a:endCxn id="126" idx="0"/>
          </p:cNvCxnSpPr>
          <p:nvPr/>
        </p:nvCxnSpPr>
        <p:spPr>
          <a:xfrm flipH="1" rot="-5400000">
            <a:off x="6574450" y="2565750"/>
            <a:ext cx="181500" cy="600"/>
          </a:xfrm>
          <a:prstGeom prst="bentConnector3">
            <a:avLst>
              <a:gd fmla="val 499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>
            <a:stCxn id="124" idx="2"/>
            <a:endCxn id="128" idx="0"/>
          </p:cNvCxnSpPr>
          <p:nvPr/>
        </p:nvCxnSpPr>
        <p:spPr>
          <a:xfrm flipH="1" rot="-5400000">
            <a:off x="7691725" y="1657625"/>
            <a:ext cx="181500" cy="770100"/>
          </a:xfrm>
          <a:prstGeom prst="bentConnector3">
            <a:avLst>
              <a:gd fmla="val 499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>
            <a:stCxn id="128" idx="2"/>
            <a:endCxn id="127" idx="0"/>
          </p:cNvCxnSpPr>
          <p:nvPr/>
        </p:nvCxnSpPr>
        <p:spPr>
          <a:xfrm flipH="1" rot="-5400000">
            <a:off x="8064875" y="2578050"/>
            <a:ext cx="206100" cy="600"/>
          </a:xfrm>
          <a:prstGeom prst="bentConnector3">
            <a:avLst>
              <a:gd fmla="val 499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0"/>
          <p:cNvSpPr/>
          <p:nvPr/>
        </p:nvSpPr>
        <p:spPr>
          <a:xfrm>
            <a:off x="67700" y="4584950"/>
            <a:ext cx="846300" cy="28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7700" y="3590175"/>
            <a:ext cx="846300" cy="282000"/>
          </a:xfrm>
          <a:prstGeom prst="ellipse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Batsman Performance</a:t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832400" y="1505700"/>
            <a:ext cx="3999900" cy="24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graph plots the total runs scored by a batsman each season and the line plot gives an </a:t>
            </a:r>
            <a:r>
              <a:rPr lang="en" sz="1500"/>
              <a:t>intuition</a:t>
            </a:r>
            <a:r>
              <a:rPr lang="en" sz="1500"/>
              <a:t> of their strike rate in that season.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Interpretation - 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Line plot: Higher the better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Bar plot: Higher the better</a:t>
            </a:r>
            <a:endParaRPr sz="15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50" y="1481913"/>
            <a:ext cx="4046050" cy="3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