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Organic Chemistry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ChatGPT Canvas</a:t>
            </a:r>
          </a:p>
          <a:p>
            <a:r>
              <a:t>2025-06-26 13:26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Drug development</a:t>
            </a:r>
          </a:p>
          <a:p>
            <a:pPr>
              <a:defRPr sz="2600">
                <a:latin typeface="Calibri"/>
              </a:defRPr>
            </a:pPr>
            <a:r>
              <a:t>Petrochemicals</a:t>
            </a:r>
          </a:p>
          <a:p>
            <a:pPr>
              <a:defRPr sz="2600">
                <a:latin typeface="Calibri"/>
              </a:defRPr>
            </a:pPr>
            <a:r>
              <a:t>Polymer industry</a:t>
            </a:r>
          </a:p>
          <a:p>
            <a:pPr>
              <a:defRPr sz="2600">
                <a:latin typeface="Courier New"/>
              </a:defRPr>
            </a:pPr>
            <a:r>
              <a:t>Agriculture (pesticides, fertilizers)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Organic chemistry is the chemistry of life and industry</a:t>
            </a:r>
          </a:p>
          <a:p>
            <a:pPr>
              <a:defRPr sz="2600">
                <a:latin typeface="Calibri"/>
              </a:defRPr>
            </a:pPr>
            <a:r>
              <a:t>Carbon's versatility enables complex molecules</a:t>
            </a:r>
          </a:p>
          <a:p>
            <a:pPr>
              <a:defRPr sz="2600">
                <a:latin typeface="Calibri"/>
              </a:defRPr>
            </a:pPr>
            <a:r>
              <a:t>Functional groups and reactions define compound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Organic Chemistry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Study of carbon-containing compounds</a:t>
            </a:r>
          </a:p>
          <a:p>
            <a:pPr>
              <a:defRPr sz="2600">
                <a:latin typeface="Calibri"/>
              </a:defRPr>
            </a:pPr>
            <a:r>
              <a:t>Includes natural and synthetic substances</a:t>
            </a:r>
          </a:p>
          <a:p>
            <a:pPr>
              <a:defRPr sz="2600">
                <a:latin typeface="Calibri"/>
              </a:defRPr>
            </a:pPr>
            <a:r>
              <a:t>Vital in pharmaceuticals, fuels, plastics,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Nature of Carbon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Tetravalent: forms four covalent bonds</a:t>
            </a:r>
          </a:p>
          <a:p>
            <a:pPr>
              <a:defRPr sz="2600">
                <a:latin typeface="Calibri"/>
              </a:defRPr>
            </a:pPr>
            <a:r>
              <a:t>Can form chains, rings, and branched structures</a:t>
            </a:r>
          </a:p>
          <a:p>
            <a:pPr>
              <a:defRPr sz="2600">
                <a:latin typeface="Calibri"/>
              </a:defRPr>
            </a:pPr>
            <a:r>
              <a:t>Enables vast molecular diversity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of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ourier New"/>
              </a:defRPr>
            </a:pPr>
            <a:r>
              <a:t>Acyclic (open chain) compounds</a:t>
            </a:r>
          </a:p>
          <a:p>
            <a:pPr>
              <a:defRPr sz="2600">
                <a:latin typeface="Calibri"/>
              </a:defRPr>
            </a:pPr>
            <a:r>
              <a:t>Cyclic compounds</a:t>
            </a:r>
          </a:p>
          <a:p>
            <a:pPr lvl="1">
              <a:defRPr sz="2400">
                <a:latin typeface="Calibri"/>
              </a:defRPr>
            </a:pPr>
            <a:r>
              <a:t>Alicyclic</a:t>
            </a:r>
          </a:p>
          <a:p>
            <a:pPr lvl="1">
              <a:defRPr sz="2400">
                <a:latin typeface="Calibri"/>
              </a:defRPr>
            </a:pPr>
            <a:r>
              <a:t>Aromatic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Functional Group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Prefix/Suffix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Hydroxyl (-OH)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-ol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Carbonyl (&gt;C=O)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Propanone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Carboxyl (-COOH)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Ethanoic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-oic acid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Groups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00400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80060">
                <a:tc>
                  <a:txBody>
                    <a:bodyPr/>
                    <a:lstStyle/>
                    <a:p>
                      <a:r>
                        <a:t>Functional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Prefix/Suffix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Amino (-NH2)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Ethylamine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-amine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Ester (-COOR)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Methyl ethanoate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-oate</a:t>
                      </a:r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t>Halides (-X)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Chloroethane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halo-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Isomerism in Organic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Structural isomerism</a:t>
            </a:r>
          </a:p>
          <a:p>
            <a:pPr lvl="1">
              <a:defRPr sz="2400">
                <a:latin typeface="Calibri"/>
              </a:defRPr>
            </a:pPr>
            <a:r>
              <a:t>Chain, position, functional</a:t>
            </a:r>
          </a:p>
          <a:p>
            <a:pPr>
              <a:defRPr sz="2600">
                <a:latin typeface="Calibri"/>
              </a:defRPr>
            </a:pPr>
            <a:r>
              <a:t>Stereoisomerism</a:t>
            </a:r>
          </a:p>
          <a:p>
            <a:pPr lvl="1">
              <a:defRPr sz="2400">
                <a:latin typeface="Calibri"/>
              </a:defRPr>
            </a:pPr>
            <a:r>
              <a:t>Geometrical, optical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Organic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Substitution</a:t>
            </a:r>
          </a:p>
          <a:p>
            <a:pPr>
              <a:defRPr sz="2600">
                <a:latin typeface="Calibri"/>
              </a:defRPr>
            </a:pPr>
            <a:r>
              <a:t>Addition</a:t>
            </a:r>
          </a:p>
          <a:p>
            <a:pPr>
              <a:defRPr sz="2600">
                <a:latin typeface="Calibri"/>
              </a:defRPr>
            </a:pPr>
            <a:r>
              <a:t>Elimination</a:t>
            </a:r>
          </a:p>
          <a:p>
            <a:pPr>
              <a:defRPr sz="2600">
                <a:latin typeface="Calibri"/>
              </a:defRPr>
            </a:pPr>
            <a:r>
              <a:t>Rearrangement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Hydrocarbons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latin typeface="Calibri"/>
              </a:defRPr>
            </a:pPr>
            <a:r>
              <a:t>Alkanes: single bonds</a:t>
            </a:r>
          </a:p>
          <a:p>
            <a:pPr>
              <a:defRPr sz="2600">
                <a:latin typeface="Calibri"/>
              </a:defRPr>
            </a:pPr>
            <a:r>
              <a:t>Alkenes: at least one double bond</a:t>
            </a:r>
          </a:p>
          <a:p>
            <a:pPr>
              <a:defRPr sz="2600">
                <a:latin typeface="Calibri"/>
              </a:defRPr>
            </a:pPr>
            <a:r>
              <a:t>Alkynes: at least one triple bond</a:t>
            </a:r>
          </a:p>
          <a:p>
            <a:pPr>
              <a:defRPr sz="2600">
                <a:latin typeface="Calibri"/>
              </a:defRPr>
            </a:pPr>
            <a:r>
              <a:t>Aromatics: contain benzene rings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