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Organic chemistry focuses on carbon compounds, especially those with carbon-hydrogen bonds. It plays a central role in many industries and biological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summary ties together the key points, emphasizing the central role organic chemistry plays in science, technology, and the natural 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Carbon's tetravalency and ability to catenate allow it to form complex and stable molecules, making it ideal for life and industrial chemistry.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Organic compounds are broadly divided based on structure. Open chains may be straight or branched. Cyclic compounds include alicyclic and aromatic types, each with unique properties.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Functional groups determine the chemical properties of organic molecules. This slide shows a few key ones. Naming conventions depend on the group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Continuing from the previous slide, these are more functional groups that play important roles, especially in biological systems and pharmaceuticals.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Isomers have the same molecular formula but different structures or spatial arrangements. This greatly influences the physical and chemical properties of compounds.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Understanding these fundamental reaction types helps in predicting how organic compounds will behave in different chemical environments.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Hydrocarbons form the basis of organic chemistry. Their classification is based on the type of bonds present between carbon atoms.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Organic chemistry's principles are foundational to innovations across many fields, impacting everyday life from medicine to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sz="2400">
                <a:latin typeface="Calibri"/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 sz="2400">
                <a:latin typeface="Calibri"/>
              </a:defRPr>
            </a:pPr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sz="2400">
                <a:latin typeface="Calibri"/>
              </a:defRPr>
            </a:pPr>
            <a:r>
              <a:rPr lang="en-US" smtClean="0"/>
              <a:t>Click to edit Master text styles</a:t>
            </a:r>
          </a:p>
          <a:p>
            <a:pPr lvl="1">
              <a:defRPr sz="2400">
                <a:latin typeface="Calibri"/>
              </a:defRPr>
            </a:pPr>
            <a:r>
              <a:rPr lang="en-US" smtClean="0"/>
              <a:t>Second level</a:t>
            </a:r>
          </a:p>
          <a:p>
            <a:pPr lvl="2">
              <a:defRPr sz="2400">
                <a:latin typeface="Calibri"/>
              </a:defRPr>
            </a:pPr>
            <a:r>
              <a:rPr lang="en-US" smtClean="0"/>
              <a:t>Third level</a:t>
            </a:r>
          </a:p>
          <a:p>
            <a:pPr lvl="3">
              <a:defRPr sz="2400">
                <a:latin typeface="Calibri"/>
              </a:defRPr>
            </a:pPr>
            <a:r>
              <a:rPr lang="en-US" smtClean="0"/>
              <a:t>Fourth level</a:t>
            </a:r>
          </a:p>
          <a:p>
            <a:pPr lvl="4">
              <a:defRPr sz="2400">
                <a:latin typeface="Calibri"/>
              </a:defRPr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 sz="2400">
                <a:latin typeface="Calibri"/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sz="2400">
                <a:latin typeface="Calibri"/>
              </a:defRPr>
            </a:pPr>
            <a:r>
              <a:rPr lang="en-US" smtClean="0"/>
              <a:t>Click to edit Master text styles</a:t>
            </a:r>
          </a:p>
          <a:p>
            <a:pPr lvl="1">
              <a:defRPr sz="2400">
                <a:latin typeface="Calibri"/>
              </a:defRPr>
            </a:pPr>
            <a:r>
              <a:rPr lang="en-US" smtClean="0"/>
              <a:t>Second level</a:t>
            </a:r>
          </a:p>
          <a:p>
            <a:pPr lvl="2">
              <a:defRPr sz="2400">
                <a:latin typeface="Calibri"/>
              </a:defRPr>
            </a:pPr>
            <a:r>
              <a:rPr lang="en-US" smtClean="0"/>
              <a:t>Third level</a:t>
            </a:r>
          </a:p>
          <a:p>
            <a:pPr lvl="3">
              <a:defRPr sz="2400">
                <a:latin typeface="Calibri"/>
              </a:defRPr>
            </a:pPr>
            <a:r>
              <a:rPr lang="en-US" smtClean="0"/>
              <a:t>Fourth level</a:t>
            </a:r>
          </a:p>
          <a:p>
            <a:pPr lvl="4">
              <a:defRPr sz="2400">
                <a:latin typeface="Calibri"/>
              </a:defRPr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2400">
                <a:latin typeface="Calibri"/>
              </a:defRPr>
            </a:pPr>
            <a:r>
              <a:rPr lang="en-US" smtClean="0"/>
              <a:t>Click to edit Master text styles</a:t>
            </a:r>
          </a:p>
          <a:p>
            <a:pPr lvl="1">
              <a:defRPr sz="2400">
                <a:latin typeface="Calibri"/>
              </a:defRPr>
            </a:pPr>
            <a:r>
              <a:rPr lang="en-US" smtClean="0"/>
              <a:t>Second level</a:t>
            </a:r>
          </a:p>
          <a:p>
            <a:pPr lvl="2">
              <a:defRPr sz="2400">
                <a:latin typeface="Calibri"/>
              </a:defRPr>
            </a:pPr>
            <a:r>
              <a:rPr lang="en-US" smtClean="0"/>
              <a:t>Third level</a:t>
            </a:r>
          </a:p>
          <a:p>
            <a:pPr lvl="3">
              <a:defRPr sz="2400">
                <a:latin typeface="Calibri"/>
              </a:defRPr>
            </a:pPr>
            <a:r>
              <a:rPr lang="en-US" smtClean="0"/>
              <a:t>Fourth level</a:t>
            </a:r>
          </a:p>
          <a:p>
            <a:pPr lvl="4">
              <a:defRPr sz="2400">
                <a:latin typeface="Calibri"/>
              </a:defRPr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 sz="2400">
                <a:latin typeface="Calibri"/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sz="2400">
                <a:latin typeface="Calibri"/>
              </a:defRPr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sz="2400">
                <a:latin typeface="Calibri"/>
              </a:defRPr>
            </a:pPr>
            <a:r>
              <a:rPr lang="en-US" smtClean="0"/>
              <a:t>Click to edit Master text styles</a:t>
            </a:r>
          </a:p>
          <a:p>
            <a:pPr lvl="1">
              <a:defRPr sz="2400">
                <a:latin typeface="Calibri"/>
              </a:defRPr>
            </a:pPr>
            <a:r>
              <a:rPr lang="en-US" smtClean="0"/>
              <a:t>Second level</a:t>
            </a:r>
          </a:p>
          <a:p>
            <a:pPr lvl="2">
              <a:defRPr sz="2400">
                <a:latin typeface="Calibri"/>
              </a:defRPr>
            </a:pPr>
            <a:r>
              <a:rPr lang="en-US" smtClean="0"/>
              <a:t>Third level</a:t>
            </a:r>
          </a:p>
          <a:p>
            <a:pPr lvl="3">
              <a:defRPr sz="2400">
                <a:latin typeface="Calibri"/>
              </a:defRPr>
            </a:pPr>
            <a:r>
              <a:rPr lang="en-US" smtClean="0"/>
              <a:t>Fourth level</a:t>
            </a:r>
          </a:p>
          <a:p>
            <a:pPr lvl="4">
              <a:defRPr sz="2400">
                <a:latin typeface="Calibri"/>
              </a:defRPr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sz="2400">
                <a:latin typeface="Calibri"/>
              </a:defRPr>
            </a:pPr>
            <a:r>
              <a:rPr lang="en-US" smtClean="0"/>
              <a:t>Click to edit Master text styles</a:t>
            </a:r>
          </a:p>
          <a:p>
            <a:pPr lvl="1">
              <a:defRPr sz="2400">
                <a:latin typeface="Calibri"/>
              </a:defRPr>
            </a:pPr>
            <a:r>
              <a:rPr lang="en-US" smtClean="0"/>
              <a:t>Second level</a:t>
            </a:r>
          </a:p>
          <a:p>
            <a:pPr lvl="2">
              <a:defRPr sz="2400">
                <a:latin typeface="Calibri"/>
              </a:defRPr>
            </a:pPr>
            <a:r>
              <a:rPr lang="en-US" smtClean="0"/>
              <a:t>Third level</a:t>
            </a:r>
          </a:p>
          <a:p>
            <a:pPr lvl="3">
              <a:defRPr sz="2400">
                <a:latin typeface="Calibri"/>
              </a:defRPr>
            </a:pPr>
            <a:r>
              <a:rPr lang="en-US" smtClean="0"/>
              <a:t>Fourth level</a:t>
            </a:r>
          </a:p>
          <a:p>
            <a:pPr lvl="4">
              <a:defRPr sz="2400">
                <a:latin typeface="Calibri"/>
              </a:defRPr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sz="2400">
                <a:latin typeface="Calibri"/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sz="2400">
                <a:latin typeface="Calibri"/>
              </a:defRPr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sz="2400">
                <a:latin typeface="Calibri"/>
              </a:defRPr>
            </a:pPr>
            <a:r>
              <a:rPr lang="en-US" smtClean="0"/>
              <a:t>Click to edit Master text styles</a:t>
            </a:r>
          </a:p>
          <a:p>
            <a:pPr lvl="1">
              <a:defRPr sz="2400">
                <a:latin typeface="Calibri"/>
              </a:defRPr>
            </a:pPr>
            <a:r>
              <a:rPr lang="en-US" smtClean="0"/>
              <a:t>Second level</a:t>
            </a:r>
          </a:p>
          <a:p>
            <a:pPr lvl="2">
              <a:defRPr sz="2400">
                <a:latin typeface="Calibri"/>
              </a:defRPr>
            </a:pPr>
            <a:r>
              <a:rPr lang="en-US" smtClean="0"/>
              <a:t>Third level</a:t>
            </a:r>
          </a:p>
          <a:p>
            <a:pPr lvl="3">
              <a:defRPr sz="2400">
                <a:latin typeface="Calibri"/>
              </a:defRPr>
            </a:pPr>
            <a:r>
              <a:rPr lang="en-US" smtClean="0"/>
              <a:t>Fourth level</a:t>
            </a:r>
          </a:p>
          <a:p>
            <a:pPr lvl="4">
              <a:defRPr sz="2400">
                <a:latin typeface="Calibri"/>
              </a:defRPr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sz="2400">
                <a:latin typeface="Calibri"/>
              </a:defRPr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sz="2400">
                <a:latin typeface="Calibri"/>
              </a:defRPr>
            </a:pPr>
            <a:r>
              <a:rPr lang="en-US" smtClean="0"/>
              <a:t>Click to edit Master text styles</a:t>
            </a:r>
          </a:p>
          <a:p>
            <a:pPr lvl="1">
              <a:defRPr sz="2400">
                <a:latin typeface="Calibri"/>
              </a:defRPr>
            </a:pPr>
            <a:r>
              <a:rPr lang="en-US" smtClean="0"/>
              <a:t>Second level</a:t>
            </a:r>
          </a:p>
          <a:p>
            <a:pPr lvl="2">
              <a:defRPr sz="2400">
                <a:latin typeface="Calibri"/>
              </a:defRPr>
            </a:pPr>
            <a:r>
              <a:rPr lang="en-US" smtClean="0"/>
              <a:t>Third level</a:t>
            </a:r>
          </a:p>
          <a:p>
            <a:pPr lvl="3">
              <a:defRPr sz="2400">
                <a:latin typeface="Calibri"/>
              </a:defRPr>
            </a:pPr>
            <a:r>
              <a:rPr lang="en-US" smtClean="0"/>
              <a:t>Fourth level</a:t>
            </a:r>
          </a:p>
          <a:p>
            <a:pPr lvl="4">
              <a:defRPr sz="2400">
                <a:latin typeface="Calibri"/>
              </a:defRPr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 sz="2400">
                <a:latin typeface="Calibri"/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sz="2400">
                <a:latin typeface="Calibri"/>
              </a:defRPr>
            </a:pPr>
            <a:r>
              <a:rPr lang="en-US" smtClean="0"/>
              <a:t>Click to edit Master text styles</a:t>
            </a:r>
          </a:p>
          <a:p>
            <a:pPr lvl="1">
              <a:defRPr sz="2400">
                <a:latin typeface="Calibri"/>
              </a:defRPr>
            </a:pPr>
            <a:r>
              <a:rPr lang="en-US" smtClean="0"/>
              <a:t>Second level</a:t>
            </a:r>
          </a:p>
          <a:p>
            <a:pPr lvl="2">
              <a:defRPr sz="2400">
                <a:latin typeface="Calibri"/>
              </a:defRPr>
            </a:pPr>
            <a:r>
              <a:rPr lang="en-US" smtClean="0"/>
              <a:t>Third level</a:t>
            </a:r>
          </a:p>
          <a:p>
            <a:pPr lvl="3">
              <a:defRPr sz="2400">
                <a:latin typeface="Calibri"/>
              </a:defRPr>
            </a:pPr>
            <a:r>
              <a:rPr lang="en-US" smtClean="0"/>
              <a:t>Fourth level</a:t>
            </a:r>
          </a:p>
          <a:p>
            <a:pPr lvl="4">
              <a:defRPr sz="2400">
                <a:latin typeface="Calibri"/>
              </a:defRPr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sz="2400">
                <a:latin typeface="Calibri"/>
              </a:defRPr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 sz="2400">
                <a:latin typeface="Calibri"/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 sz="2400">
                <a:latin typeface="Calibri"/>
              </a:defRPr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sz="2400">
                <a:latin typeface="Calibri"/>
              </a:defRPr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Organic Chemistry Ppt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from ChatGPT Canvas</a:t>
            </a:r>
          </a:p>
          <a:p>
            <a:r>
              <a:t>2025-06-26 15:38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Organic Chemistry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latin typeface="Calibri"/>
              </a:defRPr>
            </a:pPr>
            <a:r>
              <a:t>Drug development</a:t>
            </a:r>
          </a:p>
          <a:p>
            <a:pPr>
              <a:defRPr sz="2400">
                <a:latin typeface="Calibri"/>
              </a:defRPr>
            </a:pPr>
            <a:r>
              <a:t>Petrochemicals</a:t>
            </a:r>
          </a:p>
          <a:p>
            <a:pPr>
              <a:defRPr sz="2400">
                <a:latin typeface="Calibri"/>
              </a:defRPr>
            </a:pPr>
            <a:r>
              <a:t>Polymer industry</a:t>
            </a:r>
          </a:p>
          <a:p>
            <a:pPr>
              <a:defRPr sz="2400">
                <a:latin typeface="Courier New"/>
              </a:defRPr>
            </a:pPr>
            <a:r>
              <a:t>Agriculture (pesticides, fertilizers)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latin typeface="Calibri"/>
              </a:defRPr>
            </a:pPr>
            <a:r>
              <a:t>Organic chemistry is the chemistry of life and industry</a:t>
            </a:r>
          </a:p>
          <a:p>
            <a:pPr>
              <a:defRPr sz="2400">
                <a:latin typeface="Calibri"/>
              </a:defRPr>
            </a:pPr>
            <a:r>
              <a:t>Carbon's versatility enables complex molecules</a:t>
            </a:r>
          </a:p>
          <a:p>
            <a:pPr>
              <a:defRPr sz="2400">
                <a:latin typeface="Calibri"/>
              </a:defRPr>
            </a:pPr>
            <a:r>
              <a:t>Functional groups and reactions define compound behavior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Organic Chemistry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latin typeface="Calibri"/>
              </a:defRPr>
            </a:pPr>
            <a:r>
              <a:t>Study of carbon-containing compounds</a:t>
            </a:r>
          </a:p>
          <a:p>
            <a:pPr>
              <a:defRPr sz="2400">
                <a:latin typeface="Calibri"/>
              </a:defRPr>
            </a:pPr>
            <a:r>
              <a:t>Includes natural and synthetic substances</a:t>
            </a:r>
          </a:p>
          <a:p>
            <a:pPr>
              <a:defRPr sz="2400">
                <a:latin typeface="Calibri"/>
              </a:defRPr>
            </a:pPr>
            <a:r>
              <a:t>Vital in pharmaceuticals, fuels, plastics,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Unique Nature of Carbon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latin typeface="Calibri"/>
              </a:defRPr>
            </a:pPr>
            <a:r>
              <a:t>Tetravalent: forms four covalent bonds</a:t>
            </a:r>
          </a:p>
          <a:p>
            <a:pPr>
              <a:defRPr sz="2400">
                <a:latin typeface="Calibri"/>
              </a:defRPr>
            </a:pPr>
            <a:r>
              <a:t>Can form chains, rings, and branched structures</a:t>
            </a:r>
          </a:p>
          <a:p>
            <a:pPr>
              <a:defRPr sz="2400">
                <a:latin typeface="Calibri"/>
              </a:defRPr>
            </a:pPr>
            <a:r>
              <a:t>Enables vast molecular diversity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of Organic Compounds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latin typeface="Courier New"/>
              </a:defRPr>
            </a:pPr>
            <a:r>
              <a:t>Acyclic (open chain) compounds</a:t>
            </a:r>
          </a:p>
          <a:p>
            <a:pPr>
              <a:defRPr sz="2400">
                <a:latin typeface="Calibri"/>
              </a:defRPr>
            </a:pPr>
            <a:r>
              <a:t>Cyclic compounds</a:t>
            </a:r>
          </a:p>
          <a:p>
            <a:pPr lvl="1">
              <a:defRPr sz="2400">
                <a:latin typeface="Calibri"/>
              </a:defRPr>
            </a:pPr>
            <a:r>
              <a:t>Alicyclic</a:t>
            </a:r>
          </a:p>
          <a:p>
            <a:pPr lvl="1">
              <a:defRPr sz="2400">
                <a:latin typeface="Calibri"/>
              </a:defRPr>
            </a:pPr>
            <a:r>
              <a:t>Aromatic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Groups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200400"/>
          <a:ext cx="8229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80060"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FFFFFF"/>
                          </a:solidFill>
                        </a:rPr>
                        <a:t>Functional Group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FFFFFF"/>
                          </a:solidFill>
                        </a:rPr>
                        <a:t>Example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FFFFFF"/>
                          </a:solidFill>
                        </a:rPr>
                        <a:t>Prefix/Suffix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r>
                        <a:t>Hydroxyl (-OH)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Ethanol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-ol</a:t>
                      </a: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t>Carbonyl (&gt;C=O)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Propanone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-one</a:t>
                      </a: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t>Carboxyl (-COOH)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Ethanoic 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-oic acid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Groups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200400"/>
          <a:ext cx="8229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80060">
                <a:tc>
                  <a:txBody>
                    <a:bodyPr/>
                    <a:lstStyle/>
                    <a:p>
                      <a:r>
                        <a:t>Functional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Prefix/Suffix</a:t>
                      </a: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t>Amino (-NH2)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Ethylamine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-amine</a:t>
                      </a: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t>Ester (-COOR)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Methyl ethanoate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-oate</a:t>
                      </a: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t>Halides (-X)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Chloroethane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halo-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Isomerism in Organic Compounds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latin typeface="Calibri"/>
              </a:defRPr>
            </a:pPr>
            <a:r>
              <a:t>Structural isomerism</a:t>
            </a:r>
          </a:p>
          <a:p>
            <a:pPr lvl="1">
              <a:defRPr sz="2400">
                <a:latin typeface="Calibri"/>
              </a:defRPr>
            </a:pPr>
            <a:r>
              <a:t>Chain, position, functional</a:t>
            </a:r>
          </a:p>
          <a:p>
            <a:pPr>
              <a:defRPr sz="2400">
                <a:latin typeface="Calibri"/>
              </a:defRPr>
            </a:pPr>
            <a:r>
              <a:t>Stereoisomerism</a:t>
            </a:r>
          </a:p>
          <a:p>
            <a:pPr lvl="1">
              <a:defRPr sz="2400">
                <a:latin typeface="Calibri"/>
              </a:defRPr>
            </a:pPr>
            <a:r>
              <a:t>Geometrical, optical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Organic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latin typeface="Calibri"/>
              </a:defRPr>
            </a:pPr>
            <a:r>
              <a:t>Substitution</a:t>
            </a:r>
          </a:p>
          <a:p>
            <a:pPr>
              <a:defRPr sz="2400">
                <a:latin typeface="Calibri"/>
              </a:defRPr>
            </a:pPr>
            <a:r>
              <a:t>Addition</a:t>
            </a:r>
          </a:p>
          <a:p>
            <a:pPr>
              <a:defRPr sz="2400">
                <a:latin typeface="Calibri"/>
              </a:defRPr>
            </a:pPr>
            <a:r>
              <a:t>Elimination</a:t>
            </a:r>
          </a:p>
          <a:p>
            <a:pPr>
              <a:defRPr sz="2400">
                <a:latin typeface="Calibri"/>
              </a:defRPr>
            </a:pPr>
            <a:r>
              <a:t>Rearrangement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Hydrocarbons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latin typeface="Calibri"/>
              </a:defRPr>
            </a:pPr>
            <a:r>
              <a:t>Alkanes: single bonds</a:t>
            </a:r>
          </a:p>
          <a:p>
            <a:pPr>
              <a:defRPr sz="2400">
                <a:latin typeface="Calibri"/>
              </a:defRPr>
            </a:pPr>
            <a:r>
              <a:t>Alkenes: at least one double bond</a:t>
            </a:r>
          </a:p>
          <a:p>
            <a:pPr>
              <a:defRPr sz="2400">
                <a:latin typeface="Calibri"/>
              </a:defRPr>
            </a:pPr>
            <a:r>
              <a:t>Alkynes: at least one triple bond</a:t>
            </a:r>
          </a:p>
          <a:p>
            <a:pPr>
              <a:defRPr sz="2400">
                <a:latin typeface="Calibri"/>
              </a:defRPr>
            </a:pPr>
            <a:r>
              <a:t>Aromatics: contain benzene rings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