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slides/slide17.xml" ContentType="application/vnd.openxmlformats-officedocument.presentationml.slide+xml"/>
  <Override PartName="/ppt/notesslides/notesslide28.xml" ContentType="application/vnd.openxmlformats-officedocument.presentationml.notesSlide+xml"/>
  <Override PartName="/ppt/notesslides/notesslide15.xml" ContentType="application/vnd.openxmlformats-officedocument.presentationml.notesSlide+xml"/>
  <Override PartName="/ppt/slides/slide26.xml" ContentType="application/vnd.openxmlformats-officedocument.presentationml.slide+xml"/>
  <Override PartName="/ppt/notesslides/notesslide33.xml" ContentType="application/vnd.openxmlformats-officedocument.presentationml.notesSlide+xml"/>
  <Override PartName="/ppt/slidelayouts/slidelayout6.xml" ContentType="application/vnd.openxmlformats-officedocument.presentationml.slideLayout+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slides/slide30.xml" ContentType="application/vnd.openxmlformats-officedocument.presentationml.slide+xml"/>
  <Override PartName="/ppt/notesslides/notesslide1.xml" ContentType="application/vnd.openxmlformats-officedocument.presentationml.notesSlide+xml"/>
  <Override PartName="/ppt/slides/slide25.xml" ContentType="application/vnd.openxmlformats-officedocument.presentationml.slide+xml"/>
  <Override PartName="/ppt/slides/slide5.xml" ContentType="application/vnd.openxmlformats-officedocument.presentationml.slide+xml"/>
  <Override PartName="/ppt/notesslides/notesslide30.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slides/notesslide26.xml" ContentType="application/vnd.openxmlformats-officedocument.presentationml.notesSlide+xml"/>
  <Override PartName="/ppt/notesslides/notesslide5.xml" ContentType="application/vnd.openxmlformats-officedocument.presentationml.notesSlide+xml"/>
  <Override PartName="/ppt/slides/slide4.xml" ContentType="application/vnd.openxmlformats-officedocument.presentationml.slide+xml"/>
  <Override PartName="/ppt/notesslides/notesslide31.xml" ContentType="application/vnd.openxmlformats-officedocument.presentationml.notesSlide+xml"/>
  <Override PartName="/ppt/notesslides/notesslide19.xml" ContentType="application/vnd.openxmlformats-officedocument.presentationml.notes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27.xml" ContentType="application/vnd.openxmlformats-officedocument.presentationml.notesSlide+xml"/>
  <Override PartName="/ppt/viewprops.xml" ContentType="application/vnd.openxmlformats-officedocument.presentationml.viewProps+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notesslides/notesslide23.xml" ContentType="application/vnd.openxmlformats-officedocument.presentationml.notesSlide+xml"/>
  <Override PartName="/ppt/slides/slide33.xml" ContentType="application/vnd.openxmlformats-officedocument.presentationml.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metadata" ContentType="application/binary"/>
  <Override PartName="/ppt/slides/slide2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20" y="12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 Type="http://schemas.openxmlformats.org/officeDocument/2006/relationships/slide" Target="slides/slide1.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3" name="Google Shape;3;n"/>
          <p:cNvSpPr>
            <a:spLocks noGrp="1" noEditPoints="1"/>
          </p:cNvSpPr>
          <p:nvPr>
            <p:ph type="hdr" idx="2"/>
          </p:nvPr>
        </p:nvSpPr>
        <p:spPr>
          <a:xfrm>
            <a:off x="0" y="0"/>
            <a:ext cx="2971800" cy="458788"/>
          </a:xfrm>
          <a:prstGeom prst="rect">
            <a:avLst/>
          </a:prstGeom>
          <a:noFill/>
          <a:ln>
            <a:noFill/>
          </a:ln>
        </p:spPr>
        <p:txBody>
          <a:bodyPr wrap="square" lIns="91425" tIns="45700" rIns="91425" bIns="45700" anchor="t">
            <a:noAutofit/>
          </a:bodyPr>
          <a:lstStyle>
            <a:lvl1pPr marR="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a:spLocks noGrp="1" noEditPoints="1"/>
          </p:cNvSpPr>
          <p:nvPr>
            <p:ph type="dt" idx="10"/>
          </p:nvPr>
        </p:nvSpPr>
        <p:spPr>
          <a:xfrm>
            <a:off x="3884613" y="0"/>
            <a:ext cx="2971800" cy="458788"/>
          </a:xfrm>
          <a:prstGeom prst="rect">
            <a:avLst/>
          </a:prstGeom>
          <a:noFill/>
          <a:ln>
            <a:noFill/>
          </a:ln>
        </p:spPr>
        <p:txBody>
          <a:bodyPr wrap="square" lIns="91425" tIns="45700" rIns="91425" bIns="45700" anchor="t">
            <a:noAutofit/>
          </a:bodyPr>
          <a:lstStyle>
            <a:lvl1pPr marR="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EditPoints="1"/>
          </p:cNvSpPr>
          <p:nvPr>
            <p:ph type="sldImg" idx="3"/>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p:spPr>
        <p:txBody>
          <a:bodyPr/>
          <a:lstStyle/>
          <a:p/>
        </p:txBody>
      </p:sp>
      <p:sp>
        <p:nvSpPr>
          <p:cNvPr id="6" name="Google Shape;6;n"/>
          <p:cNvSpPr>
            <a:spLocks noGrp="1" noEditPoints="1"/>
          </p:cNvSpPr>
          <p:nvPr>
            <p:ph type="body" idx="1"/>
          </p:nvPr>
        </p:nvSpPr>
        <p:spPr>
          <a:xfrm>
            <a:off x="685800" y="4400550"/>
            <a:ext cx="5486400" cy="3600450"/>
          </a:xfrm>
          <a:prstGeom prst="rect">
            <a:avLst/>
          </a:prstGeom>
          <a:noFill/>
          <a:ln>
            <a:noFill/>
          </a:ln>
        </p:spPr>
        <p:txBody>
          <a:bodyPr wrap="square" lIns="91425" tIns="45700" rIns="91425" bIns="45700" anchor="t">
            <a:noAutofit/>
          </a:bodyPr>
          <a:lstStyle>
            <a:lvl1pPr marL="457200" marR="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pPr lvl="0"/>
          </a:p>
        </p:txBody>
      </p:sp>
      <p:sp>
        <p:nvSpPr>
          <p:cNvPr id="7" name="Google Shape;7;n"/>
          <p:cNvSpPr>
            <a:spLocks noGrp="1" noEditPoints="1"/>
          </p:cNvSpPr>
          <p:nvPr>
            <p:ph type="ftr" idx="11"/>
          </p:nvPr>
        </p:nvSpPr>
        <p:spPr>
          <a:xfrm>
            <a:off x="0" y="8685213"/>
            <a:ext cx="2971800" cy="458787"/>
          </a:xfrm>
          <a:prstGeom prst="rect">
            <a:avLst/>
          </a:prstGeom>
          <a:noFill/>
          <a:ln>
            <a:noFill/>
          </a:ln>
        </p:spPr>
        <p:txBody>
          <a:bodyPr wrap="square" lIns="91425" tIns="45700" rIns="91425" bIns="45700" anchor="b">
            <a:noAutofit/>
          </a:bodyPr>
          <a:lstStyle>
            <a:lvl1pPr marR="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a:spLocks noGrp="1" noEditPoints="1"/>
          </p:cNvSpPr>
          <p:nvPr>
            <p:ph type="sldNum" idx="12"/>
          </p:nvPr>
        </p:nvSpPr>
        <p:spPr>
          <a:xfrm>
            <a:off x="3884613" y="8685213"/>
            <a:ext cx="2971800" cy="458787"/>
          </a:xfrm>
          <a:prstGeom prst="rect">
            <a:avLst/>
          </a:prstGeom>
          <a:noFill/>
          <a:ln>
            <a:noFill/>
          </a:ln>
        </p:spPr>
        <p:txBody>
          <a:bodyPr wrap="square" lIns="91425" tIns="45700" rIns="91425" bIns="45700" anchor="b">
            <a:noAutofit/>
          </a:bodyPr>
          <a:lstStyle/>
          <a:p>
            <a:pPr marL="0" marR="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Google Shape;85;p1: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86" name="Google Shape;86;p1: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 name="Google Shape;157;g128e2aafcdc_0_768: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58" name="Google Shape;158;g128e2aafcdc_0_768: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 name="Google Shape;165;g128e2aafcdc_0_762: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66" name="Google Shape;166;g128e2aafcdc_0_762: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 name="Google Shape;173;g128e2aafcdc_0_756: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74" name="Google Shape;174;g128e2aafcdc_0_756: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 name="Google Shape;181;g128e2aafcdc_0_750: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82" name="Google Shape;182;g128e2aafcdc_0_750: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 name="Google Shape;189;g128e2aafcdc_0_743: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90" name="Google Shape;190;g128e2aafcdc_0_743: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 name="Google Shape;197;g11bf75c84e1_1_27: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98" name="Google Shape;198;g11bf75c84e1_1_27: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 name="Google Shape;205;g11bf75c84e1_1_9: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06" name="Google Shape;206;g11bf75c84e1_1_9: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3" name="Google Shape;213;g11bf75c84e1_1_49: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14" name="Google Shape;214;g11bf75c84e1_1_49: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 name="Google Shape;221;g11bf75c84e1_1_55: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22" name="Google Shape;222;g11bf75c84e1_1_55: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 name="Google Shape;229;g11bf75c84e1_1_43: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30" name="Google Shape;230;g11bf75c84e1_1_43: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 name="Google Shape;91;p2: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92" name="Google Shape;92;p2: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 name="Google Shape;237;g11bf75c84e1_1_37: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38" name="Google Shape;238;g11bf75c84e1_1_37: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 name="Google Shape;245;g11bf75c84e1_1_77: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46" name="Google Shape;246;g11bf75c84e1_1_77: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 name="Google Shape;253;g12afb184b36_0_21: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254" name="Google Shape;254;g12afb184b36_0_21: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55" name="Google Shape;255;g12afb184b36_0_21: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 name="Google Shape;261;g11bf75c84e1_1_71: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62" name="Google Shape;262;g11bf75c84e1_1_71: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 name="Google Shape;269;g11bf75c84e1_1_65: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70" name="Google Shape;270;g11bf75c84e1_1_65: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 name="Google Shape;277;g12afc77ee26_0_6: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278" name="Google Shape;278;g12afc77ee26_0_6: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79" name="Google Shape;279;g12afc77ee26_0_6: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 name="Google Shape;285;g12afc77ee26_0_36: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286" name="Google Shape;286;g12afc77ee26_0_36: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87" name="Google Shape;287;g12afc77ee26_0_36: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3" name="Google Shape;293;g12afc77ee26_0_43: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294" name="Google Shape;294;g12afc77ee26_0_43: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295" name="Google Shape;295;g12afc77ee26_0_43: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 name="Google Shape;301;g12afc77ee26_0_52: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02" name="Google Shape;302;g12afc77ee26_0_52: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03" name="Google Shape;303;g12afc77ee26_0_52: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 name="Google Shape;309;g12afc77ee26_0_20: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10" name="Google Shape;310;g12afc77ee26_0_20: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11" name="Google Shape;311;g12afc77ee26_0_20: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 name="Google Shape;101;p3: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02" name="Google Shape;102;p3: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 name="Google Shape;317;g12afb184b36_0_7: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18" name="Google Shape;318;g12afb184b36_0_7: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19" name="Google Shape;319;g12afb184b36_0_7: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 name="Google Shape;325;g12afc77ee26_0_59: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26" name="Google Shape;326;g12afc77ee26_0_59: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27" name="Google Shape;327;g12afc77ee26_0_59: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 name="Google Shape;333;g12c2c031163_0_1: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34" name="Google Shape;334;g12c2c031163_0_1: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35" name="Google Shape;335;g12c2c031163_0_1: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1" name="Google Shape;341;g12c2c031163_0_13: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342" name="Google Shape;342;g12c2c031163_0_13: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343" name="Google Shape;343;g12c2c031163_0_13:notes"/>
          <p:cNvSpPr>
            <a:spLocks noGrp="1" noEditPoints="1"/>
          </p:cNvSpPr>
          <p:nvPr>
            <p:ph type="sldNum" idx="12"/>
          </p:nvPr>
        </p:nvSpPr>
        <p:spPr>
          <a:xfrm>
            <a:off x="3884613" y="8685213"/>
            <a:ext cx="2971800" cy="458700"/>
          </a:xfrm>
          <a:prstGeom prst="rect">
            <a:avLst/>
          </a:prstGeom>
        </p:spPr>
        <p:txBody>
          <a:bodyPr wrap="square" lIns="91425" tIns="45700" rIns="91425" bIns="45700" anchor="b">
            <a:noAutofit/>
          </a:bodyPr>
          <a:lstStyle/>
          <a:p>
            <a:pPr marL="0" indent="0" algn="r" rtl="0">
              <a:spcBef>
                <a:spcPts val="0"/>
              </a:spcBef>
              <a:spcAft>
                <a:spcPts val="0"/>
              </a:spcAft>
              <a:buClr>
                <a:srgbClr val="000000"/>
              </a:buClr>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 name="Google Shape;109;p4: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10" name="Google Shape;110;p4: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Google Shape;117;p5: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18" name="Google Shape;118;p5: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 name="Google Shape;125;p6:notes"/>
          <p:cNvSpPr>
            <a:spLocks noGrp="1" noEditPoints="1"/>
          </p:cNvSpPr>
          <p:nvPr>
            <p:ph type="body" idx="1"/>
          </p:nvPr>
        </p:nvSpPr>
        <p:spPr>
          <a:xfrm>
            <a:off x="685800" y="4400550"/>
            <a:ext cx="5486400" cy="360045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26" name="Google Shape;126;p6: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 name="Google Shape;133;g128e2aafcdc_0_736: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34" name="Google Shape;134;g128e2aafcdc_0_736: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 name="Google Shape;141;g128e2aafcdc_0_792: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42" name="Google Shape;142;g128e2aafcdc_0_792: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 name="Google Shape;149;g128e2aafcdc_0_774:notes"/>
          <p:cNvSpPr>
            <a:spLocks noGrp="1" noEditPoints="1"/>
          </p:cNvSpPr>
          <p:nvPr>
            <p:ph type="body" idx="1"/>
          </p:nvPr>
        </p:nvSpPr>
        <p:spPr>
          <a:xfrm>
            <a:off x="685800" y="4400550"/>
            <a:ext cx="5486400" cy="3600600"/>
          </a:xfrm>
          <a:prstGeom prst="rect">
            <a:avLst/>
          </a:prstGeom>
        </p:spPr>
        <p:txBody>
          <a:bodyPr wrap="square" lIns="91425" tIns="45700" rIns="91425" bIns="45700" anchor="t">
            <a:noAutofit/>
          </a:bodyPr>
          <a:lstStyle/>
          <a:p>
            <a:pPr marL="0" indent="0" algn="l" rtl="0">
              <a:spcBef>
                <a:spcPts val="0"/>
              </a:spcBef>
              <a:spcAft>
                <a:spcPts val="0"/>
              </a:spcAft>
              <a:buNone/>
            </a:pPr>
          </a:p>
        </p:txBody>
      </p:sp>
      <p:sp>
        <p:nvSpPr>
          <p:cNvPr id="150" name="Google Shape;150;g128e2aafcdc_0_774:notes"/>
          <p:cNvSpPr>
            <a:spLocks noGrp="1" noEditPoints="1"/>
          </p:cNvSpPr>
          <p:nvPr>
            <p:ph type="sldImg" idx="2"/>
          </p:nvPr>
        </p:nvSpPr>
        <p:spPr>
          <a:xfrm>
            <a:off x="685800" y="1143000"/>
            <a:ext cx="5486400" cy="30861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6" name="Google Shape;16;p8"/>
          <p:cNvSpPr>
            <a:spLocks noGrp="1" noEditPoints="1"/>
          </p:cNvSpPr>
          <p:nvPr>
            <p:ph type="ctrTitle"/>
          </p:nvPr>
        </p:nvSpPr>
        <p:spPr>
          <a:xfrm>
            <a:off x="1524000" y="1122363"/>
            <a:ext cx="9144000" cy="2387700"/>
          </a:xfrm>
          <a:prstGeom prst="rect">
            <a:avLst/>
          </a:prstGeom>
          <a:noFill/>
          <a:ln>
            <a:noFill/>
          </a:ln>
        </p:spPr>
        <p:txBody>
          <a:bodyPr wrap="square" lIns="91425" tIns="45700" rIns="91425" bIns="45700" anchor="b">
            <a:normAutofit/>
          </a:bodyPr>
          <a:lstStyle>
            <a:lvl1pPr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7" name="Google Shape;17;p8"/>
          <p:cNvSpPr>
            <a:spLocks noGrp="1" noEditPoints="1"/>
          </p:cNvSpPr>
          <p:nvPr>
            <p:ph type="subTitle" idx="1"/>
          </p:nvPr>
        </p:nvSpPr>
        <p:spPr>
          <a:xfrm>
            <a:off x="1524000" y="3602038"/>
            <a:ext cx="9144000" cy="1655700"/>
          </a:xfrm>
          <a:prstGeom prst="rect">
            <a:avLst/>
          </a:prstGeom>
          <a:noFill/>
          <a:ln>
            <a:noFill/>
          </a:ln>
        </p:spPr>
        <p:txBody>
          <a:bodyPr wrap="square" lIns="91425" tIns="45700" rIns="91425" bIns="45700" anchor="t">
            <a:normAutofit/>
          </a:bodyPr>
          <a:lstStyle>
            <a:lvl1pPr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pPr lvl="0"/>
          </a:p>
        </p:txBody>
      </p:sp>
      <p:sp>
        <p:nvSpPr>
          <p:cNvPr id="18" name="Google Shape;18;p8"/>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9" name="Google Shape;19;p8"/>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20" name="Google Shape;20;p8"/>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
        <p:cNvGrpSpPr/>
        <p:nvPr/>
      </p:nvGrpSpPr>
      <p:grpSpPr>
        <a:xfrm>
          <a:off x="0" y="0"/>
          <a:ext cx="0" cy="0"/>
          <a:chOff x="0" y="0"/>
          <a:chExt cx="0" cy="0"/>
        </a:xfrm>
      </p:grpSpPr>
      <p:sp>
        <p:nvSpPr>
          <p:cNvPr id="73" name="Google Shape;73;p17"/>
          <p:cNvSpPr>
            <a:spLocks noGrp="1" noEditPoints="1"/>
          </p:cNvSpPr>
          <p:nvPr>
            <p:ph type="title"/>
          </p:nvPr>
        </p:nvSpPr>
        <p:spPr>
          <a:xfrm>
            <a:off x="838200" y="365125"/>
            <a:ext cx="10515600" cy="13257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74" name="Google Shape;74;p17"/>
          <p:cNvSpPr>
            <a:spLocks noGrp="1" noEditPoints="1"/>
          </p:cNvSpPr>
          <p:nvPr>
            <p:ph type="body" idx="1"/>
          </p:nvPr>
        </p:nvSpPr>
        <p:spPr>
          <a:xfrm rot="5400000">
            <a:off x="3920400" y="-1256575"/>
            <a:ext cx="4351200" cy="105156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75" name="Google Shape;75;p17"/>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76" name="Google Shape;76;p17"/>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77" name="Google Shape;77;p17"/>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
        <p:cNvGrpSpPr/>
        <p:nvPr/>
      </p:nvGrpSpPr>
      <p:grpSpPr>
        <a:xfrm>
          <a:off x="0" y="0"/>
          <a:ext cx="0" cy="0"/>
          <a:chOff x="0" y="0"/>
          <a:chExt cx="0" cy="0"/>
        </a:xfrm>
      </p:grpSpPr>
      <p:sp>
        <p:nvSpPr>
          <p:cNvPr id="79" name="Google Shape;79;p18"/>
          <p:cNvSpPr>
            <a:spLocks noGrp="1" noEditPoints="1"/>
          </p:cNvSpPr>
          <p:nvPr>
            <p:ph type="title"/>
          </p:nvPr>
        </p:nvSpPr>
        <p:spPr>
          <a:xfrm rot="5400000">
            <a:off x="7133400" y="1956625"/>
            <a:ext cx="5811900" cy="26289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80" name="Google Shape;80;p18"/>
          <p:cNvSpPr>
            <a:spLocks noGrp="1" noEditPoints="1"/>
          </p:cNvSpPr>
          <p:nvPr>
            <p:ph type="body" idx="1"/>
          </p:nvPr>
        </p:nvSpPr>
        <p:spPr>
          <a:xfrm rot="5400000">
            <a:off x="1799400" y="-596075"/>
            <a:ext cx="5811900" cy="77343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81" name="Google Shape;81;p18"/>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82" name="Google Shape;82;p18"/>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83" name="Google Shape;83;p18"/>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ECT">
    <p:spTree>
      <p:nvGrpSpPr>
        <p:cNvPr id="1" name=""/>
        <p:cNvGrpSpPr/>
        <p:nvPr/>
      </p:nvGrpSpPr>
      <p:grpSpPr>
        <a:xfrm>
          <a:off x="0" y="0"/>
          <a:ext cx="0" cy="0"/>
          <a:chOff x="0" y="0"/>
          <a:chExt cx="0" cy="0"/>
        </a:xfrm>
      </p:grpSpPr>
      <p:sp>
        <p:nvSpPr>
          <p:cNvPr id="22" name="Google Shape;22;p9"/>
          <p:cNvSpPr>
            <a:spLocks noGrp="1" noEditPoints="1"/>
          </p:cNvSpPr>
          <p:nvPr>
            <p:ph type="title"/>
          </p:nvPr>
        </p:nvSpPr>
        <p:spPr>
          <a:xfrm>
            <a:off x="838200" y="365125"/>
            <a:ext cx="10515600" cy="13257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23" name="Google Shape;23;p9"/>
          <p:cNvSpPr>
            <a:spLocks noGrp="1" noEditPoints="1"/>
          </p:cNvSpPr>
          <p:nvPr>
            <p:ph type="body" idx="1"/>
          </p:nvPr>
        </p:nvSpPr>
        <p:spPr>
          <a:xfrm>
            <a:off x="838200" y="1825625"/>
            <a:ext cx="10515600" cy="43512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24" name="Google Shape;24;p9"/>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25" name="Google Shape;25;p9"/>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26" name="Google Shape;26;p9"/>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28" name="Google Shape;28;p10"/>
          <p:cNvSpPr>
            <a:spLocks noGrp="1" noEditPoints="1"/>
          </p:cNvSpPr>
          <p:nvPr>
            <p:ph type="title"/>
          </p:nvPr>
        </p:nvSpPr>
        <p:spPr>
          <a:xfrm>
            <a:off x="831850" y="1709738"/>
            <a:ext cx="10515600" cy="2852700"/>
          </a:xfrm>
          <a:prstGeom prst="rect">
            <a:avLst/>
          </a:prstGeom>
          <a:noFill/>
          <a:ln>
            <a:noFill/>
          </a:ln>
        </p:spPr>
        <p:txBody>
          <a:bodyPr wrap="square" lIns="91425" tIns="45700" rIns="91425" bIns="45700" anchor="b">
            <a:normAutofit/>
          </a:bodyPr>
          <a:lstStyle>
            <a:lvl1pPr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29" name="Google Shape;29;p10"/>
          <p:cNvSpPr>
            <a:spLocks noGrp="1" noEditPoints="1"/>
          </p:cNvSpPr>
          <p:nvPr>
            <p:ph type="body" idx="1"/>
          </p:nvPr>
        </p:nvSpPr>
        <p:spPr>
          <a:xfrm>
            <a:off x="831850" y="4589463"/>
            <a:ext cx="10515600" cy="1500300"/>
          </a:xfrm>
          <a:prstGeom prst="rect">
            <a:avLst/>
          </a:prstGeom>
          <a:noFill/>
          <a:ln>
            <a:noFill/>
          </a:ln>
        </p:spPr>
        <p:txBody>
          <a:bodyPr wrap="square" lIns="91425" tIns="45700" rIns="91425" bIns="45700" anchor="t">
            <a:normAutofit/>
          </a:bodyPr>
          <a:lstStyle>
            <a:lvl1pPr marL="45720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pPr lvl="0"/>
          </a:p>
        </p:txBody>
      </p:sp>
      <p:sp>
        <p:nvSpPr>
          <p:cNvPr id="30" name="Google Shape;30;p10"/>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31" name="Google Shape;31;p10"/>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32" name="Google Shape;32;p10"/>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_OBJECTS">
    <p:spTree>
      <p:nvGrpSpPr>
        <p:cNvPr id="1" name=""/>
        <p:cNvGrpSpPr/>
        <p:nvPr/>
      </p:nvGrpSpPr>
      <p:grpSpPr>
        <a:xfrm>
          <a:off x="0" y="0"/>
          <a:ext cx="0" cy="0"/>
          <a:chOff x="0" y="0"/>
          <a:chExt cx="0" cy="0"/>
        </a:xfrm>
      </p:grpSpPr>
      <p:sp>
        <p:nvSpPr>
          <p:cNvPr id="34" name="Google Shape;34;p11"/>
          <p:cNvSpPr>
            <a:spLocks noGrp="1" noEditPoints="1"/>
          </p:cNvSpPr>
          <p:nvPr>
            <p:ph type="title"/>
          </p:nvPr>
        </p:nvSpPr>
        <p:spPr>
          <a:xfrm>
            <a:off x="838200" y="365125"/>
            <a:ext cx="10515600" cy="13257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35" name="Google Shape;35;p11"/>
          <p:cNvSpPr>
            <a:spLocks noGrp="1" noEditPoints="1"/>
          </p:cNvSpPr>
          <p:nvPr>
            <p:ph type="body" idx="1"/>
          </p:nvPr>
        </p:nvSpPr>
        <p:spPr>
          <a:xfrm>
            <a:off x="838200" y="1825625"/>
            <a:ext cx="5181600" cy="43512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36" name="Google Shape;36;p11"/>
          <p:cNvSpPr>
            <a:spLocks noGrp="1" noEditPoints="1"/>
          </p:cNvSpPr>
          <p:nvPr>
            <p:ph type="body" idx="2"/>
          </p:nvPr>
        </p:nvSpPr>
        <p:spPr>
          <a:xfrm>
            <a:off x="6172200" y="1825625"/>
            <a:ext cx="5181600" cy="43512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37" name="Google Shape;37;p11"/>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38" name="Google Shape;38;p11"/>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39" name="Google Shape;39;p11"/>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
        <p:cNvGrpSpPr/>
        <p:nvPr/>
      </p:nvGrpSpPr>
      <p:grpSpPr>
        <a:xfrm>
          <a:off x="0" y="0"/>
          <a:ext cx="0" cy="0"/>
          <a:chOff x="0" y="0"/>
          <a:chExt cx="0" cy="0"/>
        </a:xfrm>
      </p:grpSpPr>
      <p:sp>
        <p:nvSpPr>
          <p:cNvPr id="41" name="Google Shape;41;p12"/>
          <p:cNvSpPr>
            <a:spLocks noGrp="1" noEditPoints="1"/>
          </p:cNvSpPr>
          <p:nvPr>
            <p:ph type="title"/>
          </p:nvPr>
        </p:nvSpPr>
        <p:spPr>
          <a:xfrm>
            <a:off x="839788" y="365125"/>
            <a:ext cx="10515600" cy="13257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42" name="Google Shape;42;p12"/>
          <p:cNvSpPr>
            <a:spLocks noGrp="1" noEditPoints="1"/>
          </p:cNvSpPr>
          <p:nvPr>
            <p:ph type="body" idx="1"/>
          </p:nvPr>
        </p:nvSpPr>
        <p:spPr>
          <a:xfrm>
            <a:off x="839788" y="1681163"/>
            <a:ext cx="5157900" cy="823800"/>
          </a:xfrm>
          <a:prstGeom prst="rect">
            <a:avLst/>
          </a:prstGeom>
          <a:noFill/>
          <a:ln>
            <a:noFill/>
          </a:ln>
        </p:spPr>
        <p:txBody>
          <a:bodyPr wrap="square" lIns="91425" tIns="45700" rIns="91425" bIns="45700" anchor="b">
            <a:normAutofit/>
          </a:bodyPr>
          <a:lstStyle>
            <a:lvl1pPr marL="45720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pPr lvl="0"/>
          </a:p>
        </p:txBody>
      </p:sp>
      <p:sp>
        <p:nvSpPr>
          <p:cNvPr id="43" name="Google Shape;43;p12"/>
          <p:cNvSpPr>
            <a:spLocks noGrp="1" noEditPoints="1"/>
          </p:cNvSpPr>
          <p:nvPr>
            <p:ph type="body" idx="2"/>
          </p:nvPr>
        </p:nvSpPr>
        <p:spPr>
          <a:xfrm>
            <a:off x="839788" y="2505075"/>
            <a:ext cx="5157900" cy="36846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44" name="Google Shape;44;p12"/>
          <p:cNvSpPr>
            <a:spLocks noGrp="1" noEditPoints="1"/>
          </p:cNvSpPr>
          <p:nvPr>
            <p:ph type="body" idx="3"/>
          </p:nvPr>
        </p:nvSpPr>
        <p:spPr>
          <a:xfrm>
            <a:off x="6172200" y="1681163"/>
            <a:ext cx="5183100" cy="823800"/>
          </a:xfrm>
          <a:prstGeom prst="rect">
            <a:avLst/>
          </a:prstGeom>
          <a:noFill/>
          <a:ln>
            <a:noFill/>
          </a:ln>
        </p:spPr>
        <p:txBody>
          <a:bodyPr wrap="square" lIns="91425" tIns="45700" rIns="91425" bIns="45700" anchor="b">
            <a:normAutofit/>
          </a:bodyPr>
          <a:lstStyle>
            <a:lvl1pPr marL="45720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pPr lvl="0"/>
          </a:p>
        </p:txBody>
      </p:sp>
      <p:sp>
        <p:nvSpPr>
          <p:cNvPr id="45" name="Google Shape;45;p12"/>
          <p:cNvSpPr>
            <a:spLocks noGrp="1" noEditPoints="1"/>
          </p:cNvSpPr>
          <p:nvPr>
            <p:ph type="body" idx="4"/>
          </p:nvPr>
        </p:nvSpPr>
        <p:spPr>
          <a:xfrm>
            <a:off x="6172200" y="2505075"/>
            <a:ext cx="5183100" cy="3684600"/>
          </a:xfrm>
          <a:prstGeom prst="rect">
            <a:avLst/>
          </a:prstGeom>
          <a:noFill/>
          <a:ln>
            <a:noFill/>
          </a:ln>
        </p:spPr>
        <p:txBody>
          <a:bodyPr wrap="square" lIns="91425" tIns="45700" rIns="91425" bIns="45700" anchor="t">
            <a:normAutofit/>
          </a:bodyPr>
          <a:lstStyle>
            <a:lvl1pPr marL="45720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pPr lvl="0"/>
          </a:p>
        </p:txBody>
      </p:sp>
      <p:sp>
        <p:nvSpPr>
          <p:cNvPr id="46" name="Google Shape;46;p12"/>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47" name="Google Shape;47;p12"/>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48" name="Google Shape;48;p12"/>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50" name="Google Shape;50;p13"/>
          <p:cNvSpPr>
            <a:spLocks noGrp="1" noEditPoints="1"/>
          </p:cNvSpPr>
          <p:nvPr>
            <p:ph type="title"/>
          </p:nvPr>
        </p:nvSpPr>
        <p:spPr>
          <a:xfrm>
            <a:off x="838200" y="365125"/>
            <a:ext cx="10515600" cy="1325700"/>
          </a:xfrm>
          <a:prstGeom prst="rect">
            <a:avLst/>
          </a:prstGeom>
          <a:noFill/>
          <a:ln>
            <a:noFill/>
          </a:ln>
        </p:spPr>
        <p:txBody>
          <a:bodyPr wrap="square" lIns="91425" tIns="45700" rIns="91425" bIns="45700" anchor="ctr">
            <a:normAutofit/>
          </a:bodyPr>
          <a:lstStyle>
            <a:lvl1pPr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51" name="Google Shape;51;p13"/>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52" name="Google Shape;52;p13"/>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53" name="Google Shape;53;p13"/>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5" name="Google Shape;55;p14"/>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56" name="Google Shape;56;p14"/>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57" name="Google Shape;57;p14"/>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
        <p:cNvGrpSpPr/>
        <p:nvPr/>
      </p:nvGrpSpPr>
      <p:grpSpPr>
        <a:xfrm>
          <a:off x="0" y="0"/>
          <a:ext cx="0" cy="0"/>
          <a:chOff x="0" y="0"/>
          <a:chExt cx="0" cy="0"/>
        </a:xfrm>
      </p:grpSpPr>
      <p:sp>
        <p:nvSpPr>
          <p:cNvPr id="59" name="Google Shape;59;p15"/>
          <p:cNvSpPr>
            <a:spLocks noGrp="1" noEditPoints="1"/>
          </p:cNvSpPr>
          <p:nvPr>
            <p:ph type="title"/>
          </p:nvPr>
        </p:nvSpPr>
        <p:spPr>
          <a:xfrm>
            <a:off x="839788" y="457200"/>
            <a:ext cx="3932100" cy="1600200"/>
          </a:xfrm>
          <a:prstGeom prst="rect">
            <a:avLst/>
          </a:prstGeom>
          <a:noFill/>
          <a:ln>
            <a:noFill/>
          </a:ln>
        </p:spPr>
        <p:txBody>
          <a:bodyPr wrap="square" lIns="91425" tIns="45700" rIns="91425" bIns="45700" anchor="b">
            <a:normAutofit/>
          </a:bodyPr>
          <a:lstStyle>
            <a:lvl1pPr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60" name="Google Shape;60;p15"/>
          <p:cNvSpPr>
            <a:spLocks noGrp="1" noEditPoints="1"/>
          </p:cNvSpPr>
          <p:nvPr>
            <p:ph type="body" idx="1"/>
          </p:nvPr>
        </p:nvSpPr>
        <p:spPr>
          <a:xfrm>
            <a:off x="5183188" y="987425"/>
            <a:ext cx="6172200" cy="4873500"/>
          </a:xfrm>
          <a:prstGeom prst="rect">
            <a:avLst/>
          </a:prstGeom>
          <a:noFill/>
          <a:ln>
            <a:noFill/>
          </a:ln>
        </p:spPr>
        <p:txBody>
          <a:bodyPr wrap="square" lIns="91425" tIns="45700" rIns="91425" bIns="45700" anchor="t">
            <a:normAutofit/>
          </a:bodyPr>
          <a:lstStyle>
            <a:lvl1pPr marL="45720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pPr lvl="0"/>
          </a:p>
        </p:txBody>
      </p:sp>
      <p:sp>
        <p:nvSpPr>
          <p:cNvPr id="61" name="Google Shape;61;p15"/>
          <p:cNvSpPr>
            <a:spLocks noGrp="1" noEditPoints="1"/>
          </p:cNvSpPr>
          <p:nvPr>
            <p:ph type="body" idx="2"/>
          </p:nvPr>
        </p:nvSpPr>
        <p:spPr>
          <a:xfrm>
            <a:off x="839788" y="2057400"/>
            <a:ext cx="3932100" cy="3811500"/>
          </a:xfrm>
          <a:prstGeom prst="rect">
            <a:avLst/>
          </a:prstGeom>
          <a:noFill/>
          <a:ln>
            <a:noFill/>
          </a:ln>
        </p:spPr>
        <p:txBody>
          <a:bodyPr wrap="square" lIns="91425" tIns="45700" rIns="91425" bIns="45700" anchor="t">
            <a:normAutofit/>
          </a:bodyPr>
          <a:lstStyle>
            <a:lvl1pPr marL="45720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pPr lvl="0"/>
          </a:p>
        </p:txBody>
      </p:sp>
      <p:sp>
        <p:nvSpPr>
          <p:cNvPr id="62" name="Google Shape;62;p15"/>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63" name="Google Shape;63;p15"/>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64" name="Google Shape;64;p15"/>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
        <p:cNvGrpSpPr/>
        <p:nvPr/>
      </p:nvGrpSpPr>
      <p:grpSpPr>
        <a:xfrm>
          <a:off x="0" y="0"/>
          <a:ext cx="0" cy="0"/>
          <a:chOff x="0" y="0"/>
          <a:chExt cx="0" cy="0"/>
        </a:xfrm>
      </p:grpSpPr>
      <p:sp>
        <p:nvSpPr>
          <p:cNvPr id="66" name="Google Shape;66;p16"/>
          <p:cNvSpPr>
            <a:spLocks noGrp="1" noEditPoints="1"/>
          </p:cNvSpPr>
          <p:nvPr>
            <p:ph type="title"/>
          </p:nvPr>
        </p:nvSpPr>
        <p:spPr>
          <a:xfrm>
            <a:off x="839788" y="457200"/>
            <a:ext cx="3932100" cy="1600200"/>
          </a:xfrm>
          <a:prstGeom prst="rect">
            <a:avLst/>
          </a:prstGeom>
          <a:noFill/>
          <a:ln>
            <a:noFill/>
          </a:ln>
        </p:spPr>
        <p:txBody>
          <a:bodyPr wrap="square" lIns="91425" tIns="45700" rIns="91425" bIns="45700" anchor="b">
            <a:normAutofit/>
          </a:bodyPr>
          <a:lstStyle>
            <a:lvl1pPr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67" name="Google Shape;67;p16"/>
          <p:cNvSpPr>
            <a:spLocks noGrp="1" noEditPoints="1"/>
          </p:cNvSpPr>
          <p:nvPr>
            <p:ph type="pic" idx="2"/>
          </p:nvPr>
        </p:nvSpPr>
        <p:spPr>
          <a:xfrm>
            <a:off x="5183188" y="987425"/>
            <a:ext cx="6172200" cy="4873500"/>
          </a:xfrm>
          <a:prstGeom prst="rect">
            <a:avLst/>
          </a:prstGeom>
          <a:noFill/>
          <a:ln>
            <a:noFill/>
          </a:ln>
        </p:spPr>
        <p:txBody>
          <a:bodyPr/>
          <a:lstStyle/>
          <a:p/>
        </p:txBody>
      </p:sp>
      <p:sp>
        <p:nvSpPr>
          <p:cNvPr id="68" name="Google Shape;68;p16"/>
          <p:cNvSpPr>
            <a:spLocks noGrp="1" noEditPoints="1"/>
          </p:cNvSpPr>
          <p:nvPr>
            <p:ph type="body" idx="1"/>
          </p:nvPr>
        </p:nvSpPr>
        <p:spPr>
          <a:xfrm>
            <a:off x="839788" y="2057400"/>
            <a:ext cx="3932100" cy="3811500"/>
          </a:xfrm>
          <a:prstGeom prst="rect">
            <a:avLst/>
          </a:prstGeom>
          <a:noFill/>
          <a:ln>
            <a:noFill/>
          </a:ln>
        </p:spPr>
        <p:txBody>
          <a:bodyPr wrap="square" lIns="91425" tIns="45700" rIns="91425" bIns="45700" anchor="t">
            <a:normAutofit/>
          </a:bodyPr>
          <a:lstStyle>
            <a:lvl1pPr marL="45720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pPr lvl="0"/>
          </a:p>
        </p:txBody>
      </p:sp>
      <p:sp>
        <p:nvSpPr>
          <p:cNvPr id="69" name="Google Shape;69;p16"/>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70" name="Google Shape;70;p16"/>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algn="ctr"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71" name="Google Shape;71;p16"/>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indent="0" algn="r" rtl="0">
              <a:spcBef>
                <a:spcPts val="0"/>
              </a:spcBef>
              <a:buNone/>
            </a:lvl1pPr>
            <a:lvl2pPr marL="0" lvl="1" indent="0" algn="r" rtl="0">
              <a:spcBef>
                <a:spcPts val="0"/>
              </a:spcBef>
              <a:buNone/>
            </a:lvl2pPr>
            <a:lvl3pPr marL="0" lvl="2" indent="0" algn="r" rtl="0">
              <a:spcBef>
                <a:spcPts val="0"/>
              </a:spcBef>
              <a:buNone/>
            </a:lvl3pPr>
            <a:lvl4pPr marL="0" lvl="3" indent="0" algn="r" rtl="0">
              <a:spcBef>
                <a:spcPts val="0"/>
              </a:spcBef>
              <a:buNone/>
            </a:lvl4pPr>
            <a:lvl5pPr marL="0" lvl="4" indent="0" algn="r" rtl="0">
              <a:spcBef>
                <a:spcPts val="0"/>
              </a:spcBef>
              <a:buNone/>
            </a:lvl5pPr>
            <a:lvl6pPr marL="0" lvl="5" indent="0" algn="r" rtl="0">
              <a:spcBef>
                <a:spcPts val="0"/>
              </a:spcBef>
              <a:buNone/>
            </a:lvl6pPr>
            <a:lvl7pPr marL="0" lvl="6" indent="0" algn="r" rtl="0">
              <a:spcBef>
                <a:spcPts val="0"/>
              </a:spcBef>
              <a:buNone/>
            </a:lvl7pPr>
            <a:lvl8pPr marL="0" lvl="7" indent="0" algn="r" rtl="0">
              <a:spcBef>
                <a:spcPts val="0"/>
              </a:spcBef>
              <a:buNone/>
            </a:lvl8pPr>
            <a:lvl9pPr marL="0" lvl="8" indent="0" algn="r" rtl="0">
              <a:spcBef>
                <a:spcPts val="0"/>
              </a:spcBef>
              <a:buNone/>
            </a:lvl9pPr>
          </a:lstStyle>
          <a:p>
            <a:pPr marL="0" indent="0" algn="r" rtl="0">
              <a:spcBef>
                <a:spcPts val="0"/>
              </a:spcBef>
              <a:spcAft>
                <a:spcPts val="0"/>
              </a:spcAft>
              <a:buNone/>
            </a:pPr>
            <a:fld id="{00000000-1234-1234-1234-123412341234}" type="slidenum">
              <a:rPr lang="en-US"/>
              <a:t>‹#›</a:t>
            </a:fld>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0" name="Google Shape;10;p7"/>
          <p:cNvSpPr>
            <a:spLocks noGrp="1" noEditPoints="1"/>
          </p:cNvSpPr>
          <p:nvPr>
            <p:ph type="title"/>
          </p:nvPr>
        </p:nvSpPr>
        <p:spPr>
          <a:xfrm>
            <a:off x="838200" y="365125"/>
            <a:ext cx="10515600" cy="1325700"/>
          </a:xfrm>
          <a:prstGeom prst="rect">
            <a:avLst/>
          </a:prstGeom>
          <a:noFill/>
          <a:ln>
            <a:noFill/>
          </a:ln>
        </p:spPr>
        <p:txBody>
          <a:bodyPr wrap="square" lIns="91425" tIns="45700" rIns="91425" bIns="45700" anchor="ctr">
            <a:normAutofit/>
          </a:bodyPr>
          <a:lstStyle>
            <a:lvl1pPr marR="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7"/>
          <p:cNvSpPr>
            <a:spLocks noGrp="1" noEditPoints="1"/>
          </p:cNvSpPr>
          <p:nvPr>
            <p:ph type="body" idx="1"/>
          </p:nvPr>
        </p:nvSpPr>
        <p:spPr>
          <a:xfrm>
            <a:off x="838200" y="1825625"/>
            <a:ext cx="10515600" cy="4351200"/>
          </a:xfrm>
          <a:prstGeom prst="rect">
            <a:avLst/>
          </a:prstGeom>
          <a:noFill/>
          <a:ln>
            <a:noFill/>
          </a:ln>
        </p:spPr>
        <p:txBody>
          <a:bodyPr wrap="square" lIns="91425" tIns="45700" rIns="91425" bIns="45700" anchor="t">
            <a:normAutofit/>
          </a:bodyPr>
          <a:lstStyle>
            <a:lvl1pPr marL="457200" marR="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p>
        </p:txBody>
      </p:sp>
      <p:sp>
        <p:nvSpPr>
          <p:cNvPr id="12" name="Google Shape;12;p7"/>
          <p:cNvSpPr>
            <a:spLocks noGrp="1" noEditPoints="1"/>
          </p:cNvSpPr>
          <p:nvPr>
            <p:ph type="dt" idx="10"/>
          </p:nvPr>
        </p:nvSpPr>
        <p:spPr>
          <a:xfrm>
            <a:off x="838200" y="6356350"/>
            <a:ext cx="2743200" cy="365100"/>
          </a:xfrm>
          <a:prstGeom prst="rect">
            <a:avLst/>
          </a:prstGeom>
          <a:noFill/>
          <a:ln>
            <a:noFill/>
          </a:ln>
        </p:spPr>
        <p:txBody>
          <a:bodyPr wrap="square" lIns="91425" tIns="45700" rIns="91425" bIns="45700" anchor="ctr">
            <a:noAutofit/>
          </a:bodyPr>
          <a:lstStyle>
            <a:lvl1pPr marR="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7"/>
          <p:cNvSpPr>
            <a:spLocks noGrp="1" noEditPoints="1"/>
          </p:cNvSpPr>
          <p:nvPr>
            <p:ph type="ftr" idx="11"/>
          </p:nvPr>
        </p:nvSpPr>
        <p:spPr>
          <a:xfrm>
            <a:off x="4038600" y="6356350"/>
            <a:ext cx="4114800" cy="365100"/>
          </a:xfrm>
          <a:prstGeom prst="rect">
            <a:avLst/>
          </a:prstGeom>
          <a:noFill/>
          <a:ln>
            <a:noFill/>
          </a:ln>
        </p:spPr>
        <p:txBody>
          <a:bodyPr wrap="square" lIns="91425" tIns="45700" rIns="91425" bIns="45700" anchor="ctr">
            <a:noAutofit/>
          </a:bodyPr>
          <a:lstStyle>
            <a:lvl1pPr marR="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7"/>
          <p:cNvSpPr>
            <a:spLocks noGrp="1" noEditPoints="1"/>
          </p:cNvSpPr>
          <p:nvPr>
            <p:ph type="sldNum" idx="12"/>
          </p:nvPr>
        </p:nvSpPr>
        <p:spPr>
          <a:xfrm>
            <a:off x="8610600" y="6356350"/>
            <a:ext cx="2743200" cy="365100"/>
          </a:xfrm>
          <a:prstGeom prst="rect">
            <a:avLst/>
          </a:prstGeom>
          <a:noFill/>
          <a:ln>
            <a:noFill/>
          </a:ln>
        </p:spPr>
        <p:txBody>
          <a:bodyPr wrap="square" lIns="91425" tIns="45700" rIns="91425" bIns="45700" anchor="ctr">
            <a:noAutofit/>
          </a:bodyPr>
          <a:lstStyle>
            <a:lvl1pPr marL="0" marR="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indent="0" algn="r" rtl="0">
              <a:spcBef>
                <a:spcPts val="0"/>
              </a:spcBef>
              <a:spcAft>
                <a:spcPts val="0"/>
              </a:spcAft>
              <a:buNone/>
            </a:pPr>
            <a:fld id="{00000000-1234-1234-1234-123412341234}" type="slidenum">
              <a:rPr lang="en-US"/>
              <a:t>‹#›</a:t>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hyperlink" Target="https://www.youtube.com/watch?v=ckQNNhCfUW4" TargetMode="External"/><Relationship Id="rId2" Type="http://schemas.openxmlformats.org/officeDocument/2006/relationships/hyperlink" Target="https://www.capitalone.com/?n=1&amp;external_id=WWW_XXXXX_XXX_SEM-Brand_MSN_ZZ_ZZ_T_Home_ZZ__kenshoo_clickid__19315&amp;target_id=kwd-18434150830:loc-190&amp;msclkid=3e050f1321f81fd599bd6d9779cb5c50" TargetMode="External"/><Relationship Id="rId3" Type="http://schemas.openxmlformats.org/officeDocument/2006/relationships/hyperlink" Target="https://github.com/aadishchopra/CapitalOneDataChallenge" TargetMode="External"/><Relationship Id="rId4" Type="http://schemas.openxmlformats.org/officeDocument/2006/relationships/hyperlink" Target="https://www.practice4me.com/capital-one-assessment-test/" TargetMode="External"/><Relationship Id="rId5" Type="http://schemas.openxmlformats.org/officeDocument/2006/relationships/hyperlink" Target="https://www.youtube.com/watch?v=uIzFfxVH314" TargetMode="External"/><Relationship Id="rId6" Type="http://schemas.openxmlformats.org/officeDocument/2006/relationships/hyperlink" Target="https://kpi.org/KPI-Basics" TargetMode="External"/><Relationship Id="rId7" Type="http://schemas.openxmlformats.org/officeDocument/2006/relationships/hyperlink" Target="https://public.tableau.com/en-us/s/resources" TargetMode="External"/><Relationship Id="rId8" Type="http://schemas.openxmlformats.org/officeDocument/2006/relationships/slideLayout" Target="../slideLayouts/slideLayout2.xml"/><Relationship Id="rId9"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Google Shape;88;p1"/>
          <p:cNvSpPr>
            <a:spLocks noGrp="1" noEditPoints="1"/>
          </p:cNvSpPr>
          <p:nvPr>
            <p:ph type="ctrTitle"/>
          </p:nvPr>
        </p:nvSpPr>
        <p:spPr>
          <a:xfrm>
            <a:off x="1524000" y="1151860"/>
            <a:ext cx="9144000" cy="2889198"/>
          </a:xfrm>
          <a:prstGeom prst="rect">
            <a:avLst/>
          </a:prstGeom>
          <a:noFill/>
          <a:ln>
            <a:noFill/>
          </a:ln>
        </p:spPr>
        <p:txBody>
          <a:bodyPr wrap="square" lIns="91425" tIns="45700" rIns="91425" bIns="45700" anchor="b">
            <a:normAutofit/>
          </a:bodyPr>
          <a:lstStyle/>
          <a:p>
            <a:pPr marL="0" indent="0" algn="ctr" rtl="0">
              <a:lnSpc>
                <a:spcPct val="90000"/>
              </a:lnSpc>
              <a:spcBef>
                <a:spcPts val="0"/>
              </a:spcBef>
              <a:spcAft>
                <a:spcPts val="0"/>
              </a:spcAft>
              <a:buClr>
                <a:schemeClr val="dk1"/>
              </a:buClr>
              <a:buSzPts val="6600"/>
              <a:buFont typeface="Calibri"/>
              <a:buNone/>
            </a:pPr>
            <a:r>
              <a:rPr lang="en-US" sz="6600" b="1"/>
              <a:t>AIRLINE</a:t>
            </a:r>
            <a:br>
              <a:rPr lang="en-US" sz="6600" b="1"/>
            </a:br>
            <a:r>
              <a:rPr lang="en-US" sz="6600" b="1"/>
              <a:t>CHALLENGE</a:t>
            </a:r>
          </a:p>
        </p:txBody>
      </p:sp>
      <p:sp>
        <p:nvSpPr>
          <p:cNvPr id="89" name="Google Shape;89;p1"/>
          <p:cNvSpPr>
            <a:spLocks noGrp="1" noEditPoints="1"/>
          </p:cNvSpPr>
          <p:nvPr>
            <p:ph type="subTitle" idx="1"/>
          </p:nvPr>
        </p:nvSpPr>
        <p:spPr>
          <a:xfrm>
            <a:off x="8259096" y="5489908"/>
            <a:ext cx="3677265" cy="999459"/>
          </a:xfrm>
          <a:prstGeom prst="rect">
            <a:avLst/>
          </a:prstGeom>
          <a:noFill/>
          <a:ln>
            <a:noFill/>
          </a:ln>
        </p:spPr>
        <p:txBody>
          <a:bodyPr wrap="square" lIns="91425" tIns="45700" rIns="91425" bIns="45700" anchor="t">
            <a:normAutofit/>
          </a:bodyPr>
          <a:lstStyle/>
          <a:p>
            <a:pPr marL="342900" indent="-342900" algn="l" rtl="0">
              <a:lnSpc>
                <a:spcPct val="90000"/>
              </a:lnSpc>
              <a:spcBef>
                <a:spcPts val="1000"/>
              </a:spcBef>
              <a:spcAft>
                <a:spcPts val="0"/>
              </a:spcAft>
              <a:buClr>
                <a:schemeClr val="dk1"/>
              </a:buClr>
              <a:buSzPts val="2400"/>
              <a:buFont typeface="Calibri"/>
              <a:buChar char="-"/>
            </a:pPr>
            <a:r>
              <a:rPr lang="en-US"/>
              <a:t>SRINIDHI RACHAVELPULA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60" name="Google Shape;160;g128e2aafcdc_0_768"/>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g128e2aafcdc_0_768"/>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Result of Fare Charges</a:t>
            </a:r>
          </a:p>
        </p:txBody>
      </p:sp>
      <p:sp>
        <p:nvSpPr>
          <p:cNvPr id="162" name="Google Shape;162;g128e2aafcdc_0_768"/>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3" name="Google Shape;163;g128e2aafcdc_0_768"/>
          <p:cNvPicPr preferRelativeResize="0"/>
          <p:nvPr/>
        </p:nvPicPr>
        <p:blipFill>
          <a:blip r:embed="rId1">
            <a:alphaModFix/>
          </a:blip>
          <a:srcRect/>
          <a:stretch>
            <a:fillRect/>
          </a:stretch>
        </p:blipFill>
        <p:spPr>
          <a:xfrm>
            <a:off x="2327225" y="1866275"/>
            <a:ext cx="7813625" cy="431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68" name="Google Shape;168;g128e2aafcdc_0_762"/>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g128e2aafcdc_0_762"/>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Calculating Revenues</a:t>
            </a:r>
          </a:p>
        </p:txBody>
      </p:sp>
      <p:sp>
        <p:nvSpPr>
          <p:cNvPr id="170" name="Google Shape;170;g128e2aafcdc_0_762"/>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1" name="Google Shape;171;g128e2aafcdc_0_762"/>
          <p:cNvPicPr preferRelativeResize="0"/>
          <p:nvPr/>
        </p:nvPicPr>
        <p:blipFill>
          <a:blip r:embed="rId1">
            <a:alphaModFix/>
          </a:blip>
          <a:srcRect/>
          <a:stretch>
            <a:fillRect/>
          </a:stretch>
        </p:blipFill>
        <p:spPr>
          <a:xfrm>
            <a:off x="677675" y="1911250"/>
            <a:ext cx="10909499" cy="409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76" name="Google Shape;176;g128e2aafcdc_0_756"/>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128e2aafcdc_0_756"/>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Main File(Intermediate Stage)</a:t>
            </a:r>
          </a:p>
        </p:txBody>
      </p:sp>
      <p:sp>
        <p:nvSpPr>
          <p:cNvPr id="178" name="Google Shape;178;g128e2aafcdc_0_756"/>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9" name="Google Shape;179;g128e2aafcdc_0_756"/>
          <p:cNvPicPr preferRelativeResize="0"/>
          <p:nvPr/>
        </p:nvPicPr>
        <p:blipFill>
          <a:blip r:embed="rId1">
            <a:alphaModFix/>
          </a:blip>
          <a:srcRect/>
          <a:stretch>
            <a:fillRect/>
          </a:stretch>
        </p:blipFill>
        <p:spPr>
          <a:xfrm>
            <a:off x="638875" y="1922500"/>
            <a:ext cx="10909499" cy="441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84" name="Google Shape;184;g128e2aafcdc_0_750"/>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5" name="Google Shape;185;g128e2aafcdc_0_750"/>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Distance Calculation</a:t>
            </a:r>
          </a:p>
        </p:txBody>
      </p:sp>
      <p:sp>
        <p:nvSpPr>
          <p:cNvPr id="186" name="Google Shape;186;g128e2aafcdc_0_750"/>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7" name="Google Shape;187;g128e2aafcdc_0_750"/>
          <p:cNvPicPr preferRelativeResize="0"/>
          <p:nvPr/>
        </p:nvPicPr>
        <p:blipFill>
          <a:blip r:embed="rId1">
            <a:alphaModFix/>
          </a:blip>
          <a:srcRect/>
          <a:stretch>
            <a:fillRect/>
          </a:stretch>
        </p:blipFill>
        <p:spPr>
          <a:xfrm>
            <a:off x="638875" y="1866275"/>
            <a:ext cx="10909500" cy="449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92" name="Google Shape;192;g128e2aafcdc_0_743"/>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g128e2aafcdc_0_743"/>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Addition of Flight_distance into the Main file</a:t>
            </a:r>
          </a:p>
        </p:txBody>
      </p:sp>
      <p:sp>
        <p:nvSpPr>
          <p:cNvPr id="194" name="Google Shape;194;g128e2aafcdc_0_743"/>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5" name="Google Shape;195;g128e2aafcdc_0_743"/>
          <p:cNvPicPr preferRelativeResize="0"/>
          <p:nvPr/>
        </p:nvPicPr>
        <p:blipFill>
          <a:blip r:embed="rId1">
            <a:alphaModFix/>
          </a:blip>
          <a:srcRect/>
          <a:stretch>
            <a:fillRect/>
          </a:stretch>
        </p:blipFill>
        <p:spPr>
          <a:xfrm>
            <a:off x="638875" y="2846575"/>
            <a:ext cx="10909501" cy="116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00" name="Google Shape;200;g11bf75c84e1_1_27"/>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g11bf75c84e1_1_27"/>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Addition of Revenue to Main File</a:t>
            </a:r>
          </a:p>
        </p:txBody>
      </p:sp>
      <p:sp>
        <p:nvSpPr>
          <p:cNvPr id="202" name="Google Shape;202;g11bf75c84e1_1_27"/>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3" name="Google Shape;203;g11bf75c84e1_1_27"/>
          <p:cNvPicPr preferRelativeResize="0"/>
          <p:nvPr/>
        </p:nvPicPr>
        <p:blipFill>
          <a:blip r:embed="rId1">
            <a:alphaModFix/>
          </a:blip>
          <a:srcRect/>
          <a:stretch>
            <a:fillRect/>
          </a:stretch>
        </p:blipFill>
        <p:spPr>
          <a:xfrm>
            <a:off x="638875" y="1922500"/>
            <a:ext cx="10909502" cy="441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08" name="Google Shape;208;g11bf75c84e1_1_9"/>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g11bf75c84e1_1_9"/>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Display of Type of Airport</a:t>
            </a:r>
          </a:p>
        </p:txBody>
      </p:sp>
      <p:sp>
        <p:nvSpPr>
          <p:cNvPr id="210" name="Google Shape;210;g11bf75c84e1_1_9"/>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1" name="Google Shape;211;g11bf75c84e1_1_9"/>
          <p:cNvPicPr preferRelativeResize="0"/>
          <p:nvPr/>
        </p:nvPicPr>
        <p:blipFill>
          <a:blip r:embed="rId1">
            <a:alphaModFix/>
          </a:blip>
          <a:srcRect/>
          <a:stretch>
            <a:fillRect/>
          </a:stretch>
        </p:blipFill>
        <p:spPr>
          <a:xfrm>
            <a:off x="3576650" y="1911250"/>
            <a:ext cx="5038725" cy="448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16" name="Google Shape;216;g11bf75c84e1_1_49"/>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g11bf75c84e1_1_49"/>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Splitting Airport Codes and Determining Types</a:t>
            </a:r>
          </a:p>
        </p:txBody>
      </p:sp>
      <p:sp>
        <p:nvSpPr>
          <p:cNvPr id="218" name="Google Shape;218;g11bf75c84e1_1_49"/>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9" name="Google Shape;219;g11bf75c84e1_1_49"/>
          <p:cNvPicPr preferRelativeResize="0"/>
          <p:nvPr/>
        </p:nvPicPr>
        <p:blipFill>
          <a:blip r:embed="rId1">
            <a:alphaModFix/>
          </a:blip>
          <a:srcRect/>
          <a:stretch>
            <a:fillRect/>
          </a:stretch>
        </p:blipFill>
        <p:spPr>
          <a:xfrm>
            <a:off x="638875" y="1933725"/>
            <a:ext cx="10909499" cy="4721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24" name="Google Shape;224;g11bf75c84e1_1_55"/>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5" name="Google Shape;225;g11bf75c84e1_1_55"/>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Docking Cost</a:t>
            </a:r>
          </a:p>
        </p:txBody>
      </p:sp>
      <p:sp>
        <p:nvSpPr>
          <p:cNvPr id="226" name="Google Shape;226;g11bf75c84e1_1_55"/>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7" name="Google Shape;227;g11bf75c84e1_1_55"/>
          <p:cNvPicPr preferRelativeResize="0"/>
          <p:nvPr/>
        </p:nvPicPr>
        <p:blipFill>
          <a:blip r:embed="rId1">
            <a:alphaModFix/>
          </a:blip>
          <a:srcRect/>
          <a:stretch>
            <a:fillRect/>
          </a:stretch>
        </p:blipFill>
        <p:spPr>
          <a:xfrm>
            <a:off x="638875" y="1888750"/>
            <a:ext cx="10909502" cy="4421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32" name="Google Shape;232;g11bf75c84e1_1_43"/>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g11bf75c84e1_1_43"/>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Delay Cost</a:t>
            </a:r>
          </a:p>
        </p:txBody>
      </p:sp>
      <p:sp>
        <p:nvSpPr>
          <p:cNvPr id="234" name="Google Shape;234;g11bf75c84e1_1_43"/>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5" name="Google Shape;235;g11bf75c84e1_1_43"/>
          <p:cNvPicPr preferRelativeResize="0"/>
          <p:nvPr/>
        </p:nvPicPr>
        <p:blipFill>
          <a:blip r:embed="rId1">
            <a:alphaModFix/>
          </a:blip>
          <a:srcRect/>
          <a:stretch>
            <a:fillRect/>
          </a:stretch>
        </p:blipFill>
        <p:spPr>
          <a:xfrm>
            <a:off x="2133600" y="1866275"/>
            <a:ext cx="7924800" cy="464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94" name="Google Shape;94;p2"/>
          <p:cNvSpPr/>
          <p:nvPr/>
        </p:nvSpPr>
        <p:spPr>
          <a:xfrm>
            <a:off x="0" y="7620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2"/>
          <p:cNvSpPr>
            <a:spLocks noGrp="1" noEditPoints="1"/>
          </p:cNvSpPr>
          <p:nvPr>
            <p:ph type="title"/>
          </p:nvPr>
        </p:nvSpPr>
        <p:spPr>
          <a:xfrm>
            <a:off x="638881" y="417576"/>
            <a:ext cx="10909640" cy="1249394"/>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sz="6600" b="1">
                <a:solidFill>
                  <a:schemeClr val="dk1"/>
                </a:solidFill>
                <a:latin typeface="Calibri"/>
                <a:ea typeface="Calibri"/>
                <a:cs typeface="Calibri"/>
                <a:sym typeface="Calibri"/>
              </a:rPr>
              <a:t>INTRODUCTION</a:t>
            </a:r>
          </a:p>
        </p:txBody>
      </p:sp>
      <p:sp>
        <p:nvSpPr>
          <p:cNvPr id="96" name="Google Shape;96;p2"/>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2"/>
          <p:cNvSpPr txBox="1"/>
          <p:nvPr/>
        </p:nvSpPr>
        <p:spPr>
          <a:xfrm>
            <a:off x="657275" y="2232250"/>
            <a:ext cx="11037300" cy="4002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endParaRPr>
              <a:latin typeface="Calibri"/>
              <a:ea typeface="Calibri"/>
              <a:cs typeface="Calibri"/>
              <a:sym typeface="Calibri"/>
            </a:endParaRPr>
          </a:p>
        </p:txBody>
      </p:sp>
      <p:sp>
        <p:nvSpPr>
          <p:cNvPr id="98" name="Google Shape;98;p2"/>
          <p:cNvSpPr txBox="1"/>
          <p:nvPr/>
        </p:nvSpPr>
        <p:spPr>
          <a:xfrm>
            <a:off x="669675" y="2232250"/>
            <a:ext cx="10727400" cy="4002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endParaRPr>
              <a:latin typeface="Calibri"/>
              <a:ea typeface="Calibri"/>
              <a:cs typeface="Calibri"/>
              <a:sym typeface="Calibri"/>
            </a:endParaRPr>
          </a:p>
        </p:txBody>
      </p:sp>
      <p:sp>
        <p:nvSpPr>
          <p:cNvPr id="99" name="Google Shape;99;p2"/>
          <p:cNvSpPr txBox="1"/>
          <p:nvPr/>
        </p:nvSpPr>
        <p:spPr>
          <a:xfrm>
            <a:off x="752175" y="2001200"/>
            <a:ext cx="10562400" cy="4186800"/>
          </a:xfrm>
          <a:prstGeom prst="rect">
            <a:avLst/>
          </a:prstGeom>
          <a:noFill/>
          <a:ln>
            <a:noFill/>
          </a:ln>
        </p:spPr>
        <p:txBody>
          <a:bodyPr wrap="square" lIns="91425" tIns="91425" rIns="91425" bIns="91425" anchor="t">
            <a:spAutoFit/>
          </a:bodyPr>
          <a:lstStyle/>
          <a:p>
            <a:pPr marL="0" indent="0" algn="just" rtl="0">
              <a:spcBef>
                <a:spcPts val="0"/>
              </a:spcBef>
              <a:spcAft>
                <a:spcPts val="0"/>
              </a:spcAft>
              <a:buNone/>
            </a:pPr>
            <a:r>
              <a:rPr lang="en-US" sz="2000">
                <a:latin typeface="Calibri"/>
                <a:ea typeface="Calibri"/>
                <a:cs typeface="Calibri"/>
                <a:sym typeface="Calibri"/>
              </a:rPr>
              <a:t>We are working on a data Challenge given by the Capital One to showcase skills and abilities that align with data analysis. The challenge tests one in the areas of data management, business intelligence and building mindset. </a:t>
            </a:r>
            <a:endParaRPr sz="2000">
              <a:latin typeface="Calibri"/>
              <a:ea typeface="Calibri"/>
              <a:cs typeface="Calibri"/>
              <a:sym typeface="Calibri"/>
            </a:endParaRPr>
          </a:p>
          <a:p>
            <a:pPr marL="0" indent="0" algn="just" rtl="0">
              <a:spcBef>
                <a:spcPts val="0"/>
              </a:spcBef>
              <a:spcAft>
                <a:spcPts val="0"/>
              </a:spcAft>
              <a:buNone/>
            </a:pPr>
            <a:endParaRPr sz="2000">
              <a:latin typeface="Calibri"/>
              <a:ea typeface="Calibri"/>
              <a:cs typeface="Calibri"/>
              <a:sym typeface="Calibri"/>
            </a:endParaRPr>
          </a:p>
          <a:p>
            <a:pPr marL="0" indent="0" algn="just" rtl="0">
              <a:spcBef>
                <a:spcPts val="0"/>
              </a:spcBef>
              <a:spcAft>
                <a:spcPts val="0"/>
              </a:spcAft>
              <a:buNone/>
            </a:pPr>
            <a:r>
              <a:rPr lang="en-US" sz="2000">
                <a:latin typeface="Calibri"/>
                <a:ea typeface="Calibri"/>
                <a:cs typeface="Calibri"/>
                <a:sym typeface="Calibri"/>
              </a:rPr>
              <a:t>The project considers an airline company which is looking to enter United States Domestic Market. It has to decide 5 round trips between various destination airports. It is planning in acquiring 5 new airplanes and the upfront cost for each airplane is $90 Million. The company’s motto is “On Time, For You” which is a big part of it’s brand image. The task involves analyzing 1Q2019 data to identify goals.</a:t>
            </a:r>
            <a:endParaRPr sz="2000">
              <a:latin typeface="Calibri"/>
              <a:ea typeface="Calibri"/>
              <a:cs typeface="Calibri"/>
              <a:sym typeface="Calibri"/>
            </a:endParaRPr>
          </a:p>
          <a:p>
            <a:pPr marL="0" indent="0" algn="just" rtl="0">
              <a:spcBef>
                <a:spcPts val="0"/>
              </a:spcBef>
              <a:spcAft>
                <a:spcPts val="0"/>
              </a:spcAft>
              <a:buNone/>
            </a:pPr>
            <a:endParaRPr sz="2000">
              <a:latin typeface="Calibri"/>
              <a:ea typeface="Calibri"/>
              <a:cs typeface="Calibri"/>
              <a:sym typeface="Calibri"/>
            </a:endParaRPr>
          </a:p>
          <a:p>
            <a:pPr marL="0" indent="0" algn="just" rtl="0">
              <a:spcBef>
                <a:spcPts val="0"/>
              </a:spcBef>
              <a:spcAft>
                <a:spcPts val="0"/>
              </a:spcAft>
              <a:buNone/>
            </a:pPr>
            <a:r>
              <a:rPr lang="en-US" sz="2000">
                <a:latin typeface="Calibri"/>
                <a:ea typeface="Calibri"/>
                <a:cs typeface="Calibri"/>
                <a:sym typeface="Calibri"/>
              </a:rPr>
              <a:t>The company has provided us with 3 datasets - Airport_Codes.CSV which consists of data related to airport, Flights.CSV consists of data related to Flights information, Tickets.CSV which consists of data related to the tickets and it’s fare.</a:t>
            </a: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40" name="Google Shape;240;g11bf75c84e1_1_37"/>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g11bf75c84e1_1_37"/>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Result of Delay Cost</a:t>
            </a:r>
          </a:p>
        </p:txBody>
      </p:sp>
      <p:sp>
        <p:nvSpPr>
          <p:cNvPr id="242" name="Google Shape;242;g11bf75c84e1_1_37"/>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3" name="Google Shape;243;g11bf75c84e1_1_37"/>
          <p:cNvPicPr preferRelativeResize="0"/>
          <p:nvPr/>
        </p:nvPicPr>
        <p:blipFill>
          <a:blip r:embed="rId1">
            <a:alphaModFix/>
          </a:blip>
          <a:srcRect/>
          <a:stretch>
            <a:fillRect/>
          </a:stretch>
        </p:blipFill>
        <p:spPr>
          <a:xfrm>
            <a:off x="3237875" y="1818125"/>
            <a:ext cx="5756226" cy="4635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48" name="Google Shape;248;g11bf75c84e1_1_77"/>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g11bf75c84e1_1_77"/>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Final File Obtained</a:t>
            </a:r>
          </a:p>
        </p:txBody>
      </p:sp>
      <p:sp>
        <p:nvSpPr>
          <p:cNvPr id="250" name="Google Shape;250;g11bf75c84e1_1_77"/>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1" name="Google Shape;251;g11bf75c84e1_1_77"/>
          <p:cNvPicPr preferRelativeResize="0"/>
          <p:nvPr/>
        </p:nvPicPr>
        <p:blipFill>
          <a:blip r:embed="rId1">
            <a:alphaModFix/>
          </a:blip>
          <a:srcRect/>
          <a:stretch>
            <a:fillRect/>
          </a:stretch>
        </p:blipFill>
        <p:spPr>
          <a:xfrm>
            <a:off x="638875" y="1888750"/>
            <a:ext cx="10909502" cy="4272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257;g12afb184b36_0_21"/>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spcBef>
                <a:spcPts val="0"/>
              </a:spcBef>
              <a:spcAft>
                <a:spcPts val="0"/>
              </a:spcAft>
              <a:buNone/>
            </a:pPr>
            <a:r>
              <a:rPr lang="en-US" b="1"/>
              <a:t>Output File</a:t>
            </a:r>
            <a:endParaRPr b="1"/>
          </a:p>
        </p:txBody>
      </p:sp>
      <p:sp>
        <p:nvSpPr>
          <p:cNvPr id="258" name="Google Shape;258;g12afb184b36_0_21"/>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9" name="Google Shape;259;g12afb184b36_0_21"/>
          <p:cNvPicPr preferRelativeResize="0"/>
          <p:nvPr/>
        </p:nvPicPr>
        <p:blipFill>
          <a:blip r:embed="rId1">
            <a:alphaModFix/>
          </a:blip>
          <a:srcRect/>
          <a:stretch>
            <a:fillRect/>
          </a:stretch>
        </p:blipFill>
        <p:spPr>
          <a:xfrm>
            <a:off x="458850" y="1897425"/>
            <a:ext cx="11136502" cy="4625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64" name="Google Shape;264;g11bf75c84e1_1_71"/>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g11bf75c84e1_1_71"/>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1900" b="1"/>
              <a:t>The 10 busiest round-trip routes in terms of number of round-trip flights in the quarter.</a:t>
            </a:r>
            <a:endParaRPr sz="1900" b="1"/>
          </a:p>
          <a:p>
            <a:pPr marL="0" indent="0" algn="ctr" rtl="0">
              <a:lnSpc>
                <a:spcPct val="100000"/>
              </a:lnSpc>
              <a:spcBef>
                <a:spcPts val="0"/>
              </a:spcBef>
              <a:spcAft>
                <a:spcPts val="0"/>
              </a:spcAft>
              <a:buClr>
                <a:schemeClr val="dk1"/>
              </a:buClr>
              <a:buSzPts val="1100"/>
              <a:buFont typeface="Arial"/>
              <a:buNone/>
            </a:pPr>
            <a:r>
              <a:rPr lang="en-US" sz="1900" b="1"/>
              <a:t>Exclude canceled flights when performing the calculation.</a:t>
            </a:r>
            <a:endParaRPr b="1"/>
          </a:p>
        </p:txBody>
      </p:sp>
      <p:sp>
        <p:nvSpPr>
          <p:cNvPr id="266" name="Google Shape;266;g11bf75c84e1_1_71"/>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7" name="Google Shape;267;g11bf75c84e1_1_71"/>
          <p:cNvPicPr preferRelativeResize="0"/>
          <p:nvPr/>
        </p:nvPicPr>
        <p:blipFill>
          <a:blip r:embed="rId1">
            <a:alphaModFix/>
          </a:blip>
          <a:srcRect/>
          <a:stretch>
            <a:fillRect/>
          </a:stretch>
        </p:blipFill>
        <p:spPr>
          <a:xfrm>
            <a:off x="553300" y="1818125"/>
            <a:ext cx="11085399" cy="4747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72" name="Google Shape;272;g11bf75c84e1_1_65"/>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3" name="Google Shape;273;g11bf75c84e1_1_65"/>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fontScale="90000"/>
          </a:bodyPr>
          <a:lstStyle/>
          <a:p>
            <a:pPr marL="0" indent="0" algn="ctr" rtl="0">
              <a:lnSpc>
                <a:spcPct val="100000"/>
              </a:lnSpc>
              <a:spcBef>
                <a:spcPts val="0"/>
              </a:spcBef>
              <a:spcAft>
                <a:spcPts val="0"/>
              </a:spcAft>
              <a:buClr>
                <a:schemeClr val="dk1"/>
              </a:buClr>
              <a:buSzPct val="57894"/>
              <a:buFont typeface="Arial"/>
              <a:buNone/>
            </a:pPr>
            <a:r>
              <a:rPr lang="en-US" sz="1900" b="1"/>
              <a:t>The 10 most profitable round-trip routes (without considering the upfront airplane cost) in</a:t>
            </a:r>
            <a:endParaRPr sz="1900" b="1"/>
          </a:p>
          <a:p>
            <a:pPr marL="0" indent="0" algn="ctr" rtl="0">
              <a:lnSpc>
                <a:spcPct val="100000"/>
              </a:lnSpc>
              <a:spcBef>
                <a:spcPts val="0"/>
              </a:spcBef>
              <a:spcAft>
                <a:spcPts val="0"/>
              </a:spcAft>
              <a:buClr>
                <a:schemeClr val="dk1"/>
              </a:buClr>
              <a:buSzPct val="57894"/>
              <a:buFont typeface="Arial"/>
              <a:buNone/>
            </a:pPr>
            <a:r>
              <a:rPr lang="en-US" sz="1900" b="1"/>
              <a:t>the quarter. Along with the profit, show total revenue, total cost, summary values of</a:t>
            </a:r>
            <a:endParaRPr sz="1900" b="1"/>
          </a:p>
          <a:p>
            <a:pPr marL="0" indent="0" algn="ctr" rtl="0">
              <a:lnSpc>
                <a:spcPct val="100000"/>
              </a:lnSpc>
              <a:spcBef>
                <a:spcPts val="0"/>
              </a:spcBef>
              <a:spcAft>
                <a:spcPts val="0"/>
              </a:spcAft>
              <a:buClr>
                <a:schemeClr val="dk1"/>
              </a:buClr>
              <a:buSzPct val="57894"/>
              <a:buFont typeface="Arial"/>
              <a:buNone/>
            </a:pPr>
            <a:r>
              <a:rPr lang="en-US" sz="1900" b="1"/>
              <a:t>other key components and total round trip flights in the quarter for the top 10 most</a:t>
            </a:r>
            <a:endParaRPr sz="1900" b="1"/>
          </a:p>
          <a:p>
            <a:pPr marL="0" indent="0" algn="ctr" rtl="0">
              <a:lnSpc>
                <a:spcPct val="100000"/>
              </a:lnSpc>
              <a:spcBef>
                <a:spcPts val="0"/>
              </a:spcBef>
              <a:spcAft>
                <a:spcPts val="0"/>
              </a:spcAft>
              <a:buClr>
                <a:schemeClr val="dk1"/>
              </a:buClr>
              <a:buSzPct val="57894"/>
              <a:buFont typeface="Arial"/>
              <a:buNone/>
            </a:pPr>
            <a:r>
              <a:rPr lang="en-US" sz="1900" b="1"/>
              <a:t>profitable routes. Exclude canceled flights from these calculations</a:t>
            </a:r>
            <a:endParaRPr b="1"/>
          </a:p>
        </p:txBody>
      </p:sp>
      <p:sp>
        <p:nvSpPr>
          <p:cNvPr id="274" name="Google Shape;274;g11bf75c84e1_1_65"/>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75" name="Google Shape;275;g11bf75c84e1_1_65"/>
          <p:cNvPicPr preferRelativeResize="0"/>
          <p:nvPr/>
        </p:nvPicPr>
        <p:blipFill>
          <a:blip r:embed="rId1">
            <a:alphaModFix/>
          </a:blip>
          <a:srcRect/>
          <a:stretch>
            <a:fillRect/>
          </a:stretch>
        </p:blipFill>
        <p:spPr>
          <a:xfrm>
            <a:off x="528400" y="1911250"/>
            <a:ext cx="11298852" cy="46769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Google Shape;281;g12afc77ee26_0_6"/>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2000" b="1">
                <a:solidFill>
                  <a:srgbClr val="333333"/>
                </a:solidFill>
                <a:latin typeface="Arial"/>
                <a:ea typeface="Arial"/>
                <a:cs typeface="Arial"/>
                <a:sym typeface="Arial"/>
              </a:rPr>
              <a:t>Routes with Occupancy Rate Avg &gt; 0.6</a:t>
            </a:r>
            <a:endParaRPr sz="5500" b="1"/>
          </a:p>
        </p:txBody>
      </p:sp>
      <p:sp>
        <p:nvSpPr>
          <p:cNvPr id="282" name="Google Shape;282;g12afc77ee26_0_6"/>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83" name="Google Shape;283;g12afc77ee26_0_6"/>
          <p:cNvPicPr preferRelativeResize="0"/>
          <p:nvPr/>
        </p:nvPicPr>
        <p:blipFill>
          <a:blip r:embed="rId1">
            <a:alphaModFix/>
          </a:blip>
          <a:srcRect/>
          <a:stretch>
            <a:fillRect/>
          </a:stretch>
        </p:blipFill>
        <p:spPr>
          <a:xfrm>
            <a:off x="562125" y="1892900"/>
            <a:ext cx="11062748" cy="48014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289;g12afc77ee26_0_36"/>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2000" b="1">
                <a:solidFill>
                  <a:srgbClr val="333333"/>
                </a:solidFill>
                <a:latin typeface="Arial"/>
                <a:ea typeface="Arial"/>
                <a:cs typeface="Arial"/>
                <a:sym typeface="Arial"/>
              </a:rPr>
              <a:t>Top 5 Routes with minimum Docking Cost Total &amp; Delay Dep.</a:t>
            </a:r>
            <a:endParaRPr sz="2000" b="1"/>
          </a:p>
        </p:txBody>
      </p:sp>
      <p:sp>
        <p:nvSpPr>
          <p:cNvPr id="290" name="Google Shape;290;g12afc77ee26_0_36"/>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91" name="Google Shape;291;g12afc77ee26_0_36"/>
          <p:cNvPicPr preferRelativeResize="0"/>
          <p:nvPr/>
        </p:nvPicPr>
        <p:blipFill>
          <a:blip r:embed="rId1">
            <a:alphaModFix/>
          </a:blip>
          <a:srcRect/>
          <a:stretch>
            <a:fillRect/>
          </a:stretch>
        </p:blipFill>
        <p:spPr>
          <a:xfrm>
            <a:off x="528400" y="1847925"/>
            <a:ext cx="11062749" cy="48014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Google Shape;297;g12afc77ee26_0_43"/>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2000" b="1"/>
              <a:t>Final Dashboard.</a:t>
            </a:r>
            <a:endParaRPr sz="4500" b="1"/>
          </a:p>
        </p:txBody>
      </p:sp>
      <p:sp>
        <p:nvSpPr>
          <p:cNvPr id="298" name="Google Shape;298;g12afc77ee26_0_43"/>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99" name="Google Shape;299;g12afc77ee26_0_43"/>
          <p:cNvPicPr preferRelativeResize="0"/>
          <p:nvPr/>
        </p:nvPicPr>
        <p:blipFill>
          <a:blip r:embed="rId1">
            <a:alphaModFix/>
          </a:blip>
          <a:srcRect/>
          <a:stretch>
            <a:fillRect/>
          </a:stretch>
        </p:blipFill>
        <p:spPr>
          <a:xfrm>
            <a:off x="460950" y="1881675"/>
            <a:ext cx="11265099" cy="48014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Google Shape;305;g12afc77ee26_0_52"/>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2000" b="1"/>
              <a:t>The 5 round trip routes that you recommend investing in based on any factors that you</a:t>
            </a:r>
            <a:endParaRPr sz="2000" b="1"/>
          </a:p>
          <a:p>
            <a:pPr marL="0" indent="0" algn="ctr" rtl="0">
              <a:lnSpc>
                <a:spcPct val="100000"/>
              </a:lnSpc>
              <a:spcBef>
                <a:spcPts val="0"/>
              </a:spcBef>
              <a:spcAft>
                <a:spcPts val="0"/>
              </a:spcAft>
              <a:buClr>
                <a:schemeClr val="dk1"/>
              </a:buClr>
              <a:buSzPts val="1100"/>
              <a:buFont typeface="Arial"/>
              <a:buNone/>
            </a:pPr>
            <a:r>
              <a:rPr lang="en-US" sz="2000" b="1"/>
              <a:t>choose.</a:t>
            </a:r>
            <a:endParaRPr sz="4500" b="1"/>
          </a:p>
        </p:txBody>
      </p:sp>
      <p:sp>
        <p:nvSpPr>
          <p:cNvPr id="306" name="Google Shape;306;g12afc77ee26_0_52"/>
          <p:cNvSpPr>
            <a:spLocks noGrp="1" noEditPoints="1"/>
          </p:cNvSpPr>
          <p:nvPr>
            <p:ph type="body" idx="1"/>
          </p:nvPr>
        </p:nvSpPr>
        <p:spPr>
          <a:xfrm>
            <a:off x="838200" y="1825625"/>
            <a:ext cx="10515600" cy="4351200"/>
          </a:xfrm>
          <a:prstGeom prst="rect">
            <a:avLst/>
          </a:prstGeom>
        </p:spPr>
        <p:txBody>
          <a:bodyPr wrap="square" lIns="91425" tIns="45700" rIns="91425" bIns="45700" anchor="t">
            <a:normAutofit/>
          </a:bodyPr>
          <a:lstStyle/>
          <a:p>
            <a:pPr marL="0" indent="0" algn="l" rtl="0">
              <a:spcBef>
                <a:spcPts val="1000"/>
              </a:spcBef>
              <a:spcAft>
                <a:spcPts val="0"/>
              </a:spcAft>
              <a:buNone/>
            </a:pPr>
            <a:r>
              <a:rPr lang="en-US"/>
              <a:t>Referring to the final dashboard we conclude that the following routes are worth investing in:</a:t>
            </a:r>
          </a:p>
          <a:p>
            <a:pPr marL="457200" indent="-342900" algn="l" rtl="0">
              <a:spcBef>
                <a:spcPts val="1000"/>
              </a:spcBef>
              <a:spcAft>
                <a:spcPts val="0"/>
              </a:spcAft>
              <a:buSzPts val="1800"/>
              <a:buAutoNum type="arabicPeriod"/>
            </a:pPr>
            <a:r>
              <a:rPr lang="en-US"/>
              <a:t>PIT SAN</a:t>
            </a:r>
          </a:p>
          <a:p>
            <a:pPr marL="457200" indent="-342900" algn="l" rtl="0">
              <a:spcBef>
                <a:spcPts val="0"/>
              </a:spcBef>
              <a:spcAft>
                <a:spcPts val="0"/>
              </a:spcAft>
              <a:buSzPts val="1800"/>
              <a:buAutoNum type="arabicPeriod"/>
            </a:pPr>
            <a:r>
              <a:rPr lang="en-US"/>
              <a:t>MSP PBI</a:t>
            </a:r>
          </a:p>
          <a:p>
            <a:pPr marL="457200" indent="-342900" algn="l" rtl="0">
              <a:spcBef>
                <a:spcPts val="0"/>
              </a:spcBef>
              <a:spcAft>
                <a:spcPts val="0"/>
              </a:spcAft>
              <a:buSzPts val="1800"/>
              <a:buAutoNum type="arabicPeriod"/>
            </a:pPr>
            <a:r>
              <a:rPr lang="en-US"/>
              <a:t>LAX MSN</a:t>
            </a:r>
          </a:p>
          <a:p>
            <a:pPr marL="457200" indent="-342900" algn="l" rtl="0">
              <a:spcBef>
                <a:spcPts val="0"/>
              </a:spcBef>
              <a:spcAft>
                <a:spcPts val="0"/>
              </a:spcAft>
              <a:buSzPts val="1800"/>
              <a:buAutoNum type="arabicPeriod"/>
            </a:pPr>
            <a:r>
              <a:rPr lang="en-US"/>
              <a:t>AUS CMH</a:t>
            </a:r>
          </a:p>
          <a:p>
            <a:pPr marL="457200" indent="-342900" algn="l" rtl="0">
              <a:spcBef>
                <a:spcPts val="0"/>
              </a:spcBef>
              <a:spcAft>
                <a:spcPts val="0"/>
              </a:spcAft>
              <a:buSzPts val="1800"/>
              <a:buAutoNum type="arabicPeriod"/>
            </a:pPr>
            <a:r>
              <a:rPr lang="en-US"/>
              <a:t>ABQ MSP</a:t>
            </a:r>
          </a:p>
        </p:txBody>
      </p:sp>
      <p:sp>
        <p:nvSpPr>
          <p:cNvPr id="307" name="Google Shape;307;g12afc77ee26_0_52"/>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Google Shape;313;g12afc77ee26_0_20"/>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2000" b="1">
                <a:solidFill>
                  <a:srgbClr val="333333"/>
                </a:solidFill>
                <a:latin typeface="Arial"/>
                <a:ea typeface="Arial"/>
                <a:cs typeface="Arial"/>
                <a:sym typeface="Arial"/>
              </a:rPr>
              <a:t>Top 5 Routes with Maximum Total Revenue.</a:t>
            </a:r>
            <a:endParaRPr sz="5500" b="1"/>
          </a:p>
        </p:txBody>
      </p:sp>
      <p:sp>
        <p:nvSpPr>
          <p:cNvPr id="314" name="Google Shape;314;g12afc77ee26_0_20"/>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5" name="Google Shape;315;g12afc77ee26_0_20"/>
          <p:cNvPicPr preferRelativeResize="0"/>
          <p:nvPr/>
        </p:nvPicPr>
        <p:blipFill>
          <a:blip r:embed="rId1">
            <a:alphaModFix/>
          </a:blip>
          <a:srcRect/>
          <a:stretch>
            <a:fillRect/>
          </a:stretch>
        </p:blipFill>
        <p:spPr>
          <a:xfrm>
            <a:off x="505925" y="1859200"/>
            <a:ext cx="11197650" cy="4801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3"/>
          <p:cNvSpPr>
            <a:spLocks noGrp="1" noEditPoints="1"/>
          </p:cNvSpPr>
          <p:nvPr>
            <p:ph type="title"/>
          </p:nvPr>
        </p:nvSpPr>
        <p:spPr>
          <a:xfrm>
            <a:off x="638881" y="417576"/>
            <a:ext cx="10909640" cy="1249394"/>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sz="6600" b="1">
                <a:solidFill>
                  <a:schemeClr val="dk1"/>
                </a:solidFill>
                <a:latin typeface="Calibri"/>
                <a:ea typeface="Calibri"/>
                <a:cs typeface="Calibri"/>
                <a:sym typeface="Calibri"/>
              </a:rPr>
              <a:t>GOALS</a:t>
            </a:r>
          </a:p>
        </p:txBody>
      </p:sp>
      <p:sp>
        <p:nvSpPr>
          <p:cNvPr id="106" name="Google Shape;106;p3"/>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3"/>
          <p:cNvSpPr txBox="1"/>
          <p:nvPr/>
        </p:nvSpPr>
        <p:spPr>
          <a:xfrm>
            <a:off x="568900" y="2058625"/>
            <a:ext cx="11049600" cy="3694200"/>
          </a:xfrm>
          <a:prstGeom prst="rect">
            <a:avLst/>
          </a:prstGeom>
          <a:noFill/>
          <a:ln>
            <a:noFill/>
          </a:ln>
        </p:spPr>
        <p:txBody>
          <a:bodyPr wrap="square" lIns="91425" tIns="91425" rIns="91425" bIns="91425" anchor="t">
            <a:spAutoFit/>
          </a:bodyPr>
          <a:lstStyle/>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1. The 10 busiest round-trip routes in terms of number of round-trip flights in the quarter.</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Exclude canceled flights when performing the calculation.</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2. The 10 most profitable round-trip routes (without considering the upfront airplane cost) in</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the quarter. Along with the profit, show total revenue, total cost, summary values of</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other key components and total round trip flights in the quarter for the top 10 most</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profitable routes. Exclude canceled flights from these calculations.</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3. The 5 round trip routes that you recommend investing in based on any factors that you</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choose.</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4. The number of round-trip flights it will take to breakeven on the upfront airplane cost for</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each of the 5 round trip routes that you recommend. </a:t>
            </a:r>
            <a:endParaRPr sz="1900">
              <a:latin typeface="Calibri"/>
              <a:ea typeface="Calibri"/>
              <a:cs typeface="Calibri"/>
              <a:sym typeface="Calibri"/>
            </a:endParaRPr>
          </a:p>
          <a:p>
            <a:pPr marL="0" indent="0" algn="l" rtl="0">
              <a:spcBef>
                <a:spcPts val="0"/>
              </a:spcBef>
              <a:spcAft>
                <a:spcPts val="0"/>
              </a:spcAft>
              <a:buClr>
                <a:schemeClr val="dk1"/>
              </a:buClr>
              <a:buSzPts val="1100"/>
              <a:buFont typeface="Arial"/>
              <a:buNone/>
            </a:pPr>
            <a:r>
              <a:rPr lang="en-US" sz="1900">
                <a:latin typeface="Calibri"/>
                <a:ea typeface="Calibri"/>
                <a:cs typeface="Calibri"/>
                <a:sym typeface="Calibri"/>
              </a:rPr>
              <a:t>5. Key Performance Indicators (KPI’s) that you recommend tracking in the future to</a:t>
            </a:r>
            <a:endParaRPr sz="1900">
              <a:latin typeface="Calibri"/>
              <a:ea typeface="Calibri"/>
              <a:cs typeface="Calibri"/>
              <a:sym typeface="Calibri"/>
            </a:endParaRPr>
          </a:p>
          <a:p>
            <a:pPr marL="0" indent="0" algn="l" rtl="0">
              <a:spcBef>
                <a:spcPts val="0"/>
              </a:spcBef>
              <a:spcAft>
                <a:spcPts val="0"/>
              </a:spcAft>
              <a:buNone/>
            </a:pPr>
            <a:r>
              <a:rPr lang="en-US" sz="1900">
                <a:latin typeface="Calibri"/>
                <a:ea typeface="Calibri"/>
                <a:cs typeface="Calibri"/>
                <a:sym typeface="Calibri"/>
              </a:rPr>
              <a:t>measure the success of the round trip routes that you recommend.</a:t>
            </a:r>
            <a:endParaRPr sz="19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Google Shape;321;g12afb184b36_0_7"/>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1900" b="1"/>
              <a:t>The number of round-trip flights it will take to breakeven on the upfront airplane cost for</a:t>
            </a:r>
            <a:endParaRPr sz="1900" b="1"/>
          </a:p>
          <a:p>
            <a:pPr marL="0" indent="0" algn="ctr" rtl="0">
              <a:lnSpc>
                <a:spcPct val="100000"/>
              </a:lnSpc>
              <a:spcBef>
                <a:spcPts val="0"/>
              </a:spcBef>
              <a:spcAft>
                <a:spcPts val="0"/>
              </a:spcAft>
              <a:buClr>
                <a:schemeClr val="dk1"/>
              </a:buClr>
              <a:buSzPts val="1100"/>
              <a:buFont typeface="Arial"/>
              <a:buNone/>
            </a:pPr>
            <a:r>
              <a:rPr lang="en-US" sz="1900" b="1"/>
              <a:t>each of the 5 round trip routes that you recommend. </a:t>
            </a:r>
            <a:endParaRPr b="1"/>
          </a:p>
        </p:txBody>
      </p:sp>
      <p:sp>
        <p:nvSpPr>
          <p:cNvPr id="322" name="Google Shape;322;g12afb184b36_0_7"/>
          <p:cNvSpPr>
            <a:spLocks noGrp="1" noEditPoints="1"/>
          </p:cNvSpPr>
          <p:nvPr>
            <p:ph type="body" idx="1"/>
          </p:nvPr>
        </p:nvSpPr>
        <p:spPr>
          <a:xfrm>
            <a:off x="838200" y="1825625"/>
            <a:ext cx="10515600" cy="4351200"/>
          </a:xfrm>
          <a:prstGeom prst="rect">
            <a:avLst/>
          </a:prstGeom>
        </p:spPr>
        <p:txBody>
          <a:bodyPr wrap="square" lIns="91425" tIns="45700" rIns="91425" bIns="45700" anchor="t">
            <a:normAutofit/>
          </a:bodyPr>
          <a:lstStyle/>
          <a:p>
            <a:pPr marL="457200" indent="0" algn="l" rtl="0">
              <a:spcBef>
                <a:spcPts val="1000"/>
              </a:spcBef>
              <a:spcAft>
                <a:spcPts val="0"/>
              </a:spcAft>
              <a:buNone/>
            </a:pPr>
            <a:r>
              <a:rPr lang="en-US" sz="3000"/>
              <a:t>Based on the packed bubbles chart , we concluded the following :</a:t>
            </a:r>
            <a:endParaRPr sz="3000"/>
          </a:p>
          <a:p>
            <a:pPr marL="457200" indent="-355600" algn="l" rtl="0">
              <a:spcBef>
                <a:spcPts val="1000"/>
              </a:spcBef>
              <a:spcAft>
                <a:spcPts val="0"/>
              </a:spcAft>
              <a:buSzPts val="2000"/>
              <a:buChar char="•"/>
            </a:pPr>
            <a:r>
              <a:rPr lang="en-US" sz="3000"/>
              <a:t>JFK LAX </a:t>
            </a:r>
            <a:endParaRPr sz="3000"/>
          </a:p>
          <a:p>
            <a:pPr marL="457200" indent="-355600" algn="l" rtl="0">
              <a:spcBef>
                <a:spcPts val="0"/>
              </a:spcBef>
              <a:spcAft>
                <a:spcPts val="0"/>
              </a:spcAft>
              <a:buSzPts val="2000"/>
              <a:buChar char="•"/>
            </a:pPr>
            <a:r>
              <a:rPr lang="en-US" sz="3000"/>
              <a:t>JFK SFO</a:t>
            </a:r>
            <a:endParaRPr sz="3000"/>
          </a:p>
          <a:p>
            <a:pPr marL="457200" indent="-355600" algn="l" rtl="0">
              <a:spcBef>
                <a:spcPts val="0"/>
              </a:spcBef>
              <a:spcAft>
                <a:spcPts val="0"/>
              </a:spcAft>
              <a:buSzPts val="2000"/>
              <a:buChar char="•"/>
            </a:pPr>
            <a:r>
              <a:rPr lang="en-US" sz="3000"/>
              <a:t>EWR SFO</a:t>
            </a:r>
            <a:endParaRPr sz="3000"/>
          </a:p>
          <a:p>
            <a:pPr marL="457200" indent="-355600" algn="l" rtl="0">
              <a:spcBef>
                <a:spcPts val="0"/>
              </a:spcBef>
              <a:spcAft>
                <a:spcPts val="0"/>
              </a:spcAft>
              <a:buSzPts val="2000"/>
              <a:buChar char="•"/>
            </a:pPr>
            <a:r>
              <a:rPr lang="en-US" sz="3000"/>
              <a:t>DCA ORD</a:t>
            </a:r>
            <a:endParaRPr sz="3000"/>
          </a:p>
          <a:p>
            <a:pPr marL="457200" indent="-355600" algn="l" rtl="0">
              <a:spcBef>
                <a:spcPts val="0"/>
              </a:spcBef>
              <a:spcAft>
                <a:spcPts val="0"/>
              </a:spcAft>
              <a:buSzPts val="2000"/>
              <a:buChar char="•"/>
            </a:pPr>
            <a:r>
              <a:rPr lang="en-US" sz="3000"/>
              <a:t>ATL CLT</a:t>
            </a:r>
            <a:endParaRPr sz="3000"/>
          </a:p>
          <a:p>
            <a:pPr marL="457200" indent="0" algn="l" rtl="0">
              <a:spcBef>
                <a:spcPts val="1000"/>
              </a:spcBef>
              <a:spcAft>
                <a:spcPts val="0"/>
              </a:spcAft>
              <a:buNone/>
            </a:pPr>
          </a:p>
        </p:txBody>
      </p:sp>
      <p:sp>
        <p:nvSpPr>
          <p:cNvPr id="323" name="Google Shape;323;g12afb184b36_0_7"/>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Google Shape;329;g12afc77ee26_0_59"/>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lnSpc>
                <a:spcPct val="100000"/>
              </a:lnSpc>
              <a:spcBef>
                <a:spcPts val="0"/>
              </a:spcBef>
              <a:spcAft>
                <a:spcPts val="0"/>
              </a:spcAft>
              <a:buClr>
                <a:schemeClr val="dk1"/>
              </a:buClr>
              <a:buSzPts val="1100"/>
              <a:buFont typeface="Arial"/>
              <a:buNone/>
            </a:pPr>
            <a:r>
              <a:rPr lang="en-US" sz="1900" b="1"/>
              <a:t> Key Performance Indicators (KPI’s) that you recommend tracking in the future to</a:t>
            </a:r>
            <a:endParaRPr sz="1900" b="1"/>
          </a:p>
          <a:p>
            <a:pPr marL="0" indent="0" algn="ctr" rtl="0">
              <a:lnSpc>
                <a:spcPct val="100000"/>
              </a:lnSpc>
              <a:spcBef>
                <a:spcPts val="0"/>
              </a:spcBef>
              <a:spcAft>
                <a:spcPts val="0"/>
              </a:spcAft>
              <a:buClr>
                <a:schemeClr val="dk1"/>
              </a:buClr>
              <a:buSzPts val="1100"/>
              <a:buFont typeface="Arial"/>
              <a:buNone/>
            </a:pPr>
            <a:r>
              <a:rPr lang="en-US" sz="1900" b="1"/>
              <a:t>measure the success of the round trip routes that you recommend.</a:t>
            </a:r>
            <a:endParaRPr b="1"/>
          </a:p>
        </p:txBody>
      </p:sp>
      <p:sp>
        <p:nvSpPr>
          <p:cNvPr id="330" name="Google Shape;330;g12afc77ee26_0_59"/>
          <p:cNvSpPr>
            <a:spLocks noGrp="1" noEditPoints="1"/>
          </p:cNvSpPr>
          <p:nvPr>
            <p:ph type="body" idx="1"/>
          </p:nvPr>
        </p:nvSpPr>
        <p:spPr>
          <a:xfrm>
            <a:off x="838200" y="1825625"/>
            <a:ext cx="10515600" cy="4351200"/>
          </a:xfrm>
          <a:prstGeom prst="rect">
            <a:avLst/>
          </a:prstGeom>
        </p:spPr>
        <p:txBody>
          <a:bodyPr wrap="square" lIns="91425" tIns="45700" rIns="91425" bIns="45700" anchor="t">
            <a:normAutofit/>
          </a:bodyPr>
          <a:lstStyle/>
          <a:p>
            <a:pPr marL="457200" indent="-374650" algn="just" rtl="0">
              <a:spcBef>
                <a:spcPts val="1000"/>
              </a:spcBef>
              <a:spcAft>
                <a:spcPts val="0"/>
              </a:spcAft>
              <a:buSzPts val="2300"/>
              <a:buChar char="•"/>
            </a:pPr>
            <a:r>
              <a:rPr lang="en-US" sz="2300" b="1"/>
              <a:t>Profit:</a:t>
            </a:r>
            <a:r>
              <a:rPr lang="en-US" sz="2300"/>
              <a:t> We Believe that its one of the most important performance indicators out there which is important to keep it in mind. We should consider both gross and net profit margin to see how well your business is doing at generating a high return.</a:t>
            </a:r>
            <a:endParaRPr sz="2300"/>
          </a:p>
          <a:p>
            <a:pPr marL="457200" indent="0" algn="just" rtl="0">
              <a:spcBef>
                <a:spcPts val="1000"/>
              </a:spcBef>
              <a:spcAft>
                <a:spcPts val="0"/>
              </a:spcAft>
              <a:buNone/>
            </a:pPr>
            <a:endParaRPr sz="2300"/>
          </a:p>
          <a:p>
            <a:pPr marL="457200" indent="-374650" algn="just" rtl="0">
              <a:spcBef>
                <a:spcPts val="1000"/>
              </a:spcBef>
              <a:spcAft>
                <a:spcPts val="0"/>
              </a:spcAft>
              <a:buSzPts val="2300"/>
              <a:buChar char="•"/>
            </a:pPr>
            <a:r>
              <a:rPr lang="en-US" sz="2300" b="1"/>
              <a:t>Sales By Region: </a:t>
            </a:r>
            <a:r>
              <a:rPr lang="en-US" sz="2300"/>
              <a:t>Analyzing the flight round-trips by region will help give better insights and provide better feedback for underperform.</a:t>
            </a:r>
            <a:endParaRPr sz="2300"/>
          </a:p>
          <a:p>
            <a:pPr marL="457200" indent="0" algn="just" rtl="0">
              <a:spcBef>
                <a:spcPts val="1000"/>
              </a:spcBef>
              <a:spcAft>
                <a:spcPts val="0"/>
              </a:spcAft>
              <a:buNone/>
            </a:pPr>
            <a:endParaRPr sz="2300"/>
          </a:p>
          <a:p>
            <a:pPr marL="457200" indent="-374650" algn="just" rtl="0">
              <a:spcBef>
                <a:spcPts val="1000"/>
              </a:spcBef>
              <a:spcAft>
                <a:spcPts val="0"/>
              </a:spcAft>
              <a:buSzPts val="2300"/>
              <a:buChar char="•"/>
            </a:pPr>
            <a:r>
              <a:rPr lang="en-US" sz="2300" b="1"/>
              <a:t>Customer Satisfaction:</a:t>
            </a:r>
            <a:r>
              <a:rPr lang="en-US" sz="2300"/>
              <a:t> Customers drive the performance of the flights. It is mandatory to consider this as a main KPI as the company also runs on the same motto. It's also helpful in giving a better experience.</a:t>
            </a:r>
            <a:endParaRPr sz="2300"/>
          </a:p>
          <a:p>
            <a:pPr marL="457200" indent="0" algn="just" rtl="0">
              <a:spcBef>
                <a:spcPts val="1000"/>
              </a:spcBef>
              <a:spcAft>
                <a:spcPts val="0"/>
              </a:spcAft>
              <a:buNone/>
            </a:pPr>
            <a:endParaRPr sz="2300"/>
          </a:p>
        </p:txBody>
      </p:sp>
      <p:sp>
        <p:nvSpPr>
          <p:cNvPr id="331" name="Google Shape;331;g12afc77ee26_0_59"/>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Google Shape;337;g12c2c031163_0_1"/>
          <p:cNvSpPr>
            <a:spLocks noGrp="1" noEditPoints="1"/>
          </p:cNvSpPr>
          <p:nvPr>
            <p:ph type="title"/>
          </p:nvPr>
        </p:nvSpPr>
        <p:spPr>
          <a:xfrm>
            <a:off x="838200" y="365125"/>
            <a:ext cx="10515600" cy="1325700"/>
          </a:xfrm>
          <a:prstGeom prst="rect">
            <a:avLst/>
          </a:prstGeom>
        </p:spPr>
        <p:txBody>
          <a:bodyPr wrap="square" lIns="91425" tIns="45700" rIns="91425" bIns="45700" anchor="ctr">
            <a:normAutofit/>
          </a:bodyPr>
          <a:lstStyle/>
          <a:p>
            <a:pPr marL="0" indent="0" algn="ctr" rtl="0">
              <a:spcBef>
                <a:spcPts val="0"/>
              </a:spcBef>
              <a:spcAft>
                <a:spcPts val="0"/>
              </a:spcAft>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38" name="Google Shape;338;g12c2c031163_0_1"/>
          <p:cNvSpPr>
            <a:spLocks noGrp="1" noEditPoints="1"/>
          </p:cNvSpPr>
          <p:nvPr>
            <p:ph type="body" idx="1"/>
          </p:nvPr>
        </p:nvSpPr>
        <p:spPr>
          <a:xfrm>
            <a:off x="838200" y="1825625"/>
            <a:ext cx="10515600" cy="4351200"/>
          </a:xfrm>
          <a:prstGeom prst="rect">
            <a:avLst/>
          </a:prstGeom>
        </p:spPr>
        <p:txBody>
          <a:bodyPr wrap="square" lIns="91425" tIns="45700" rIns="91425" bIns="45700" anchor="t">
            <a:normAutofit/>
          </a:bodyPr>
          <a:lstStyle/>
          <a:p>
            <a:pPr marL="457200" indent="-355600" algn="l" rtl="0">
              <a:lnSpc>
                <a:spcPct val="150000"/>
              </a:lnSpc>
              <a:spcBef>
                <a:spcPts val="100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1"/>
              </a:rPr>
              <a:t>https://www.youtube.com/watch?v=ckQNNhCfUW4</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2"/>
              </a:rPr>
              <a:t>Capital One Credit Cards, Bank, and Loans - Personal and Business</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3"/>
              </a:rPr>
              <a:t>GitHub - aadishchopra/CapitalOneDataChallenge: This repository is a solution to a data challenge by Capital One for Senior Data Analyst role</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4"/>
              </a:rPr>
              <a:t>Capital One Assessment Test &amp; Interview Preparation - 2022 - Practice4Me</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5"/>
              </a:rPr>
              <a:t>https://www.youtube.com/watch?v=uIzFfxVH314</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6"/>
              </a:rPr>
              <a:t>What is a Key Performance Indicator (KPI)?</a:t>
            </a:r>
            <a:endParaRPr sz="2000">
              <a:latin typeface="Times New Roman"/>
              <a:ea typeface="Times New Roman"/>
              <a:cs typeface="Times New Roman"/>
              <a:sym typeface="Times New Roman"/>
            </a:endParaRPr>
          </a:p>
          <a:p>
            <a:pPr marL="457200" indent="-355600" algn="l" rtl="0">
              <a:lnSpc>
                <a:spcPct val="150000"/>
              </a:lnSpc>
              <a:spcBef>
                <a:spcPts val="0"/>
              </a:spcBef>
              <a:spcAft>
                <a:spcPts val="0"/>
              </a:spcAft>
              <a:buSzPts val="2000"/>
              <a:buFont typeface="Times New Roman"/>
              <a:buChar char="•"/>
            </a:pPr>
            <a:r>
              <a:rPr lang="en-US" sz="2000" u="sng">
                <a:solidFill>
                  <a:schemeClr val="hlink"/>
                </a:solidFill>
                <a:latin typeface="Times New Roman"/>
                <a:ea typeface="Times New Roman"/>
                <a:cs typeface="Times New Roman"/>
                <a:sym typeface="Times New Roman"/>
                <a:hlinkClick r:id="rId7"/>
              </a:rPr>
              <a:t>Resources | Tableau Public</a:t>
            </a:r>
            <a:endParaRPr sz="2000">
              <a:latin typeface="Times New Roman"/>
              <a:ea typeface="Times New Roman"/>
              <a:cs typeface="Times New Roman"/>
              <a:sym typeface="Times New Roman"/>
            </a:endParaRPr>
          </a:p>
          <a:p>
            <a:pPr marL="0" indent="0" algn="l" rtl="0">
              <a:spcBef>
                <a:spcPts val="1000"/>
              </a:spcBef>
              <a:spcAft>
                <a:spcPts val="0"/>
              </a:spcAft>
              <a:buNone/>
            </a:pPr>
          </a:p>
        </p:txBody>
      </p:sp>
      <p:sp>
        <p:nvSpPr>
          <p:cNvPr id="339" name="Google Shape;339;g12c2c031163_0_1"/>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Google Shape;345;g12c2c031163_0_13"/>
          <p:cNvPicPr preferRelativeResize="0"/>
          <p:nvPr/>
        </p:nvPicPr>
        <p:blipFill>
          <a:blip r:embed="rId1">
            <a:alphaModFix/>
          </a:blip>
          <a:srcRect/>
          <a:stretch>
            <a:fillRect/>
          </a:stretch>
        </p:blipFill>
        <p:spPr>
          <a:xfrm>
            <a:off x="2667000" y="0"/>
            <a:ext cx="6857999"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12" name="Google Shape;112;p4"/>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4"/>
          <p:cNvSpPr>
            <a:spLocks noGrp="1" noEditPoints="1"/>
          </p:cNvSpPr>
          <p:nvPr>
            <p:ph type="title"/>
          </p:nvPr>
        </p:nvSpPr>
        <p:spPr>
          <a:xfrm>
            <a:off x="638881" y="417576"/>
            <a:ext cx="10909640" cy="1249394"/>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5400"/>
              <a:buFont typeface="Calibri"/>
              <a:buNone/>
            </a:pPr>
            <a:r>
              <a:rPr lang="en-US" sz="5400" b="1">
                <a:solidFill>
                  <a:schemeClr val="dk1"/>
                </a:solidFill>
                <a:latin typeface="Calibri"/>
                <a:ea typeface="Calibri"/>
                <a:cs typeface="Calibri"/>
                <a:sym typeface="Calibri"/>
              </a:rPr>
              <a:t>Importing Libraries and Dataset </a:t>
            </a:r>
          </a:p>
        </p:txBody>
      </p:sp>
      <p:sp>
        <p:nvSpPr>
          <p:cNvPr id="114" name="Google Shape;114;p4"/>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5" name="Google Shape;115;p4" descr="Graphical user interface, text, application&#10;&#10;Description automatically generated"/>
          <p:cNvPicPr preferRelativeResize="0"/>
          <p:nvPr/>
        </p:nvPicPr>
        <p:blipFill>
          <a:blip r:embed="rId1">
            <a:alphaModFix/>
          </a:blip>
          <a:srcRect/>
          <a:stretch>
            <a:fillRect/>
          </a:stretch>
        </p:blipFill>
        <p:spPr>
          <a:xfrm>
            <a:off x="320040" y="2400636"/>
            <a:ext cx="11548872" cy="3541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20" name="Google Shape;120;p5"/>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a:spLocks noGrp="1" noEditPoints="1"/>
          </p:cNvSpPr>
          <p:nvPr>
            <p:ph type="title"/>
          </p:nvPr>
        </p:nvSpPr>
        <p:spPr>
          <a:xfrm>
            <a:off x="638882" y="339518"/>
            <a:ext cx="10909640" cy="1249394"/>
          </a:xfrm>
          <a:prstGeom prst="rect">
            <a:avLst/>
          </a:prstGeom>
          <a:noFill/>
          <a:ln>
            <a:noFill/>
          </a:ln>
        </p:spPr>
        <p:txBody>
          <a:bodyPr wrap="square" lIns="91425" tIns="45700" rIns="91425" bIns="45700" anchor="ctr">
            <a:noAutofit/>
          </a:bodyPr>
          <a:lstStyle/>
          <a:p>
            <a:pPr marL="0" indent="0" algn="ctr" rtl="0">
              <a:lnSpc>
                <a:spcPct val="90000"/>
              </a:lnSpc>
              <a:spcBef>
                <a:spcPts val="0"/>
              </a:spcBef>
              <a:spcAft>
                <a:spcPts val="0"/>
              </a:spcAft>
              <a:buClr>
                <a:schemeClr val="dk1"/>
              </a:buClr>
              <a:buSzPts val="5400"/>
              <a:buFont typeface="Calibri"/>
              <a:buNone/>
            </a:pPr>
            <a:r>
              <a:rPr lang="en-US" sz="5400" b="1">
                <a:solidFill>
                  <a:schemeClr val="dk1"/>
                </a:solidFill>
                <a:latin typeface="Calibri"/>
                <a:ea typeface="Calibri"/>
                <a:cs typeface="Calibri"/>
                <a:sym typeface="Calibri"/>
              </a:rPr>
              <a:t>Displaying Top Five Rows of The Dataset</a:t>
            </a:r>
          </a:p>
        </p:txBody>
      </p:sp>
      <p:sp>
        <p:nvSpPr>
          <p:cNvPr id="122" name="Google Shape;122;p5"/>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3" name="Google Shape;123;p5"/>
          <p:cNvPicPr preferRelativeResize="0"/>
          <p:nvPr/>
        </p:nvPicPr>
        <p:blipFill>
          <a:blip r:embed="rId1">
            <a:alphaModFix/>
          </a:blip>
          <a:srcRect/>
          <a:stretch>
            <a:fillRect/>
          </a:stretch>
        </p:blipFill>
        <p:spPr>
          <a:xfrm>
            <a:off x="992459" y="2408664"/>
            <a:ext cx="9735013" cy="38111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28" name="Google Shape;128;p6"/>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6"/>
          <p:cNvSpPr>
            <a:spLocks noGrp="1" noEditPoints="1"/>
          </p:cNvSpPr>
          <p:nvPr>
            <p:ph type="title"/>
          </p:nvPr>
        </p:nvSpPr>
        <p:spPr>
          <a:xfrm>
            <a:off x="638881" y="417576"/>
            <a:ext cx="10909640" cy="1249394"/>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sz="6600" b="1">
                <a:solidFill>
                  <a:schemeClr val="dk1"/>
                </a:solidFill>
                <a:latin typeface="Calibri"/>
                <a:ea typeface="Calibri"/>
                <a:cs typeface="Calibri"/>
                <a:sym typeface="Calibri"/>
              </a:rPr>
              <a:t>Sorting Data</a:t>
            </a:r>
          </a:p>
        </p:txBody>
      </p:sp>
      <p:sp>
        <p:nvSpPr>
          <p:cNvPr id="130" name="Google Shape;130;p6"/>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1" name="Google Shape;131;p6"/>
          <p:cNvPicPr preferRelativeResize="0"/>
          <p:nvPr/>
        </p:nvPicPr>
        <p:blipFill>
          <a:blip r:embed="rId1">
            <a:alphaModFix/>
          </a:blip>
          <a:srcRect/>
          <a:stretch>
            <a:fillRect/>
          </a:stretch>
        </p:blipFill>
        <p:spPr>
          <a:xfrm>
            <a:off x="741708" y="2633472"/>
            <a:ext cx="10705535" cy="35863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36" name="Google Shape;136;g128e2aafcdc_0_736"/>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g128e2aafcdc_0_736"/>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fontScale="90000"/>
          </a:bodyPr>
          <a:lstStyle/>
          <a:p>
            <a:pPr marL="0" indent="0" algn="ctr" rtl="0">
              <a:lnSpc>
                <a:spcPct val="90000"/>
              </a:lnSpc>
              <a:spcBef>
                <a:spcPts val="0"/>
              </a:spcBef>
              <a:spcAft>
                <a:spcPts val="0"/>
              </a:spcAft>
              <a:buClr>
                <a:schemeClr val="dk1"/>
              </a:buClr>
              <a:buSzPct val="150000"/>
              <a:buFont typeface="Calibri"/>
              <a:buNone/>
            </a:pPr>
            <a:r>
              <a:rPr lang="en-US"/>
              <a:t>Considering Round Trips</a:t>
            </a:r>
          </a:p>
          <a:p>
            <a:pPr marL="0" indent="0" algn="ctr" rtl="0">
              <a:lnSpc>
                <a:spcPct val="90000"/>
              </a:lnSpc>
              <a:spcBef>
                <a:spcPts val="0"/>
              </a:spcBef>
              <a:spcAft>
                <a:spcPts val="0"/>
              </a:spcAft>
              <a:buClr>
                <a:schemeClr val="dk1"/>
              </a:buClr>
              <a:buSzPct val="150000"/>
              <a:buFont typeface="Calibri"/>
              <a:buNone/>
            </a:pPr>
          </a:p>
        </p:txBody>
      </p:sp>
      <p:sp>
        <p:nvSpPr>
          <p:cNvPr id="138" name="Google Shape;138;g128e2aafcdc_0_736"/>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9" name="Google Shape;139;g128e2aafcdc_0_736"/>
          <p:cNvPicPr preferRelativeResize="0"/>
          <p:nvPr/>
        </p:nvPicPr>
        <p:blipFill>
          <a:blip r:embed="rId1">
            <a:alphaModFix/>
          </a:blip>
          <a:srcRect/>
          <a:stretch>
            <a:fillRect/>
          </a:stretch>
        </p:blipFill>
        <p:spPr>
          <a:xfrm>
            <a:off x="1315375" y="2041325"/>
            <a:ext cx="9848551" cy="399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44" name="Google Shape;144;g128e2aafcdc_0_792"/>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g128e2aafcdc_0_792"/>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Description of Round - Trips</a:t>
            </a:r>
          </a:p>
        </p:txBody>
      </p:sp>
      <p:sp>
        <p:nvSpPr>
          <p:cNvPr id="146" name="Google Shape;146;g128e2aafcdc_0_792"/>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7" name="Google Shape;147;g128e2aafcdc_0_792"/>
          <p:cNvPicPr preferRelativeResize="0"/>
          <p:nvPr/>
        </p:nvPicPr>
        <p:blipFill>
          <a:blip r:embed="rId1">
            <a:alphaModFix/>
          </a:blip>
          <a:srcRect/>
          <a:stretch>
            <a:fillRect/>
          </a:stretch>
        </p:blipFill>
        <p:spPr>
          <a:xfrm>
            <a:off x="638875" y="2012425"/>
            <a:ext cx="10839850"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152" name="Google Shape;152;g128e2aafcdc_0_774"/>
          <p:cNvSpPr/>
          <p:nvPr/>
        </p:nvSpPr>
        <p:spPr>
          <a:xfrm>
            <a:off x="0" y="0"/>
            <a:ext cx="12192000" cy="6858000"/>
          </a:xfrm>
          <a:prstGeom prst="rect">
            <a:avLst/>
          </a:prstGeom>
          <a:solidFill>
            <a:schemeClr val="lt1"/>
          </a:solidFill>
          <a:ln>
            <a:noFill/>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g128e2aafcdc_0_774"/>
          <p:cNvSpPr>
            <a:spLocks noGrp="1" noEditPoints="1"/>
          </p:cNvSpPr>
          <p:nvPr>
            <p:ph type="title"/>
          </p:nvPr>
        </p:nvSpPr>
        <p:spPr>
          <a:xfrm>
            <a:off x="638881" y="417576"/>
            <a:ext cx="10909500" cy="1249500"/>
          </a:xfrm>
          <a:prstGeom prst="rect">
            <a:avLst/>
          </a:prstGeom>
          <a:noFill/>
          <a:ln>
            <a:noFill/>
          </a:ln>
        </p:spPr>
        <p:txBody>
          <a:bodyPr wrap="square" lIns="91425" tIns="45700" rIns="91425" bIns="45700" anchor="ctr">
            <a:normAutofit/>
          </a:bodyPr>
          <a:lstStyle/>
          <a:p>
            <a:pPr marL="0" indent="0" algn="ctr" rtl="0">
              <a:lnSpc>
                <a:spcPct val="90000"/>
              </a:lnSpc>
              <a:spcBef>
                <a:spcPts val="0"/>
              </a:spcBef>
              <a:spcAft>
                <a:spcPts val="0"/>
              </a:spcAft>
              <a:buClr>
                <a:schemeClr val="dk1"/>
              </a:buClr>
              <a:buSzPts val="6600"/>
              <a:buFont typeface="Calibri"/>
              <a:buNone/>
            </a:pPr>
            <a:r>
              <a:rPr lang="en-US"/>
              <a:t>Calculating Average Fare</a:t>
            </a:r>
          </a:p>
        </p:txBody>
      </p:sp>
      <p:sp>
        <p:nvSpPr>
          <p:cNvPr id="154" name="Google Shape;154;g128e2aafcdc_0_774"/>
          <p:cNvSpPr/>
          <p:nvPr/>
        </p:nvSpPr>
        <p:spPr>
          <a:xfrm>
            <a:off x="3807702" y="1733454"/>
            <a:ext cx="4572000" cy="18288"/>
          </a:xfrm>
          <a:custGeom>
            <a:avLst/>
            <a:rect l="l" t="t" r="r" b="b"/>
            <a:pathLst>
              <a:path w="4572000" h="18288" fill="none">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wrap="square" lIns="91425" tIns="45700" rIns="91425" bIns="45700" anchor="ctr">
            <a:noAutofit/>
          </a:bodyPr>
          <a:lstStyle/>
          <a:p>
            <a:pPr marL="0" marR="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5" name="Google Shape;155;g128e2aafcdc_0_774"/>
          <p:cNvPicPr preferRelativeResize="0"/>
          <p:nvPr/>
        </p:nvPicPr>
        <p:blipFill>
          <a:blip r:embed="rId1">
            <a:alphaModFix/>
          </a:blip>
          <a:srcRect/>
          <a:stretch>
            <a:fillRect/>
          </a:stretch>
        </p:blipFill>
        <p:spPr>
          <a:xfrm>
            <a:off x="638875" y="1888750"/>
            <a:ext cx="10909501" cy="437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Srinidhi Rachavelpula</dc:creator>
  <cp:lastModifiedBy>Srinidhi Rachavelpula</cp:lastModifiedBy>
  <dcterms:created xsi:type="dcterms:W3CDTF">2022-03-24T21:41:22Z</dcterms:created>
  <dcterms:modified xsi:type="dcterms:W3CDTF">2022-10-27T03:41:10Z</dcterms:modified>
</cp:coreProperties>
</file>