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2286000"/>
          </a:xfrm>
        </p:spPr>
        <p:txBody>
          <a:bodyPr>
            <a:normAutofit fontScale="90000"/>
          </a:bodyPr>
          <a:lstStyle/>
          <a:p>
            <a:r>
              <a:rPr lang="en-IN" dirty="0" err="1" smtClean="0"/>
              <a:t>MamaBot</a:t>
            </a:r>
            <a:r>
              <a:rPr lang="en-IN" dirty="0" smtClean="0"/>
              <a:t>: A System Based on ML and NLP for Supporting Women and Families during Pregnancy</a:t>
            </a:r>
            <a:r>
              <a:rPr lang="en-US" dirty="0" smtClean="0"/>
              <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algn="just"/>
            <a:r>
              <a:rPr lang="en-US" dirty="0" smtClean="0"/>
              <a:t>we focus on exploiting AI-based </a:t>
            </a:r>
            <a:r>
              <a:rPr lang="en-US" dirty="0" err="1" smtClean="0"/>
              <a:t>chatbot</a:t>
            </a:r>
            <a:r>
              <a:rPr lang="en-US" dirty="0" smtClean="0"/>
              <a:t> systems, mainly based on machine learning algorithms and Natural Language Processing, to understand and respond to needs of patients and their families.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systematic review of healthcare applications for </a:t>
            </a:r>
            <a:r>
              <a:rPr lang="en-US" dirty="0" err="1" smtClean="0"/>
              <a:t>smartphone</a:t>
            </a:r>
            <a:endParaRPr lang="en-US" dirty="0" smtClean="0"/>
          </a:p>
          <a:p>
            <a:pPr>
              <a:buNone/>
            </a:pPr>
            <a:r>
              <a:rPr lang="en-US" dirty="0" smtClean="0"/>
              <a:t>Many </a:t>
            </a:r>
            <a:r>
              <a:rPr lang="en-US" dirty="0" smtClean="0"/>
              <a:t>medical applications for </a:t>
            </a:r>
            <a:r>
              <a:rPr lang="en-US" dirty="0" err="1" smtClean="0"/>
              <a:t>smartphones</a:t>
            </a:r>
            <a:r>
              <a:rPr lang="en-US" dirty="0" smtClean="0"/>
              <a:t> have been developed and widely used by health professionals and patients. The use of </a:t>
            </a:r>
            <a:r>
              <a:rPr lang="en-US" dirty="0" err="1" smtClean="0"/>
              <a:t>smartphones</a:t>
            </a:r>
            <a:r>
              <a:rPr lang="en-US" dirty="0" smtClean="0"/>
              <a:t> is getting more attention in healthcare day by day. Medical applications make </a:t>
            </a:r>
            <a:r>
              <a:rPr lang="en-US" dirty="0" err="1" smtClean="0"/>
              <a:t>smartphones</a:t>
            </a:r>
            <a:r>
              <a:rPr lang="en-US" dirty="0" smtClean="0"/>
              <a:t> useful tools in the practice of evidence-based medicine at the point of care, in addition to their use in mobile clinical communication. Also, </a:t>
            </a:r>
            <a:r>
              <a:rPr lang="en-US" dirty="0" err="1" smtClean="0"/>
              <a:t>smartphones</a:t>
            </a:r>
            <a:r>
              <a:rPr lang="en-US" dirty="0" smtClean="0"/>
              <a:t> can play a very important role in patient education, disease self-management, and remote monitoring of patients.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Artificial Intelligence has been widely applied to a majority of research areas, including health and medicine. Certain complications or disorders that can appear during pregnancy can endanger the life of both mother and fetus. There is enough scientific literature to support the idea that emotional aspects can be a relevant risk factor in pregnancy (such as anxiety, stress or depression, for instance). This paper presents a scoping review of the scientific literature from the past 12 years (2008-2020) to identify which methodologies, techniques, algorithms and frameworks are used in Artificial Intelligence and Affective Computing for pregnancy health and well-being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lgn="just"/>
            <a:r>
              <a:rPr lang="en-US" dirty="0" smtClean="0"/>
              <a:t>we describe an application scenario for an AI-</a:t>
            </a:r>
            <a:r>
              <a:rPr lang="en-US" dirty="0" err="1" smtClean="0"/>
              <a:t>chatbot</a:t>
            </a:r>
            <a:r>
              <a:rPr lang="en-US" dirty="0" smtClean="0"/>
              <a:t> delivering support to pregnant women, mothers, and families with young children, by giving them help and instructions in relevant situations.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methodology proposed by </a:t>
            </a:r>
            <a:r>
              <a:rPr lang="en-US" dirty="0" err="1" smtClean="0"/>
              <a:t>Arksey</a:t>
            </a:r>
            <a:r>
              <a:rPr lang="en-US" dirty="0" smtClean="0"/>
              <a:t> and O’Malley, in conjunction with PRISMA-</a:t>
            </a:r>
            <a:r>
              <a:rPr lang="en-US" dirty="0" err="1" smtClean="0"/>
              <a:t>ScR</a:t>
            </a:r>
            <a:r>
              <a:rPr lang="en-US" dirty="0" smtClean="0"/>
              <a:t> framework has been used to create this review. Despite the relevance that emotional status can have as a risk factor during pregnancy, one of the main findings of this study is that there is still not a significant amount of literature on automatic analysis of emotion. Health enhancement and well-being for pregnant women can be achieved with artificial intelligence or affective computing based devices, hence future work on this topic is strongly suggested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1026" name="Picture 2" descr="C:\Users\Venkat\Desktop\aa.png"/>
          <p:cNvPicPr>
            <a:picLocks noGrp="1" noChangeAspect="1" noChangeArrowheads="1"/>
          </p:cNvPicPr>
          <p:nvPr>
            <p:ph idx="1"/>
          </p:nvPr>
        </p:nvPicPr>
        <p:blipFill>
          <a:blip r:embed="rId2"/>
          <a:srcRect/>
          <a:stretch>
            <a:fillRect/>
          </a:stretch>
        </p:blipFill>
        <p:spPr bwMode="auto">
          <a:xfrm>
            <a:off x="407663" y="1828799"/>
            <a:ext cx="8266936" cy="40386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User</a:t>
            </a:r>
          </a:p>
          <a:p>
            <a:r>
              <a:rPr lang="en-US" dirty="0" smtClean="0"/>
              <a:t>Registration</a:t>
            </a:r>
          </a:p>
          <a:p>
            <a:r>
              <a:rPr lang="en-US" dirty="0" smtClean="0"/>
              <a:t>Login</a:t>
            </a:r>
          </a:p>
          <a:p>
            <a:r>
              <a:rPr lang="en-US" dirty="0" smtClean="0"/>
              <a:t>Question and Answers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[1] B. </a:t>
            </a:r>
            <a:r>
              <a:rPr lang="en-US" dirty="0" err="1" smtClean="0"/>
              <a:t>Leeners</a:t>
            </a:r>
            <a:r>
              <a:rPr lang="en-US" dirty="0" smtClean="0"/>
              <a:t>, P. </a:t>
            </a:r>
            <a:r>
              <a:rPr lang="en-US" dirty="0" err="1" smtClean="0"/>
              <a:t>Neumaier</a:t>
            </a:r>
            <a:r>
              <a:rPr lang="en-US" dirty="0" smtClean="0"/>
              <a:t>-Wagner, S. </a:t>
            </a:r>
            <a:r>
              <a:rPr lang="en-US" dirty="0" err="1" smtClean="0"/>
              <a:t>Kuse</a:t>
            </a:r>
            <a:r>
              <a:rPr lang="en-US" dirty="0" smtClean="0"/>
              <a:t>, R. Stiller, and W. </a:t>
            </a:r>
            <a:r>
              <a:rPr lang="en-US" dirty="0" err="1" smtClean="0"/>
              <a:t>Rath</a:t>
            </a:r>
            <a:r>
              <a:rPr lang="en-US" dirty="0" smtClean="0"/>
              <a:t>, ‘‘Emotional stress and the risk to develop hypertensive diseases in pregnancy,’’ Hypertension Pregnancy, vol. 26, no. 2, pp. 211–226, Jan. 2007</a:t>
            </a:r>
            <a:r>
              <a:rPr lang="en-US" dirty="0" smtClean="0"/>
              <a:t>.</a:t>
            </a:r>
          </a:p>
          <a:p>
            <a:pPr algn="just"/>
            <a:r>
              <a:rPr lang="en-US" dirty="0" smtClean="0"/>
              <a:t> </a:t>
            </a:r>
            <a:r>
              <a:rPr lang="en-US" dirty="0" smtClean="0"/>
              <a:t>[2] G. </a:t>
            </a:r>
            <a:r>
              <a:rPr lang="en-US" dirty="0" err="1" smtClean="0"/>
              <a:t>Rejnö</a:t>
            </a:r>
            <a:r>
              <a:rPr lang="en-US" dirty="0" smtClean="0"/>
              <a:t>, C. </a:t>
            </a:r>
            <a:r>
              <a:rPr lang="en-US" dirty="0" err="1" smtClean="0"/>
              <a:t>Lundholm</a:t>
            </a:r>
            <a:r>
              <a:rPr lang="en-US" dirty="0" smtClean="0"/>
              <a:t>, S. </a:t>
            </a:r>
            <a:r>
              <a:rPr lang="en-US" dirty="0" err="1" smtClean="0"/>
              <a:t>Öberg</a:t>
            </a:r>
            <a:r>
              <a:rPr lang="en-US" dirty="0" smtClean="0"/>
              <a:t>, P. Lichtenstein, H. Larsson, B. </a:t>
            </a:r>
            <a:r>
              <a:rPr lang="en-US" dirty="0" err="1" smtClean="0"/>
              <a:t>D’Onofrio</a:t>
            </a:r>
            <a:r>
              <a:rPr lang="en-US" dirty="0" smtClean="0"/>
              <a:t>, K. Larsson, S. </a:t>
            </a:r>
            <a:r>
              <a:rPr lang="en-US" dirty="0" err="1" smtClean="0"/>
              <a:t>Saltvedt</a:t>
            </a:r>
            <a:r>
              <a:rPr lang="en-US" dirty="0" smtClean="0"/>
              <a:t>, B. K. Brew, and C. </a:t>
            </a:r>
            <a:r>
              <a:rPr lang="en-US" dirty="0" err="1" smtClean="0"/>
              <a:t>Almqvist</a:t>
            </a:r>
            <a:r>
              <a:rPr lang="en-US" dirty="0" smtClean="0"/>
              <a:t>, ‘‘Maternal anxiety, depression and asthma and adverse pregnancy outcomes—A population based study,’’ Sci. Rep., vol. 9, no. 1, pp. 1–9, Sep. 2019. </a:t>
            </a:r>
            <a:endParaRPr lang="en-US" dirty="0" smtClean="0"/>
          </a:p>
          <a:p>
            <a:pPr algn="just"/>
            <a:r>
              <a:rPr lang="en-US" dirty="0" smtClean="0"/>
              <a:t>[</a:t>
            </a:r>
            <a:r>
              <a:rPr lang="en-US" dirty="0" smtClean="0"/>
              <a:t>3] T. </a:t>
            </a:r>
            <a:r>
              <a:rPr lang="en-US" dirty="0" err="1" smtClean="0"/>
              <a:t>Kurki</a:t>
            </a:r>
            <a:r>
              <a:rPr lang="en-US" dirty="0" smtClean="0"/>
              <a:t>, ‘‘Depression and anxiety in early pregnancy and risk for preeclampsia,’’ Obstetrics Gynecology, vol. 95, no. 4, pp. 487–490, Apr. 2000.</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561</Words>
  <Application>Microsoft Office PowerPoint</Application>
  <PresentationFormat>On-screen Show (4:3)</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MamaBot: A System Based on ML and NLP for Supporting Women and Families during Pregnancy </vt:lpstr>
      <vt:lpstr>Objective</vt:lpstr>
      <vt:lpstr>Literature Survey</vt:lpstr>
      <vt:lpstr>Existing System</vt:lpstr>
      <vt:lpstr>Problem Statement</vt:lpstr>
      <vt:lpstr>Proposed System</vt:lpstr>
      <vt:lpstr>Architecture</vt:lpstr>
      <vt:lpstr>Modules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MamaBot: A System Based on ML and NLP for Supporting Women and Families during Pregnancy </dc:title>
  <dc:creator/>
  <cp:lastModifiedBy>Venkat</cp:lastModifiedBy>
  <cp:revision>12</cp:revision>
  <dcterms:created xsi:type="dcterms:W3CDTF">2006-08-16T00:00:00Z</dcterms:created>
  <dcterms:modified xsi:type="dcterms:W3CDTF">2021-03-20T07:38:44Z</dcterms:modified>
</cp:coreProperties>
</file>