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8" r:id="rId3"/>
    <p:sldId id="259" r:id="rId4"/>
    <p:sldId id="261" r:id="rId5"/>
    <p:sldId id="262" r:id="rId6"/>
    <p:sldId id="263" r:id="rId7"/>
    <p:sldId id="265" r:id="rId8"/>
    <p:sldId id="273" r:id="rId9"/>
    <p:sldId id="266" r:id="rId10"/>
    <p:sldId id="279" r:id="rId11"/>
    <p:sldId id="269" r:id="rId12"/>
    <p:sldId id="280" r:id="rId13"/>
    <p:sldId id="281" r:id="rId14"/>
    <p:sldId id="283" r:id="rId15"/>
    <p:sldId id="284" r:id="rId16"/>
    <p:sldId id="285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6" autoAdjust="0"/>
    <p:restoredTop sz="93508" autoAdjust="0"/>
  </p:normalViewPr>
  <p:slideViewPr>
    <p:cSldViewPr>
      <p:cViewPr varScale="1">
        <p:scale>
          <a:sx n="68" d="100"/>
          <a:sy n="68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1EFC0-6DF6-4F13-BB4A-B5A393853DC1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6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6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E48D8-E6F6-4569-BCC6-84F908CA0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5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log.vsoftconsulting.com/blog/introduction-to-natural-language-processin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log.vsoftconsulting.com/blog/how-servicenow-intelligent-automation-can-add-value-to-your-busines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D01AB-EC11-4129-B6D5-EC754B84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1447800"/>
          </a:xfrm>
        </p:spPr>
        <p:txBody>
          <a:bodyPr>
            <a:normAutofit fontScale="90000"/>
          </a:bodyPr>
          <a:lstStyle/>
          <a:p>
            <a:r>
              <a:rPr lang="en-IN" sz="3200" dirty="0" err="1" smtClean="0"/>
              <a:t>PregBot</a:t>
            </a:r>
            <a:r>
              <a:rPr lang="en-IN" sz="3200" dirty="0" smtClean="0"/>
              <a:t>: </a:t>
            </a:r>
            <a:r>
              <a:rPr lang="en-IN" sz="3200" dirty="0" smtClean="0"/>
              <a:t>A System Based on ML and NLP for Supporting Women and Families during Pregnancy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F16F5C-B5E5-4D84-A6DF-CA4E4906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42" y="3886200"/>
            <a:ext cx="8489457" cy="236220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itchFamily="18" charset="0"/>
              </a:rPr>
              <a:t>SUPERVISOR</a:t>
            </a:r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itchFamily="18" charset="0"/>
              </a:rPr>
              <a:t>                                    BATCH MEMBERS</a:t>
            </a:r>
          </a:p>
          <a:p>
            <a:pPr marL="0" indent="0" algn="l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Dr. V. Vanitha                                            N. Bhavya(212217104105)</a:t>
            </a:r>
          </a:p>
          <a:p>
            <a:pPr marL="0" indent="0" algn="l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Associate Professor                                  K. Sushma(212217104079)</a:t>
            </a:r>
          </a:p>
          <a:p>
            <a:pPr marL="0" indent="0" algn="l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Computer Science And Engineering       P.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Harshitha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(212217104120)</a:t>
            </a: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F0059A73-0376-4312-86ED-BB479837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0122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B084515-0646-4E4E-B85E-6DCF3660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7800"/>
            <a:ext cx="78867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4C7CCD64-5A2C-4815-8E2F-A9B5D832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5" name="Picture 2" descr="C:\Users\Venkat\Desktop\a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266936" cy="403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6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02757" y="1470818"/>
            <a:ext cx="7903715" cy="18057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654543" y="2895600"/>
            <a:ext cx="7886700" cy="4351338"/>
          </a:xfrm>
        </p:spPr>
        <p:txBody>
          <a:bodyPr/>
          <a:lstStyle/>
          <a:p>
            <a:endParaRPr lang="en-IN" dirty="0"/>
          </a:p>
          <a:p>
            <a:r>
              <a:rPr lang="en-IN" dirty="0" smtClean="0"/>
              <a:t>User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Question and Answer System</a:t>
            </a:r>
          </a:p>
          <a:p>
            <a:r>
              <a:rPr lang="en-US" dirty="0" err="1" smtClean="0"/>
              <a:t>Plugins</a:t>
            </a:r>
            <a:r>
              <a:rPr lang="en-US" dirty="0" smtClean="0"/>
              <a:t>/Components</a:t>
            </a:r>
          </a:p>
          <a:p>
            <a:r>
              <a:rPr lang="en-US" dirty="0" smtClean="0"/>
              <a:t>Node Server / Traffic </a:t>
            </a:r>
            <a:r>
              <a:rPr lang="en-US" dirty="0" smtClean="0"/>
              <a:t>Server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9716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57150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DCC8130-CD5E-4654-AF56-4D79BD3E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1600"/>
            <a:ext cx="7886700" cy="319089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BE5438-AE83-4252-962C-30FB38C8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USER</a:t>
            </a:r>
            <a:endParaRPr lang="en-IN" dirty="0"/>
          </a:p>
          <a:p>
            <a:r>
              <a:rPr lang="en-IN" dirty="0" smtClean="0"/>
              <a:t>In this modules user need to register with necessary details to enter into our application.</a:t>
            </a:r>
            <a:endParaRPr lang="en-IN" dirty="0"/>
          </a:p>
          <a:p>
            <a:r>
              <a:rPr lang="en-IN" dirty="0" smtClean="0"/>
              <a:t>After Registration user can able to login with </a:t>
            </a:r>
            <a:r>
              <a:rPr lang="en-IN" dirty="0" smtClean="0"/>
              <a:t>username and password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This can be done using </a:t>
            </a:r>
            <a:r>
              <a:rPr lang="en-IN" dirty="0" smtClean="0"/>
              <a:t>Registration and Login.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94746C2E-FF17-45C4-B02A-B5F4CFEE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57150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9663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895C09-F77F-4462-B8F0-4D06519AFC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828799"/>
            <a:ext cx="7429500" cy="43481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MODULE 2: </a:t>
            </a:r>
            <a:r>
              <a:rPr lang="en-IN" b="1" dirty="0" smtClean="0"/>
              <a:t> </a:t>
            </a:r>
            <a:r>
              <a:rPr lang="en-US" b="1" dirty="0" smtClean="0"/>
              <a:t>Environment</a:t>
            </a:r>
            <a:endParaRPr lang="en-IN" dirty="0"/>
          </a:p>
          <a:p>
            <a:r>
              <a:rPr lang="en-US" dirty="0" smtClean="0"/>
              <a:t>This is the key component in answering users’ frequently asked questions. Q &amp; A system interprets the question and responds with relevant answers from the knowledge base. It has the following components</a:t>
            </a:r>
          </a:p>
          <a:p>
            <a:r>
              <a:rPr lang="en-US" b="1" dirty="0" smtClean="0"/>
              <a:t>Manual Training: </a:t>
            </a:r>
            <a:r>
              <a:rPr lang="en-US" dirty="0" smtClean="0"/>
              <a:t>Manual training involves the domain expert creating the list of frequently asked users queries and map its answers. This helps the </a:t>
            </a:r>
            <a:r>
              <a:rPr lang="en-US" dirty="0" err="1" smtClean="0"/>
              <a:t>bot</a:t>
            </a:r>
            <a:r>
              <a:rPr lang="en-US" dirty="0" smtClean="0"/>
              <a:t> quickly identify the answers to the most important questions.</a:t>
            </a:r>
          </a:p>
          <a:p>
            <a:r>
              <a:rPr lang="en-US" b="1" dirty="0" smtClean="0"/>
              <a:t>Automated Training: </a:t>
            </a:r>
            <a:r>
              <a:rPr lang="en-US" dirty="0" smtClean="0"/>
              <a:t>Automated training involves submitting the company’s documents like policy documents and other Q&amp;A type of documents to the </a:t>
            </a:r>
            <a:r>
              <a:rPr lang="en-US" dirty="0" err="1" smtClean="0"/>
              <a:t>bot</a:t>
            </a:r>
            <a:r>
              <a:rPr lang="en-US" dirty="0" smtClean="0"/>
              <a:t> and ask it to train itself. The engine comes up with a list of question and answers from these documents. The </a:t>
            </a:r>
            <a:r>
              <a:rPr lang="en-US" dirty="0" err="1" smtClean="0"/>
              <a:t>bot</a:t>
            </a:r>
            <a:r>
              <a:rPr lang="en-US" dirty="0" smtClean="0"/>
              <a:t> then can answer with confidence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7207EB9F-B751-4782-9786-066F4E27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4102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8811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895C09-F77F-4462-B8F0-4D06519AFC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828799"/>
            <a:ext cx="7429500" cy="43481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MODULE </a:t>
            </a:r>
            <a:r>
              <a:rPr lang="en-IN" dirty="0" smtClean="0"/>
              <a:t>3: </a:t>
            </a:r>
            <a:r>
              <a:rPr lang="en-US" dirty="0" smtClean="0"/>
              <a:t>Question and Answer </a:t>
            </a:r>
            <a:r>
              <a:rPr lang="en-US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where the core Natural Learning Process (NLP) engine and context interpretation </a:t>
            </a:r>
            <a:r>
              <a:rPr lang="en-US" dirty="0" smtClean="0"/>
              <a:t>happens.</a:t>
            </a:r>
          </a:p>
          <a:p>
            <a:endParaRPr lang="en-IN" dirty="0"/>
          </a:p>
          <a:p>
            <a:r>
              <a:rPr lang="en-US" b="1" dirty="0" smtClean="0"/>
              <a:t>NLP Engine</a:t>
            </a:r>
            <a:endParaRPr lang="en-US" dirty="0" smtClean="0"/>
          </a:p>
          <a:p>
            <a:r>
              <a:rPr lang="en-US" dirty="0" smtClean="0"/>
              <a:t>NLP Engine is the core component that interprets what users say at any given time and converts the language to structured inputs that system can further process. Since the </a:t>
            </a:r>
            <a:r>
              <a:rPr lang="en-US" dirty="0" err="1" smtClean="0"/>
              <a:t>chatbot</a:t>
            </a:r>
            <a:r>
              <a:rPr lang="en-US" dirty="0" smtClean="0"/>
              <a:t> is domain specific, it must support so many features. </a:t>
            </a:r>
            <a:r>
              <a:rPr lang="en-US" dirty="0" smtClean="0">
                <a:hlinkClick r:id="rId2"/>
              </a:rPr>
              <a:t>NLP engine</a:t>
            </a:r>
            <a:r>
              <a:rPr lang="en-US" dirty="0" smtClean="0"/>
              <a:t> contains advanced machine learning algorithms to identify the user’s intent and further matches them to the list of available intents the </a:t>
            </a:r>
            <a:r>
              <a:rPr lang="en-US" dirty="0" err="1" smtClean="0"/>
              <a:t>bot</a:t>
            </a:r>
            <a:r>
              <a:rPr lang="en-US" dirty="0" smtClean="0"/>
              <a:t> supports.</a:t>
            </a:r>
          </a:p>
          <a:p>
            <a:r>
              <a:rPr lang="en-US" b="1" dirty="0" smtClean="0"/>
              <a:t>NLP Engine further has two components:</a:t>
            </a:r>
            <a:endParaRPr lang="en-US" dirty="0" smtClean="0"/>
          </a:p>
          <a:p>
            <a:r>
              <a:rPr lang="en-US" b="1" dirty="0" smtClean="0"/>
              <a:t>Intent Classifier</a:t>
            </a:r>
            <a:r>
              <a:rPr lang="en-US" dirty="0" smtClean="0"/>
              <a:t>: Intent classifier takes user’s input identifies its meaning and relates back to one of the intents that the </a:t>
            </a:r>
            <a:r>
              <a:rPr lang="en-US" dirty="0" err="1" smtClean="0"/>
              <a:t>chatbot</a:t>
            </a:r>
            <a:r>
              <a:rPr lang="en-US" dirty="0" smtClean="0"/>
              <a:t> supports.</a:t>
            </a:r>
          </a:p>
          <a:p>
            <a:r>
              <a:rPr lang="en-US" b="1" dirty="0" smtClean="0"/>
              <a:t>Entity Extractor</a:t>
            </a:r>
            <a:r>
              <a:rPr lang="en-US" dirty="0" smtClean="0"/>
              <a:t>: Entity extractor is what extracts key information from the user’s query.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7207EB9F-B751-4782-9786-066F4E27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0"/>
            <a:ext cx="54102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881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895C09-F77F-4462-B8F0-4D06519AFC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828799"/>
            <a:ext cx="7429500" cy="4348163"/>
          </a:xfrm>
        </p:spPr>
        <p:txBody>
          <a:bodyPr>
            <a:normAutofit/>
          </a:bodyPr>
          <a:lstStyle/>
          <a:p>
            <a:r>
              <a:rPr lang="en-IN" dirty="0"/>
              <a:t>MODULE </a:t>
            </a:r>
            <a:r>
              <a:rPr lang="en-IN" dirty="0" smtClean="0"/>
              <a:t>4: </a:t>
            </a:r>
            <a:r>
              <a:rPr lang="en-US" dirty="0" err="1" smtClean="0"/>
              <a:t>Plugins</a:t>
            </a:r>
            <a:r>
              <a:rPr lang="en-US" dirty="0" smtClean="0"/>
              <a:t>/Components</a:t>
            </a:r>
          </a:p>
          <a:p>
            <a:endParaRPr lang="en-US" dirty="0" smtClean="0"/>
          </a:p>
          <a:p>
            <a:r>
              <a:rPr lang="en-US" dirty="0" err="1" smtClean="0"/>
              <a:t>Plugins</a:t>
            </a:r>
            <a:r>
              <a:rPr lang="en-US" dirty="0" smtClean="0"/>
              <a:t> offer </a:t>
            </a:r>
            <a:r>
              <a:rPr lang="en-US" dirty="0" err="1" smtClean="0"/>
              <a:t>chatbots</a:t>
            </a:r>
            <a:r>
              <a:rPr lang="en-US" dirty="0" smtClean="0"/>
              <a:t> solution APIs and other</a:t>
            </a:r>
            <a:r>
              <a:rPr lang="en-US" dirty="0" smtClean="0">
                <a:hlinkClick r:id="rId2"/>
              </a:rPr>
              <a:t> intelligent automation</a:t>
            </a:r>
            <a:r>
              <a:rPr lang="en-US" dirty="0" smtClean="0"/>
              <a:t> components for </a:t>
            </a:r>
            <a:r>
              <a:rPr lang="en-US" dirty="0" err="1" smtClean="0"/>
              <a:t>chatbots</a:t>
            </a:r>
            <a:r>
              <a:rPr lang="en-US" dirty="0" smtClean="0"/>
              <a:t> used for </a:t>
            </a:r>
            <a:r>
              <a:rPr lang="en-US" dirty="0" err="1" smtClean="0"/>
              <a:t>pregancy</a:t>
            </a:r>
            <a:r>
              <a:rPr lang="en-US" dirty="0" smtClean="0"/>
              <a:t> ladies use </a:t>
            </a:r>
            <a:r>
              <a:rPr lang="en-US" dirty="0" smtClean="0"/>
              <a:t>like  </a:t>
            </a:r>
            <a:r>
              <a:rPr lang="en-US" dirty="0" err="1" smtClean="0"/>
              <a:t>chatbots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7207EB9F-B751-4782-9786-066F4E27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0"/>
            <a:ext cx="54102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8811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895C09-F77F-4462-B8F0-4D06519AFC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828799"/>
            <a:ext cx="7429500" cy="4348163"/>
          </a:xfrm>
        </p:spPr>
        <p:txBody>
          <a:bodyPr>
            <a:normAutofit/>
          </a:bodyPr>
          <a:lstStyle/>
          <a:p>
            <a:r>
              <a:rPr lang="en-IN" dirty="0"/>
              <a:t>MODULE </a:t>
            </a:r>
            <a:r>
              <a:rPr lang="en-IN" dirty="0" smtClean="0"/>
              <a:t>5</a:t>
            </a:r>
            <a:r>
              <a:rPr lang="en-IN" dirty="0" smtClean="0"/>
              <a:t>: </a:t>
            </a:r>
            <a:r>
              <a:rPr lang="en-US" dirty="0" smtClean="0"/>
              <a:t>Node Server / Traffic </a:t>
            </a:r>
            <a:r>
              <a:rPr lang="en-US" dirty="0" smtClean="0"/>
              <a:t>Server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server that handles the traffic requests from users and routes them to appropriate components. The traffic server also routes the response from internal components back to the front-end systems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7207EB9F-B751-4782-9786-066F4E27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4102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8811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357A8-775B-4E05-A8B5-559FAC1A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3000"/>
            <a:ext cx="7886700" cy="547689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CC8EF-4986-42B8-BCD8-0E5CE621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[1] B. </a:t>
            </a:r>
            <a:r>
              <a:rPr lang="en-US" dirty="0" err="1" smtClean="0"/>
              <a:t>Leeners</a:t>
            </a:r>
            <a:r>
              <a:rPr lang="en-US" dirty="0" smtClean="0"/>
              <a:t>, P. </a:t>
            </a:r>
            <a:r>
              <a:rPr lang="en-US" dirty="0" err="1" smtClean="0"/>
              <a:t>Neumaier</a:t>
            </a:r>
            <a:r>
              <a:rPr lang="en-US" dirty="0" smtClean="0"/>
              <a:t>-Wagner, S. </a:t>
            </a:r>
            <a:r>
              <a:rPr lang="en-US" dirty="0" err="1" smtClean="0"/>
              <a:t>Kuse</a:t>
            </a:r>
            <a:r>
              <a:rPr lang="en-US" dirty="0" smtClean="0"/>
              <a:t>, R. Stiller, and W. </a:t>
            </a:r>
            <a:r>
              <a:rPr lang="en-US" dirty="0" err="1" smtClean="0"/>
              <a:t>Rath</a:t>
            </a:r>
            <a:r>
              <a:rPr lang="en-US" dirty="0" smtClean="0"/>
              <a:t>, ‘‘Emotional stress and the risk to develop hypertensive diseases in pregnancy,’’ Hypertension Pregnancy, vol. 26, no. 2, pp. 211–226, Jan. 2007.</a:t>
            </a:r>
          </a:p>
          <a:p>
            <a:pPr algn="just"/>
            <a:r>
              <a:rPr lang="en-US" dirty="0" smtClean="0"/>
              <a:t> [2] G. </a:t>
            </a:r>
            <a:r>
              <a:rPr lang="en-US" dirty="0" err="1" smtClean="0"/>
              <a:t>Rejnö</a:t>
            </a:r>
            <a:r>
              <a:rPr lang="en-US" dirty="0" smtClean="0"/>
              <a:t>, C. </a:t>
            </a:r>
            <a:r>
              <a:rPr lang="en-US" dirty="0" err="1" smtClean="0"/>
              <a:t>Lundholm</a:t>
            </a:r>
            <a:r>
              <a:rPr lang="en-US" dirty="0" smtClean="0"/>
              <a:t>, S. </a:t>
            </a:r>
            <a:r>
              <a:rPr lang="en-US" dirty="0" err="1" smtClean="0"/>
              <a:t>Öberg</a:t>
            </a:r>
            <a:r>
              <a:rPr lang="en-US" dirty="0" smtClean="0"/>
              <a:t>, P. Lichtenstein, H. Larsson, B. </a:t>
            </a:r>
            <a:r>
              <a:rPr lang="en-US" dirty="0" err="1" smtClean="0"/>
              <a:t>D’Onofrio</a:t>
            </a:r>
            <a:r>
              <a:rPr lang="en-US" dirty="0" smtClean="0"/>
              <a:t>, K. Larsson, S. </a:t>
            </a:r>
            <a:r>
              <a:rPr lang="en-US" dirty="0" err="1" smtClean="0"/>
              <a:t>Saltvedt</a:t>
            </a:r>
            <a:r>
              <a:rPr lang="en-US" dirty="0" smtClean="0"/>
              <a:t>, B. K. Brew, and C. </a:t>
            </a:r>
            <a:r>
              <a:rPr lang="en-US" dirty="0" err="1" smtClean="0"/>
              <a:t>Almqvist</a:t>
            </a:r>
            <a:r>
              <a:rPr lang="en-US" dirty="0" smtClean="0"/>
              <a:t>, ‘‘Maternal anxiety, depression and asthma and adverse pregnancy outcomes—A population based study,’’ Sci. Rep., vol. 9, no. 1, pp. 1–9, Sep. 2019. </a:t>
            </a:r>
          </a:p>
          <a:p>
            <a:pPr algn="just"/>
            <a:r>
              <a:rPr lang="en-US" dirty="0" smtClean="0"/>
              <a:t>[3] T. </a:t>
            </a:r>
            <a:r>
              <a:rPr lang="en-US" dirty="0" err="1" smtClean="0"/>
              <a:t>Kurki</a:t>
            </a:r>
            <a:r>
              <a:rPr lang="en-US" dirty="0" smtClean="0"/>
              <a:t>, ‘‘Depression and anxiety in early pregnancy and risk for preeclampsia,’’ Obstetrics Gynecology, vol. 95, no. 4, pp. 487–490, Apr. 2000.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685FB867-30AE-4523-AFC9-57C30244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8682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00"/>
    </mc:Choice>
    <mc:Fallback>
      <p:transition spd="slow"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3184D69-622A-4550-BD7B-850A9506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71800"/>
            <a:ext cx="7886700" cy="1676400"/>
          </a:xfrm>
        </p:spPr>
        <p:txBody>
          <a:bodyPr/>
          <a:lstStyle/>
          <a:p>
            <a:r>
              <a:rPr lang="en-IN" dirty="0"/>
              <a:t>THANKING YOU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xmlns="" id="{73EE44AC-CD8B-49F6-9CAA-7499524A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420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7819378" cy="77070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CONTENT OF PROJECT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914400" y="2599509"/>
            <a:ext cx="7632762" cy="320838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endParaRPr lang="en-IN" dirty="0"/>
          </a:p>
        </p:txBody>
      </p:sp>
      <p:pic>
        <p:nvPicPr>
          <p:cNvPr id="2097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28650" y="1143000"/>
            <a:ext cx="7886700" cy="3048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we focus on exploiting AI-based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 systems, mainly based on machine learning algorithms and Natural Language Processing, to understand and respond to needs of patients and their families.</a:t>
            </a:r>
            <a:endParaRPr lang="en-US" sz="3200" dirty="0"/>
          </a:p>
        </p:txBody>
      </p:sp>
      <p:pic>
        <p:nvPicPr>
          <p:cNvPr id="20971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-25962"/>
            <a:ext cx="4800600" cy="89934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 idx="4294967295"/>
          </p:nvPr>
        </p:nvSpPr>
        <p:spPr>
          <a:xfrm>
            <a:off x="0" y="1371600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855104248"/>
              </p:ext>
            </p:extLst>
          </p:nvPr>
        </p:nvGraphicFramePr>
        <p:xfrm>
          <a:off x="685800" y="2209800"/>
          <a:ext cx="7200900" cy="4365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1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1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1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1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10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10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805114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TITTLE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 AND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0086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systematic review of healthcare applications for </a:t>
                      </a:r>
                      <a:r>
                        <a:rPr lang="en-US" sz="1400" dirty="0" err="1" smtClean="0"/>
                        <a:t>smartphone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Iftikhar Ahmad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medical applications for </a:t>
                      </a:r>
                      <a:r>
                        <a:rPr lang="en-US" dirty="0" err="1" smtClean="0"/>
                        <a:t>smartphones</a:t>
                      </a:r>
                      <a:r>
                        <a:rPr lang="en-US" dirty="0" smtClean="0"/>
                        <a:t> have been developed and widely used by health professionals and patients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primary aim is to identify patterns 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A7CE1CFF-1D8D-42A7-B078-390C0E09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199348"/>
              </p:ext>
            </p:extLst>
          </p:nvPr>
        </p:nvGraphicFramePr>
        <p:xfrm>
          <a:off x="609598" y="1981201"/>
          <a:ext cx="8001001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18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41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927322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TITTLE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 AND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0877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Emotional stress and the risk to develop hypertensive diseases in pregnancy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Julio cs reis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self-administered questionnaire comprising obstetrical and psychosocial questions was completed by 725 patients and 880 controls matched for age, parity, nationality, and educational level.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 </a:t>
                      </a:r>
                      <a:r>
                        <a:rPr lang="en-IN" dirty="0" err="1"/>
                        <a:t>realiable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1">
            <a:extLst>
              <a:ext uri="{FF2B5EF4-FFF2-40B4-BE49-F238E27FC236}">
                <a16:creationId xmlns:a16="http://schemas.microsoft.com/office/drawing/2014/main" xmlns="" id="{60F85C5F-F80A-4767-B754-BBA0B20B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9960236"/>
              </p:ext>
            </p:extLst>
          </p:nvPr>
        </p:nvGraphicFramePr>
        <p:xfrm>
          <a:off x="1143000" y="2057400"/>
          <a:ext cx="6932275" cy="440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3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15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15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15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325822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 AND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4098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Maternal anxiety, depression and asthma and adverse pregnancy outcomes—A population based study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Ayat </a:t>
                      </a:r>
                      <a:r>
                        <a:rPr lang="en-US" sz="1400" dirty="0" err="1"/>
                        <a:t>Abedalla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Digital </a:t>
                      </a:r>
                      <a:r>
                        <a:rPr lang="en-IN" dirty="0" err="1"/>
                        <a:t>Threats:Research</a:t>
                      </a:r>
                      <a:r>
                        <a:rPr lang="en-IN" dirty="0"/>
                        <a:t> and practice 1(2),1-25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Reported </a:t>
                      </a:r>
                      <a:r>
                        <a:rPr lang="en-IN" dirty="0" err="1"/>
                        <a:t>accuary</a:t>
                      </a:r>
                      <a:r>
                        <a:rPr lang="en-IN" dirty="0"/>
                        <a:t> is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1">
            <a:extLst>
              <a:ext uri="{FF2B5EF4-FFF2-40B4-BE49-F238E27FC236}">
                <a16:creationId xmlns:a16="http://schemas.microsoft.com/office/drawing/2014/main" xmlns="" id="{4AC119B4-9427-445A-AD78-84A3330B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29550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This paper presents a scoping review of the scientific literature from the past 12 years (2008-2020) to identify which methodologies, techniques, algorithms and frameworks are used in Artificial Intelligence and Affective Computing for pregnancy health and </a:t>
            </a:r>
            <a:r>
              <a:rPr lang="en-US" sz="2000" dirty="0" smtClean="0"/>
              <a:t>well-being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DRAWBACKS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is no specific application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pregnancy ladies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giving advancing.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09715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00"/>
    </mc:Choice>
    <mc:Fallback>
      <p:transition spd="slow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AD18A-85C4-4206-A5C9-0449419D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1600"/>
            <a:ext cx="7981950" cy="761999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D2ACF8-77CE-4E14-BCBD-AAAA740A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9799"/>
            <a:ext cx="7981950" cy="3967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we describe an application scenario for an AI-</a:t>
            </a:r>
            <a:r>
              <a:rPr lang="en-US" sz="2800" dirty="0" err="1" smtClean="0"/>
              <a:t>chatbot</a:t>
            </a:r>
            <a:r>
              <a:rPr lang="en-US" sz="2800" dirty="0" smtClean="0"/>
              <a:t> delivering support to pregnant women, mothers, and families with young children, by giving them help and instructions in relevant situations.</a:t>
            </a:r>
            <a:endParaRPr lang="en-US" sz="280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9E87D540-42A9-4AFB-9386-4AB1D6D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0014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28650" y="1436534"/>
            <a:ext cx="8096250" cy="10780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628650" y="2286000"/>
            <a:ext cx="7677150" cy="3410257"/>
          </a:xfrm>
        </p:spPr>
        <p:txBody>
          <a:bodyPr/>
          <a:lstStyle/>
          <a:p>
            <a:pPr algn="just"/>
            <a:r>
              <a:rPr lang="en-US" dirty="0" smtClean="0"/>
              <a:t>The methodology proposed by </a:t>
            </a:r>
            <a:r>
              <a:rPr lang="en-US" dirty="0" err="1" smtClean="0"/>
              <a:t>Arksey</a:t>
            </a:r>
            <a:r>
              <a:rPr lang="en-US" dirty="0" smtClean="0"/>
              <a:t> and O’Malley, in conjunction with PRISMA-</a:t>
            </a:r>
            <a:r>
              <a:rPr lang="en-US" dirty="0" err="1" smtClean="0"/>
              <a:t>ScR</a:t>
            </a:r>
            <a:r>
              <a:rPr lang="en-US" dirty="0" smtClean="0"/>
              <a:t> framework has been used to create this review. Despite the relevance that emotional status can have as a risk factor during pregnancy, one of the main findings of this study is that there is still not a significant amount of literature on automatic analysis of emotion. Health enhancement and well-being for pregnant women can be achieved with artificial intelligence or affective computing based devices, hence future work on this topic is strongly suggested</a:t>
            </a:r>
            <a:endParaRPr lang="en-US" dirty="0"/>
          </a:p>
        </p:txBody>
      </p:sp>
      <p:pic>
        <p:nvPicPr>
          <p:cNvPr id="20971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"/>
            <a:ext cx="5715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834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PregBot: A System Based on ML and NLP for Supporting Women and Families during Pregnancy </vt:lpstr>
      <vt:lpstr>CONTENT OF PROJECT</vt:lpstr>
      <vt:lpstr> OBJECTIVE</vt:lpstr>
      <vt:lpstr>LITERATURE SURVEY</vt:lpstr>
      <vt:lpstr>Slide 5</vt:lpstr>
      <vt:lpstr>Slide 6</vt:lpstr>
      <vt:lpstr>EXISTING SYSTEM</vt:lpstr>
      <vt:lpstr>PROBLEM STATEMENT</vt:lpstr>
      <vt:lpstr>PROPOSED SYSTEM</vt:lpstr>
      <vt:lpstr>SYSTEM ARCHITECTURE</vt:lpstr>
      <vt:lpstr>LIST OF MODULES</vt:lpstr>
      <vt:lpstr>Module 1</vt:lpstr>
      <vt:lpstr>Slide 13</vt:lpstr>
      <vt:lpstr>Slide 14</vt:lpstr>
      <vt:lpstr>Slide 15</vt:lpstr>
      <vt:lpstr>Slide 16</vt:lpstr>
      <vt:lpstr>REFERENCES</vt:lpstr>
      <vt:lpstr>THANKING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Venkat</cp:lastModifiedBy>
  <cp:revision>83</cp:revision>
  <dcterms:created xsi:type="dcterms:W3CDTF">2006-08-14T15:00:00Z</dcterms:created>
  <dcterms:modified xsi:type="dcterms:W3CDTF">2021-03-21T16:40:53Z</dcterms:modified>
</cp:coreProperties>
</file>